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63" r:id="rId2"/>
    <p:sldId id="270" r:id="rId3"/>
    <p:sldId id="264" r:id="rId4"/>
    <p:sldId id="271" r:id="rId5"/>
    <p:sldId id="272" r:id="rId6"/>
    <p:sldId id="298" r:id="rId7"/>
    <p:sldId id="269" r:id="rId8"/>
    <p:sldId id="266" r:id="rId9"/>
    <p:sldId id="296" r:id="rId10"/>
    <p:sldId id="287" r:id="rId11"/>
    <p:sldId id="279" r:id="rId12"/>
    <p:sldId id="280" r:id="rId13"/>
    <p:sldId id="282" r:id="rId14"/>
    <p:sldId id="283" r:id="rId15"/>
    <p:sldId id="284" r:id="rId16"/>
    <p:sldId id="285" r:id="rId17"/>
    <p:sldId id="286" r:id="rId18"/>
    <p:sldId id="301" r:id="rId19"/>
    <p:sldId id="302" r:id="rId20"/>
    <p:sldId id="303" r:id="rId21"/>
    <p:sldId id="289" r:id="rId22"/>
    <p:sldId id="290" r:id="rId23"/>
    <p:sldId id="297" r:id="rId24"/>
    <p:sldId id="292" r:id="rId25"/>
    <p:sldId id="299" r:id="rId26"/>
    <p:sldId id="300" r:id="rId27"/>
    <p:sldId id="293" r:id="rId2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68F91-2303-4344-84DF-640862C92EAA}" type="datetimeFigureOut">
              <a:rPr lang="sl-SI" smtClean="0"/>
              <a:t>27. 05. 2023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B4D00-B4C7-4B51-9934-D538A0EC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7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6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0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2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4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1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61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9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9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9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7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879055" y="1772816"/>
            <a:ext cx="67687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Garamond" panose="02020404030301010803" pitchFamily="18" charset="0"/>
              </a:rPr>
              <a:t>Obvezna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klinična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praksa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SI" sz="3600" b="1" dirty="0" smtClean="0">
                <a:latin typeface="Garamond" panose="02020404030301010803" pitchFamily="18" charset="0"/>
              </a:rPr>
              <a:t>–</a:t>
            </a:r>
            <a:r>
              <a:rPr lang="en-US" sz="3600" b="1" dirty="0" smtClean="0">
                <a:latin typeface="Garamond" panose="02020404030301010803" pitchFamily="18" charset="0"/>
              </a:rPr>
              <a:t> 1. </a:t>
            </a:r>
            <a:r>
              <a:rPr lang="en-US" sz="3600" b="1" dirty="0" err="1" smtClean="0">
                <a:latin typeface="Garamond" panose="02020404030301010803" pitchFamily="18" charset="0"/>
              </a:rPr>
              <a:t>letnik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Medicina</a:t>
            </a:r>
            <a:r>
              <a:rPr lang="en-US" sz="3600" b="1" dirty="0" smtClean="0">
                <a:latin typeface="Garamond" panose="02020404030301010803" pitchFamily="18" charset="0"/>
              </a:rPr>
              <a:t> in </a:t>
            </a:r>
            <a:r>
              <a:rPr lang="en-US" sz="3600" b="1" dirty="0" err="1" smtClean="0">
                <a:latin typeface="Garamond" panose="02020404030301010803" pitchFamily="18" charset="0"/>
              </a:rPr>
              <a:t>Dentalna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medicina</a:t>
            </a:r>
            <a:endParaRPr lang="en-US" sz="3600" b="1" dirty="0" smtClean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36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800" dirty="0" err="1" smtClean="0">
                <a:latin typeface="Garamond" panose="02020404030301010803" pitchFamily="18" charset="0"/>
              </a:rPr>
              <a:t>Predstavitev</a:t>
            </a:r>
            <a:r>
              <a:rPr lang="en-US" sz="2800" dirty="0" smtClean="0">
                <a:latin typeface="Garamond" panose="02020404030301010803" pitchFamily="18" charset="0"/>
              </a:rPr>
              <a:t> za </a:t>
            </a:r>
            <a:r>
              <a:rPr lang="en-US" sz="2800" dirty="0" err="1" smtClean="0">
                <a:latin typeface="Garamond" panose="02020404030301010803" pitchFamily="18" charset="0"/>
              </a:rPr>
              <a:t>mentorje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 smtClean="0">
                <a:latin typeface="Garamond" panose="02020404030301010803" pitchFamily="18" charset="0"/>
              </a:rPr>
              <a:t>30.</a:t>
            </a:r>
            <a:r>
              <a:rPr lang="sl-SI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5</a:t>
            </a:r>
            <a:r>
              <a:rPr lang="en-US" sz="2800" dirty="0" smtClean="0">
                <a:latin typeface="Garamond" panose="02020404030301010803" pitchFamily="18" charset="0"/>
              </a:rPr>
              <a:t>. 2023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 izbiri mentorja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Študent</a:t>
            </a:r>
            <a:r>
              <a:rPr lang="en-US" dirty="0" smtClean="0"/>
              <a:t> in mentor se </a:t>
            </a:r>
            <a:r>
              <a:rPr lang="en-US" dirty="0" err="1" smtClean="0"/>
              <a:t>glede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 in </a:t>
            </a:r>
            <a:r>
              <a:rPr lang="en-US" dirty="0" err="1" smtClean="0"/>
              <a:t>podrobnosti</a:t>
            </a:r>
            <a:r>
              <a:rPr lang="en-US" dirty="0" smtClean="0"/>
              <a:t> </a:t>
            </a:r>
            <a:r>
              <a:rPr lang="en-US" dirty="0" err="1" smtClean="0"/>
              <a:t>izvedbe</a:t>
            </a:r>
            <a:r>
              <a:rPr lang="en-US" dirty="0" smtClean="0"/>
              <a:t> KP </a:t>
            </a:r>
            <a:r>
              <a:rPr lang="en-US" dirty="0" err="1" smtClean="0"/>
              <a:t>dogovorita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smtClean="0"/>
              <a:t>Za </a:t>
            </a:r>
            <a:r>
              <a:rPr lang="en-US" dirty="0" err="1" smtClean="0"/>
              <a:t>oprav</a:t>
            </a:r>
            <a:r>
              <a:rPr lang="sl-SI" dirty="0" smtClean="0"/>
              <a:t>l</a:t>
            </a:r>
            <a:r>
              <a:rPr lang="en-US" dirty="0" err="1" smtClean="0"/>
              <a:t>janje</a:t>
            </a:r>
            <a:r>
              <a:rPr lang="en-US" dirty="0" smtClean="0"/>
              <a:t> </a:t>
            </a:r>
            <a:r>
              <a:rPr lang="en-US" dirty="0" err="1" smtClean="0"/>
              <a:t>klinične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je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delovna</a:t>
            </a:r>
            <a:r>
              <a:rPr lang="en-US" dirty="0" smtClean="0"/>
              <a:t> </a:t>
            </a:r>
            <a:r>
              <a:rPr lang="en-US" dirty="0" err="1" smtClean="0"/>
              <a:t>obleka</a:t>
            </a:r>
            <a:r>
              <a:rPr lang="en-US" dirty="0" smtClean="0"/>
              <a:t> in </a:t>
            </a:r>
            <a:r>
              <a:rPr lang="en-US" dirty="0" err="1" smtClean="0"/>
              <a:t>obutev</a:t>
            </a:r>
            <a:r>
              <a:rPr lang="en-US" dirty="0" smtClean="0"/>
              <a:t>, </a:t>
            </a:r>
            <a:r>
              <a:rPr lang="en-US" dirty="0" err="1" smtClean="0"/>
              <a:t>primerna</a:t>
            </a:r>
            <a:r>
              <a:rPr lang="en-US" dirty="0" smtClean="0"/>
              <a:t> </a:t>
            </a:r>
            <a:r>
              <a:rPr lang="en-US" dirty="0" err="1" smtClean="0"/>
              <a:t>okolju</a:t>
            </a:r>
            <a:r>
              <a:rPr lang="en-US" dirty="0" smtClean="0"/>
              <a:t>, </a:t>
            </a:r>
            <a:r>
              <a:rPr lang="en-US" dirty="0" err="1" smtClean="0"/>
              <a:t>kjer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potekalo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Študent</a:t>
            </a:r>
            <a:r>
              <a:rPr lang="en-US" dirty="0" smtClean="0"/>
              <a:t> mora </a:t>
            </a:r>
            <a:r>
              <a:rPr lang="en-US" dirty="0" err="1" smtClean="0"/>
              <a:t>spoštovati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navodila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veljajo</a:t>
            </a:r>
            <a:r>
              <a:rPr lang="en-US" dirty="0" smtClean="0"/>
              <a:t> v </a:t>
            </a:r>
            <a:r>
              <a:rPr lang="en-US" dirty="0" err="1" smtClean="0"/>
              <a:t>ustanovi</a:t>
            </a:r>
            <a:r>
              <a:rPr lang="sl-SI" dirty="0" smtClean="0"/>
              <a:t>,</a:t>
            </a:r>
            <a:r>
              <a:rPr lang="en-US" dirty="0" smtClean="0"/>
              <a:t> v </a:t>
            </a:r>
            <a:r>
              <a:rPr lang="en-US" dirty="0" err="1" smtClean="0"/>
              <a:t>katero</a:t>
            </a:r>
            <a:r>
              <a:rPr lang="en-US" dirty="0" smtClean="0"/>
              <a:t> </a:t>
            </a:r>
            <a:r>
              <a:rPr lang="en-US" dirty="0" err="1" smtClean="0"/>
              <a:t>prihaja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89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Vsebine NMP (simulirano okolje)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Položaj za nezavestnega</a:t>
            </a:r>
          </a:p>
          <a:p>
            <a:pPr lvl="0"/>
            <a:r>
              <a:rPr lang="sl-SI"/>
              <a:t>Zunanja masaža srca in umetno predihavanje (na modelu)</a:t>
            </a:r>
          </a:p>
          <a:p>
            <a:pPr lvl="0"/>
            <a:r>
              <a:rPr lang="sl-SI"/>
              <a:t>Reanimacija otroka in odraslega (na modelu)</a:t>
            </a:r>
          </a:p>
          <a:p>
            <a:pPr lvl="0"/>
            <a:r>
              <a:rPr lang="sl-SI"/>
              <a:t>Oskrba poškodovanca</a:t>
            </a:r>
          </a:p>
          <a:p>
            <a:pPr lvl="0"/>
            <a:r>
              <a:rPr lang="sl-SI"/>
              <a:t>Oskrba zlomov</a:t>
            </a:r>
          </a:p>
          <a:p>
            <a:pPr lvl="0"/>
            <a:r>
              <a:rPr lang="sl-SI"/>
              <a:t>Oskrba ran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44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Vsebine</a:t>
            </a:r>
            <a:r>
              <a:rPr lang="en-US" dirty="0" smtClean="0"/>
              <a:t> NMP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(</a:t>
            </a:r>
            <a:r>
              <a:rPr lang="en-US" dirty="0" err="1" smtClean="0"/>
              <a:t>prehospitalno</a:t>
            </a:r>
            <a:r>
              <a:rPr lang="en-US" dirty="0" smtClean="0"/>
              <a:t> </a:t>
            </a:r>
            <a:r>
              <a:rPr lang="en-US" dirty="0" err="1" smtClean="0"/>
              <a:t>okolje</a:t>
            </a:r>
            <a:r>
              <a:rPr lang="en-US" dirty="0" smtClean="0"/>
              <a:t>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NMP v enotah primarnega zdravstva (npr. dežurna ambulanta v zdravstvenem domu)</a:t>
            </a:r>
          </a:p>
          <a:p>
            <a:r>
              <a:rPr lang="sl-SI" dirty="0"/>
              <a:t>NMP z nujnimi reševalnimi vozili (reševalna vozila so opremljena za izvajanje nujne zdravstvene oskrbe že med prevozom v bolnišnico)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098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nivoja – </a:t>
            </a:r>
            <a:r>
              <a:rPr lang="en-US" b="1" smtClean="0"/>
              <a:t>nadgradnja veščin sporazumevanja 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vodi </a:t>
            </a:r>
            <a:r>
              <a:rPr lang="sl-SI"/>
              <a:t>pogovor z bolniki, da prepozna, kako bolezen vpliva na bolnikovo </a:t>
            </a:r>
            <a:r>
              <a:rPr lang="sl-SI" smtClean="0"/>
              <a:t>življenje</a:t>
            </a:r>
            <a:endParaRPr lang="en-US" smtClean="0"/>
          </a:p>
          <a:p>
            <a:r>
              <a:rPr lang="en-US" smtClean="0"/>
              <a:t>Prepozna,</a:t>
            </a:r>
            <a:r>
              <a:rPr lang="sl-SI" smtClean="0"/>
              <a:t> </a:t>
            </a:r>
            <a:r>
              <a:rPr lang="sl-SI"/>
              <a:t>kaj </a:t>
            </a:r>
            <a:r>
              <a:rPr lang="en-US" smtClean="0"/>
              <a:t>bolnik </a:t>
            </a:r>
            <a:r>
              <a:rPr lang="sl-SI" smtClean="0"/>
              <a:t>pričakuje </a:t>
            </a:r>
            <a:r>
              <a:rPr lang="sl-SI"/>
              <a:t>od zdravnikov in zdravstvenih </a:t>
            </a:r>
            <a:r>
              <a:rPr lang="sl-SI" smtClean="0"/>
              <a:t>delavcev</a:t>
            </a:r>
            <a:endParaRPr lang="en-US" smtClean="0"/>
          </a:p>
          <a:p>
            <a:r>
              <a:rPr lang="en-US" smtClean="0"/>
              <a:t>Spozna pričakovanja bolnika </a:t>
            </a:r>
            <a:r>
              <a:rPr lang="sl-SI" smtClean="0"/>
              <a:t>od </a:t>
            </a:r>
            <a:r>
              <a:rPr lang="sl-SI"/>
              <a:t>svojih </a:t>
            </a:r>
            <a:r>
              <a:rPr lang="sl-SI" smtClean="0"/>
              <a:t>domačih</a:t>
            </a:r>
            <a:endParaRPr lang="en-US" smtClean="0"/>
          </a:p>
          <a:p>
            <a:r>
              <a:rPr lang="en-US" smtClean="0"/>
              <a:t>Spozna bolnikove strahove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626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Vsebine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v </a:t>
            </a:r>
            <a:r>
              <a:rPr lang="en-US" dirty="0" err="1"/>
              <a:t>ambulantah</a:t>
            </a:r>
            <a:r>
              <a:rPr lang="en-US" dirty="0"/>
              <a:t> </a:t>
            </a:r>
            <a:r>
              <a:rPr lang="en-US" dirty="0" err="1"/>
              <a:t>primarnega</a:t>
            </a:r>
            <a:r>
              <a:rPr lang="en-US" dirty="0"/>
              <a:t> </a:t>
            </a:r>
            <a:r>
              <a:rPr lang="en-US" dirty="0" err="1" smtClean="0"/>
              <a:t>nivoja</a:t>
            </a:r>
            <a:r>
              <a:rPr lang="en-US" b="1" dirty="0" smtClean="0"/>
              <a:t>- </a:t>
            </a:r>
            <a:r>
              <a:rPr lang="en-US" b="1" dirty="0" err="1" smtClean="0"/>
              <a:t>vključevanje</a:t>
            </a:r>
            <a:r>
              <a:rPr lang="en-US" b="1" dirty="0" smtClean="0"/>
              <a:t> v </a:t>
            </a:r>
            <a:r>
              <a:rPr lang="en-US" b="1" dirty="0" err="1" smtClean="0"/>
              <a:t>delo</a:t>
            </a:r>
            <a:r>
              <a:rPr lang="en-US" b="1" dirty="0" smtClean="0"/>
              <a:t> </a:t>
            </a:r>
            <a:r>
              <a:rPr lang="en-US" b="1" dirty="0" err="1" smtClean="0"/>
              <a:t>tima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udeleži</a:t>
            </a:r>
            <a:r>
              <a:rPr lang="en-US" dirty="0" smtClean="0"/>
              <a:t> </a:t>
            </a:r>
            <a:r>
              <a:rPr lang="sl-SI" dirty="0" smtClean="0"/>
              <a:t>vizit</a:t>
            </a:r>
            <a:r>
              <a:rPr lang="en-US" dirty="0" smtClean="0"/>
              <a:t>e</a:t>
            </a:r>
            <a:r>
              <a:rPr lang="sl-SI" dirty="0" smtClean="0"/>
              <a:t>, </a:t>
            </a:r>
            <a:r>
              <a:rPr lang="sl-SI" dirty="0" err="1" smtClean="0"/>
              <a:t>zdravnišk</a:t>
            </a:r>
            <a:r>
              <a:rPr lang="en-US" dirty="0" err="1" smtClean="0"/>
              <a:t>ega</a:t>
            </a:r>
            <a:r>
              <a:rPr lang="sl-SI" dirty="0" smtClean="0"/>
              <a:t> </a:t>
            </a:r>
            <a:r>
              <a:rPr lang="sl-SI" dirty="0" err="1" smtClean="0"/>
              <a:t>sestank</a:t>
            </a:r>
            <a:r>
              <a:rPr lang="en-US" dirty="0" smtClean="0"/>
              <a:t>a, </a:t>
            </a:r>
            <a:r>
              <a:rPr lang="sl-SI" dirty="0" smtClean="0"/>
              <a:t>da </a:t>
            </a:r>
            <a:r>
              <a:rPr lang="sl-SI" dirty="0"/>
              <a:t>prepozna, kako se </a:t>
            </a:r>
            <a:r>
              <a:rPr lang="sl-SI" dirty="0" smtClean="0"/>
              <a:t>zdravniki</a:t>
            </a:r>
            <a:r>
              <a:rPr lang="en-US" dirty="0" smtClean="0"/>
              <a:t> (</a:t>
            </a:r>
            <a:r>
              <a:rPr lang="en-US" dirty="0" err="1" smtClean="0"/>
              <a:t>zobozdravniki</a:t>
            </a:r>
            <a:r>
              <a:rPr lang="en-US" dirty="0" smtClean="0"/>
              <a:t>)</a:t>
            </a:r>
            <a:r>
              <a:rPr lang="sl-SI" dirty="0" smtClean="0"/>
              <a:t> </a:t>
            </a:r>
            <a:r>
              <a:rPr lang="sl-SI" dirty="0"/>
              <a:t>odločajo, kako se sporazumevajo med </a:t>
            </a:r>
            <a:r>
              <a:rPr lang="sl-SI" dirty="0" smtClean="0"/>
              <a:t>seboj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vključuje</a:t>
            </a:r>
            <a:r>
              <a:rPr lang="en-US" dirty="0" smtClean="0"/>
              <a:t> v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negovalnega</a:t>
            </a:r>
            <a:r>
              <a:rPr lang="en-US" dirty="0" smtClean="0"/>
              <a:t> </a:t>
            </a:r>
            <a:r>
              <a:rPr lang="en-US" dirty="0" err="1" smtClean="0"/>
              <a:t>tima</a:t>
            </a:r>
            <a:r>
              <a:rPr lang="en-US" dirty="0" smtClean="0"/>
              <a:t> (</a:t>
            </a:r>
            <a:r>
              <a:rPr lang="sl-SI" dirty="0" smtClean="0"/>
              <a:t>npr</a:t>
            </a:r>
            <a:r>
              <a:rPr lang="sl-SI" dirty="0"/>
              <a:t>. sodeluje pri pripravi bolnika na pregled, pripravi zdravil, merjenju vitalnih funkcij (RR, TT; KS,…), da spozna delo zdravnikovih sodelavcev in se ga nauči </a:t>
            </a:r>
            <a:r>
              <a:rPr lang="sl-SI" dirty="0" smtClean="0"/>
              <a:t>spoštovati</a:t>
            </a:r>
            <a:endParaRPr lang="en-US" dirty="0" smtClean="0"/>
          </a:p>
          <a:p>
            <a:r>
              <a:rPr lang="en-US" dirty="0" err="1" smtClean="0"/>
              <a:t>Spozna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zdravnikove</a:t>
            </a:r>
            <a:r>
              <a:rPr lang="en-US" dirty="0" smtClean="0"/>
              <a:t> </a:t>
            </a:r>
            <a:r>
              <a:rPr lang="en-US" dirty="0" err="1" smtClean="0"/>
              <a:t>sodelavce</a:t>
            </a:r>
            <a:r>
              <a:rPr lang="en-US" dirty="0" smtClean="0"/>
              <a:t> (</a:t>
            </a:r>
            <a:r>
              <a:rPr lang="en-US" dirty="0" err="1" smtClean="0"/>
              <a:t>fizioterapvt</a:t>
            </a:r>
            <a:r>
              <a:rPr lang="en-US" dirty="0" smtClean="0"/>
              <a:t>, </a:t>
            </a:r>
            <a:r>
              <a:rPr lang="en-US" dirty="0" err="1" smtClean="0"/>
              <a:t>lekarniški</a:t>
            </a:r>
            <a:r>
              <a:rPr lang="en-US" dirty="0" smtClean="0"/>
              <a:t> </a:t>
            </a:r>
            <a:r>
              <a:rPr lang="en-US" dirty="0" err="1" smtClean="0"/>
              <a:t>farmacevt</a:t>
            </a:r>
            <a:r>
              <a:rPr lang="en-US" dirty="0" smtClean="0"/>
              <a:t>, </a:t>
            </a:r>
            <a:r>
              <a:rPr lang="en-US" dirty="0" err="1" smtClean="0"/>
              <a:t>sodelavce</a:t>
            </a:r>
            <a:r>
              <a:rPr lang="en-US" dirty="0" smtClean="0"/>
              <a:t> </a:t>
            </a:r>
            <a:r>
              <a:rPr lang="en-US" dirty="0" err="1" smtClean="0"/>
              <a:t>Centrov</a:t>
            </a:r>
            <a:r>
              <a:rPr lang="en-US" dirty="0" smtClean="0"/>
              <a:t> za </a:t>
            </a:r>
            <a:r>
              <a:rPr lang="en-US" dirty="0" err="1" smtClean="0"/>
              <a:t>krepitev</a:t>
            </a:r>
            <a:r>
              <a:rPr lang="en-US" dirty="0" smtClean="0"/>
              <a:t> </a:t>
            </a:r>
            <a:r>
              <a:rPr lang="en-US" dirty="0" err="1" smtClean="0"/>
              <a:t>zdravje</a:t>
            </a:r>
            <a:r>
              <a:rPr lang="en-US" dirty="0" smtClean="0"/>
              <a:t>…)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452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</a:t>
            </a:r>
            <a:r>
              <a:rPr lang="en-US" b="1" smtClean="0"/>
              <a:t>nivoja-izvedba enostavnih kliničnih veščin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merjenje RR</a:t>
            </a:r>
            <a:endParaRPr lang="en-US" dirty="0" smtClean="0"/>
          </a:p>
          <a:p>
            <a:r>
              <a:rPr lang="sl-SI" dirty="0" smtClean="0"/>
              <a:t>snemanje EKG</a:t>
            </a:r>
            <a:endParaRPr lang="en-US" dirty="0" smtClean="0"/>
          </a:p>
          <a:p>
            <a:r>
              <a:rPr lang="sl-SI" dirty="0" smtClean="0"/>
              <a:t>določanje </a:t>
            </a:r>
            <a:r>
              <a:rPr lang="sl-SI" dirty="0"/>
              <a:t>telesne teže in </a:t>
            </a:r>
            <a:r>
              <a:rPr lang="sl-SI" dirty="0" smtClean="0"/>
              <a:t>višine</a:t>
            </a:r>
            <a:endParaRPr lang="en-US" dirty="0" smtClean="0"/>
          </a:p>
          <a:p>
            <a:r>
              <a:rPr lang="sl-SI" dirty="0" smtClean="0"/>
              <a:t>a</a:t>
            </a:r>
            <a:r>
              <a:rPr lang="en-US" dirty="0" err="1" smtClean="0"/>
              <a:t>plikacija</a:t>
            </a:r>
            <a:r>
              <a:rPr lang="en-US" dirty="0" smtClean="0"/>
              <a:t> </a:t>
            </a:r>
            <a:r>
              <a:rPr lang="en-US" dirty="0" err="1" smtClean="0"/>
              <a:t>zdravil</a:t>
            </a:r>
            <a:endParaRPr lang="en-US" dirty="0" smtClean="0"/>
          </a:p>
          <a:p>
            <a:r>
              <a:rPr lang="sl-SI" dirty="0" err="1"/>
              <a:t>s</a:t>
            </a:r>
            <a:r>
              <a:rPr lang="en-US" dirty="0" err="1" smtClean="0"/>
              <a:t>odelovanje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prevezah</a:t>
            </a:r>
            <a:r>
              <a:rPr lang="en-US" dirty="0" smtClean="0"/>
              <a:t> </a:t>
            </a:r>
            <a:r>
              <a:rPr lang="en-US" dirty="0" err="1" smtClean="0"/>
              <a:t>rane</a:t>
            </a:r>
            <a:endParaRPr lang="en-US" dirty="0" smtClean="0"/>
          </a:p>
          <a:p>
            <a:r>
              <a:rPr lang="sl-SI" dirty="0" smtClean="0"/>
              <a:t>merjenje KS,…</a:t>
            </a:r>
            <a:endParaRPr lang="sl-SI" dirty="0"/>
          </a:p>
          <a:p>
            <a:r>
              <a:rPr lang="sl-SI" dirty="0" smtClean="0"/>
              <a:t>V zobozdravstvu: priprava delovnega mesta, spremljanje pacienta, pomoč pri izpolnjevanju vprašalnika o zdravju, aspiracija </a:t>
            </a:r>
            <a:r>
              <a:rPr lang="sl-SI" dirty="0"/>
              <a:t>pri štiriročnem </a:t>
            </a:r>
            <a:r>
              <a:rPr lang="sl-SI" dirty="0" smtClean="0"/>
              <a:t>delu,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11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</a:t>
            </a:r>
            <a:r>
              <a:rPr lang="en-US" smtClean="0"/>
              <a:t>nivoja – </a:t>
            </a:r>
            <a:r>
              <a:rPr lang="en-US" b="1" smtClean="0"/>
              <a:t>spremljanje bolnika/hišni obisk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Spremljanje na diagnostične in terapevtske preiskave (npr. starostnika iz DSO)</a:t>
            </a:r>
          </a:p>
          <a:p>
            <a:r>
              <a:rPr lang="en-US" smtClean="0"/>
              <a:t>Hišni obisk z mentorjem ali patronažno medicinsko sestro</a:t>
            </a: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75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572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Vsebine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v </a:t>
            </a:r>
            <a:r>
              <a:rPr lang="en-US" dirty="0" err="1"/>
              <a:t>ambulantah</a:t>
            </a:r>
            <a:r>
              <a:rPr lang="en-US" dirty="0"/>
              <a:t> </a:t>
            </a:r>
            <a:r>
              <a:rPr lang="en-US" dirty="0" err="1"/>
              <a:t>primarnega</a:t>
            </a:r>
            <a:r>
              <a:rPr lang="en-US" dirty="0"/>
              <a:t> </a:t>
            </a:r>
            <a:r>
              <a:rPr lang="en-US" dirty="0" err="1"/>
              <a:t>nivoja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b="1" dirty="0" err="1" smtClean="0"/>
              <a:t>Pogovor</a:t>
            </a:r>
            <a:r>
              <a:rPr lang="en-US" b="1" dirty="0" smtClean="0"/>
              <a:t> z </a:t>
            </a:r>
            <a:r>
              <a:rPr lang="en-US" b="1" dirty="0" err="1" smtClean="0"/>
              <a:t>mentorjem</a:t>
            </a:r>
            <a:r>
              <a:rPr lang="en-US" b="1" dirty="0" smtClean="0"/>
              <a:t> in </a:t>
            </a:r>
            <a:r>
              <a:rPr lang="en-US" b="1" dirty="0" err="1" smtClean="0"/>
              <a:t>njegovimi</a:t>
            </a:r>
            <a:r>
              <a:rPr lang="en-US" b="1" dirty="0" smtClean="0"/>
              <a:t> </a:t>
            </a:r>
            <a:r>
              <a:rPr lang="en-US" b="1" dirty="0" err="1" smtClean="0"/>
              <a:t>sodelavci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3756075"/>
          </a:xfrm>
        </p:spPr>
        <p:txBody>
          <a:bodyPr/>
          <a:lstStyle/>
          <a:p>
            <a:r>
              <a:rPr lang="en-US" dirty="0" err="1" smtClean="0"/>
              <a:t>Študentu</a:t>
            </a:r>
            <a:r>
              <a:rPr lang="en-US" dirty="0" smtClean="0"/>
              <a:t> je mentor (oz.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sodelavci</a:t>
            </a:r>
            <a:r>
              <a:rPr lang="en-US" dirty="0" smtClean="0"/>
              <a:t>) </a:t>
            </a:r>
            <a:r>
              <a:rPr lang="en-US" dirty="0" err="1" smtClean="0"/>
              <a:t>vedno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voljo</a:t>
            </a:r>
            <a:r>
              <a:rPr lang="en-US" dirty="0" smtClean="0"/>
              <a:t> za </a:t>
            </a:r>
            <a:r>
              <a:rPr lang="en-US" dirty="0" err="1" smtClean="0"/>
              <a:t>vpašanja</a:t>
            </a:r>
            <a:r>
              <a:rPr lang="en-US" dirty="0" smtClean="0"/>
              <a:t> in </a:t>
            </a:r>
            <a:r>
              <a:rPr lang="en-US" dirty="0" err="1" smtClean="0"/>
              <a:t>povratno</a:t>
            </a:r>
            <a:r>
              <a:rPr lang="en-US" dirty="0" smtClean="0"/>
              <a:t> </a:t>
            </a:r>
            <a:r>
              <a:rPr lang="en-US" dirty="0" err="1" smtClean="0"/>
              <a:t>informacijo</a:t>
            </a:r>
            <a:endParaRPr lang="en-US" dirty="0" smtClean="0"/>
          </a:p>
          <a:p>
            <a:r>
              <a:rPr lang="en-US" dirty="0" smtClean="0"/>
              <a:t>Ob </a:t>
            </a:r>
            <a:r>
              <a:rPr lang="en-US" dirty="0" err="1" smtClean="0"/>
              <a:t>koncu</a:t>
            </a:r>
            <a:r>
              <a:rPr lang="en-US" dirty="0" smtClean="0"/>
              <a:t> mentor s </a:t>
            </a:r>
            <a:r>
              <a:rPr lang="en-US" dirty="0" err="1" smtClean="0"/>
              <a:t>štude</a:t>
            </a:r>
            <a:r>
              <a:rPr lang="sl-SI" dirty="0" smtClean="0"/>
              <a:t>n</a:t>
            </a:r>
            <a:r>
              <a:rPr lang="en-US" dirty="0" smtClean="0"/>
              <a:t>tom </a:t>
            </a:r>
            <a:r>
              <a:rPr lang="en-US" dirty="0" err="1" smtClean="0"/>
              <a:t>opravi</a:t>
            </a:r>
            <a:r>
              <a:rPr lang="en-US" dirty="0" smtClean="0"/>
              <a:t> </a:t>
            </a:r>
            <a:r>
              <a:rPr lang="en-US" dirty="0" err="1" smtClean="0"/>
              <a:t>zaključni</a:t>
            </a:r>
            <a:r>
              <a:rPr lang="en-US" dirty="0" smtClean="0"/>
              <a:t> </a:t>
            </a:r>
            <a:r>
              <a:rPr lang="en-US" dirty="0" err="1" smtClean="0"/>
              <a:t>razgovor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dokumentira</a:t>
            </a:r>
            <a:r>
              <a:rPr lang="en-US" dirty="0" smtClean="0"/>
              <a:t> in </a:t>
            </a:r>
            <a:r>
              <a:rPr lang="en-US" dirty="0" err="1" smtClean="0"/>
              <a:t>priloži</a:t>
            </a:r>
            <a:r>
              <a:rPr lang="en-US" dirty="0" smtClean="0"/>
              <a:t> </a:t>
            </a:r>
            <a:r>
              <a:rPr lang="en-US" dirty="0" err="1" smtClean="0"/>
              <a:t>mentorjevi</a:t>
            </a:r>
            <a:r>
              <a:rPr lang="en-US" dirty="0" smtClean="0"/>
              <a:t> </a:t>
            </a:r>
            <a:r>
              <a:rPr lang="en-US" dirty="0" err="1" smtClean="0"/>
              <a:t>oceni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4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Obvestilo</a:t>
            </a:r>
            <a:r>
              <a:rPr lang="en-US" dirty="0" smtClean="0"/>
              <a:t> o </a:t>
            </a:r>
            <a:r>
              <a:rPr lang="en-US" dirty="0" err="1" smtClean="0"/>
              <a:t>prisotnosti</a:t>
            </a:r>
            <a:r>
              <a:rPr lang="en-US" dirty="0" smtClean="0"/>
              <a:t> </a:t>
            </a:r>
            <a:r>
              <a:rPr lang="en-US" dirty="0" err="1" smtClean="0"/>
              <a:t>študenta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825624"/>
            <a:ext cx="4104456" cy="48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32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Praktični</a:t>
            </a:r>
            <a:r>
              <a:rPr lang="en-US" dirty="0" smtClean="0"/>
              <a:t> </a:t>
            </a:r>
            <a:r>
              <a:rPr lang="en-US" dirty="0" err="1" smtClean="0"/>
              <a:t>napotki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začetku</a:t>
            </a:r>
            <a:r>
              <a:rPr lang="en-US" dirty="0" smtClean="0"/>
              <a:t> </a:t>
            </a:r>
            <a:r>
              <a:rPr lang="en-US" dirty="0" err="1" smtClean="0"/>
              <a:t>klinične</a:t>
            </a:r>
            <a:r>
              <a:rPr lang="en-US" dirty="0" smtClean="0"/>
              <a:t> prakse-1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Dogovor s študentom: kaj si želi od prakse, ga kaj posebej zanima?</a:t>
            </a:r>
          </a:p>
          <a:p>
            <a:r>
              <a:rPr lang="sl-SI" dirty="0"/>
              <a:t>Kje se bo preoblekel, kje bo sedel</a:t>
            </a:r>
          </a:p>
          <a:p>
            <a:r>
              <a:rPr lang="sl-SI" dirty="0"/>
              <a:t>Kako ga vključevati v delo</a:t>
            </a:r>
          </a:p>
          <a:p>
            <a:r>
              <a:rPr lang="sl-SI" dirty="0"/>
              <a:t>kako se bo vključeval v pogovor z bolnikom</a:t>
            </a:r>
          </a:p>
          <a:p>
            <a:r>
              <a:rPr lang="sl-SI" dirty="0"/>
              <a:t>Kako ga vključiti v tim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602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Osnovne informacije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praksa</a:t>
            </a:r>
            <a:r>
              <a:rPr lang="en-US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(KP)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obvezna </a:t>
            </a:r>
            <a:endParaRPr lang="en-US" smtClean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Klinično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prakso študent opravi pri in pod nadzorom izbranega mentorja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klinične prak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slovenskem učnem zavodu in/ali </a:t>
            </a:r>
            <a:r>
              <a:rPr lang="en-US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zdravstveni ustanovi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času, ko ne potekajo organizirane oblike pouka ali izpiti pri obveznih ali izbirnih predmetih, prvenstveno med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junijem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septembrom.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 traja dva tedna (10 delovnih dni) v skupnem obsegu 60 ur/letnik, oziroma 6 efektivnih ur/dan. 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6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Praktični</a:t>
            </a:r>
            <a:r>
              <a:rPr lang="en-US" dirty="0"/>
              <a:t> </a:t>
            </a:r>
            <a:r>
              <a:rPr lang="en-US" dirty="0" err="1"/>
              <a:t>napotki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začetku</a:t>
            </a:r>
            <a:r>
              <a:rPr lang="en-US" dirty="0"/>
              <a:t> </a:t>
            </a:r>
            <a:r>
              <a:rPr lang="en-US" dirty="0" err="1"/>
              <a:t>klinične</a:t>
            </a:r>
            <a:r>
              <a:rPr lang="en-US" dirty="0"/>
              <a:t> </a:t>
            </a:r>
            <a:r>
              <a:rPr lang="en-US" dirty="0" smtClean="0"/>
              <a:t>prakse-2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Študenta predstavimo </a:t>
            </a:r>
            <a:r>
              <a:rPr lang="sl-SI" dirty="0" smtClean="0"/>
              <a:t>timu </a:t>
            </a:r>
            <a:endParaRPr lang="sl-SI" dirty="0"/>
          </a:p>
          <a:p>
            <a:r>
              <a:rPr lang="sl-SI" dirty="0"/>
              <a:t>Na vrata obesimo obvestilo o klinični praksi, ki poteka v ambulanti</a:t>
            </a:r>
          </a:p>
          <a:p>
            <a:r>
              <a:rPr lang="sl-SI" dirty="0"/>
              <a:t>Pacient lahko odkloni prisotnost študenta (redko)</a:t>
            </a:r>
          </a:p>
          <a:p>
            <a:r>
              <a:rPr lang="sl-SI" dirty="0"/>
              <a:t>pogovorimo se, kako bo naslavljal bolnika</a:t>
            </a:r>
          </a:p>
          <a:p>
            <a:r>
              <a:rPr lang="sl-SI" dirty="0"/>
              <a:t>Kako bo uporabljal že pridobljene </a:t>
            </a:r>
            <a:r>
              <a:rPr lang="en-US" dirty="0" smtClean="0"/>
              <a:t>v</a:t>
            </a:r>
            <a:r>
              <a:rPr lang="sl-SI" dirty="0" err="1" smtClean="0"/>
              <a:t>eščine</a:t>
            </a:r>
            <a:r>
              <a:rPr lang="sl-SI" dirty="0" smtClean="0"/>
              <a:t> </a:t>
            </a:r>
            <a:r>
              <a:rPr lang="sl-SI" dirty="0"/>
              <a:t>sporazumevanja: </a:t>
            </a:r>
          </a:p>
          <a:p>
            <a:pPr lvl="1"/>
            <a:r>
              <a:rPr lang="sl-SI" dirty="0"/>
              <a:t>Neverbalno: stik z očmi, aktivna drža, oba sedita</a:t>
            </a:r>
          </a:p>
          <a:p>
            <a:pPr lvl="1"/>
            <a:r>
              <a:rPr lang="sl-SI" dirty="0"/>
              <a:t>Verbalno: aktivno poslušanje</a:t>
            </a:r>
          </a:p>
          <a:p>
            <a:pPr lvl="1"/>
            <a:r>
              <a:rPr lang="sl-SI" dirty="0"/>
              <a:t>Preproste razlage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57982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Mentorjeva</a:t>
            </a:r>
            <a:r>
              <a:rPr lang="en-US" dirty="0" smtClean="0"/>
              <a:t> </a:t>
            </a:r>
            <a:r>
              <a:rPr lang="en-US" dirty="0" err="1" smtClean="0"/>
              <a:t>ocena</a:t>
            </a:r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825624"/>
            <a:ext cx="7200799" cy="46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5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Dnevnik izvajanja klinične prakse</a:t>
            </a:r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825625"/>
            <a:ext cx="61206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05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Anketa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koncu</a:t>
            </a:r>
            <a:r>
              <a:rPr lang="en-US" dirty="0" smtClean="0"/>
              <a:t> </a:t>
            </a:r>
            <a:r>
              <a:rPr lang="en-US" dirty="0" err="1" smtClean="0"/>
              <a:t>študija</a:t>
            </a:r>
            <a:r>
              <a:rPr lang="en-US" dirty="0" smtClean="0"/>
              <a:t> – </a:t>
            </a:r>
            <a:r>
              <a:rPr lang="en-US" dirty="0" err="1" smtClean="0"/>
              <a:t>preko</a:t>
            </a:r>
            <a:r>
              <a:rPr lang="en-US" dirty="0" smtClean="0"/>
              <a:t> e-</a:t>
            </a:r>
            <a:r>
              <a:rPr lang="en-US" dirty="0" err="1" smtClean="0"/>
              <a:t>pošte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825625"/>
            <a:ext cx="604867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7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Povratna informacija o potek klinične prakse, predlogi za izboljšave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 smtClean="0"/>
              <a:t>zadovoljni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izobraževanjem</a:t>
            </a:r>
            <a:r>
              <a:rPr lang="en-US" dirty="0"/>
              <a:t> (</a:t>
            </a:r>
            <a:r>
              <a:rPr lang="en-US" dirty="0" err="1"/>
              <a:t>delavnico</a:t>
            </a:r>
            <a:r>
              <a:rPr lang="en-US" dirty="0"/>
              <a:t>) za </a:t>
            </a:r>
            <a:r>
              <a:rPr lang="en-US" dirty="0" err="1"/>
              <a:t>mentorje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Katera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r>
              <a:rPr lang="en-US" dirty="0" smtClean="0"/>
              <a:t>, </a:t>
            </a:r>
            <a:r>
              <a:rPr lang="en-US" dirty="0" err="1" smtClean="0"/>
              <a:t>veščine</a:t>
            </a:r>
            <a:r>
              <a:rPr lang="en-US" dirty="0" smtClean="0"/>
              <a:t> in </a:t>
            </a:r>
            <a:r>
              <a:rPr lang="en-US" dirty="0" err="1" smtClean="0"/>
              <a:t>stališča</a:t>
            </a:r>
            <a:r>
              <a:rPr lang="en-US" dirty="0" smtClean="0"/>
              <a:t> je </a:t>
            </a:r>
            <a:r>
              <a:rPr lang="en-US" dirty="0" err="1" smtClean="0"/>
              <a:t>štud</a:t>
            </a:r>
            <a:r>
              <a:rPr lang="sl-SI" dirty="0" err="1" smtClean="0"/>
              <a:t>ent</a:t>
            </a:r>
            <a:r>
              <a:rPr lang="en-US" dirty="0" smtClean="0"/>
              <a:t> </a:t>
            </a:r>
            <a:r>
              <a:rPr lang="en-US" dirty="0" err="1" smtClean="0"/>
              <a:t>pridobil</a:t>
            </a:r>
            <a:endParaRPr lang="en-US" dirty="0" smtClean="0"/>
          </a:p>
          <a:p>
            <a:r>
              <a:rPr lang="en-US" dirty="0" err="1" smtClean="0"/>
              <a:t>Kaj</a:t>
            </a:r>
            <a:r>
              <a:rPr lang="en-US" dirty="0" smtClean="0"/>
              <a:t> bi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klinični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Kaj ste pogrešali – kaj bi dodali</a:t>
            </a:r>
            <a:r>
              <a:rPr lang="sl-SI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Zakaj</a:t>
            </a:r>
            <a:r>
              <a:rPr lang="en-US" dirty="0" smtClean="0"/>
              <a:t>?</a:t>
            </a: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Kaj </a:t>
            </a:r>
            <a:r>
              <a:rPr lang="sl-SI" dirty="0"/>
              <a:t>bi pri klinični praksi spremenili</a:t>
            </a:r>
            <a:r>
              <a:rPr lang="sl-SI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Zakaj</a:t>
            </a:r>
            <a:r>
              <a:rPr lang="en-US" dirty="0" smtClean="0"/>
              <a:t>?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677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Odzivi</a:t>
            </a:r>
            <a:r>
              <a:rPr lang="en-US" dirty="0" smtClean="0"/>
              <a:t> </a:t>
            </a:r>
            <a:r>
              <a:rPr lang="en-US" dirty="0" err="1" smtClean="0"/>
              <a:t>študentov</a:t>
            </a:r>
            <a:r>
              <a:rPr lang="en-US" dirty="0" smtClean="0"/>
              <a:t> na </a:t>
            </a:r>
            <a:r>
              <a:rPr lang="en-US" dirty="0" err="1" smtClean="0"/>
              <a:t>klinično</a:t>
            </a:r>
            <a:r>
              <a:rPr lang="en-US" dirty="0" smtClean="0"/>
              <a:t> </a:t>
            </a:r>
            <a:r>
              <a:rPr lang="en-US" dirty="0" err="1" smtClean="0"/>
              <a:t>prakso</a:t>
            </a:r>
            <a:r>
              <a:rPr lang="en-US" dirty="0" smtClean="0"/>
              <a:t> 2021/22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praksa </a:t>
            </a:r>
            <a:r>
              <a:rPr lang="sl-SI" dirty="0"/>
              <a:t>v kliničnem </a:t>
            </a:r>
            <a:r>
              <a:rPr lang="sl-SI" dirty="0" smtClean="0"/>
              <a:t>okolju</a:t>
            </a:r>
            <a:r>
              <a:rPr lang="en-US" dirty="0" smtClean="0"/>
              <a:t> -</a:t>
            </a:r>
            <a:r>
              <a:rPr lang="sl-SI" dirty="0" smtClean="0"/>
              <a:t> 4,79 </a:t>
            </a:r>
            <a:r>
              <a:rPr lang="sl-SI" dirty="0"/>
              <a:t>(SD </a:t>
            </a:r>
            <a:r>
              <a:rPr lang="sl-SI" dirty="0" smtClean="0"/>
              <a:t>0,56)</a:t>
            </a:r>
            <a:endParaRPr lang="en-US" dirty="0" smtClean="0"/>
          </a:p>
          <a:p>
            <a:pPr marL="0" indent="0">
              <a:buNone/>
            </a:pPr>
            <a:r>
              <a:rPr lang="sl-SI" dirty="0"/>
              <a:t>Pričakovanja študentov so bila v veliki meri izpolnjena; v najmanjši meri so bila izpolnjena pričakovanja do izvajanja kliničnih veščin</a:t>
            </a:r>
            <a:endParaRPr lang="en-US" dirty="0" smtClean="0"/>
          </a:p>
          <a:p>
            <a:pPr marL="0" indent="0">
              <a:buNone/>
            </a:pPr>
            <a:r>
              <a:rPr lang="sl-SI" dirty="0" smtClean="0"/>
              <a:t>Vlogo </a:t>
            </a:r>
            <a:r>
              <a:rPr lang="sl-SI" dirty="0"/>
              <a:t>mentorja so študenti ocenili izjemno pozitivno, kar 288 (94,7 %) študentov bi svojega mentorja zagotovo priporočilo </a:t>
            </a:r>
            <a:r>
              <a:rPr lang="sl-SI" dirty="0" smtClean="0"/>
              <a:t>kolegom</a:t>
            </a:r>
            <a:endParaRPr lang="en-US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1251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Nekaj</a:t>
            </a:r>
            <a:r>
              <a:rPr lang="en-US" dirty="0" smtClean="0"/>
              <a:t> </a:t>
            </a:r>
            <a:r>
              <a:rPr lang="en-US" dirty="0" err="1" smtClean="0"/>
              <a:t>predlogovo</a:t>
            </a:r>
            <a:r>
              <a:rPr lang="en-US" dirty="0" smtClean="0"/>
              <a:t> </a:t>
            </a:r>
            <a:r>
              <a:rPr lang="en-US" dirty="0" err="1" smtClean="0"/>
              <a:t>študentov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060848"/>
            <a:ext cx="7776864" cy="39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71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VPRAŠANJA?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09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11560" y="20746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Garamond" panose="02020404030301010803" pitchFamily="18" charset="0"/>
              </a:rPr>
              <a:t>Terminska izvedba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3527" y="4005064"/>
            <a:ext cx="8695945" cy="190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aramond" panose="02020404030301010803" pitchFamily="18" charset="0"/>
              </a:rPr>
              <a:t>Klinična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praksa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1.letnik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SI" dirty="0" smtClean="0">
                <a:latin typeface="Garamond" panose="02020404030301010803" pitchFamily="18" charset="0"/>
              </a:rPr>
              <a:t>–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študijsko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leto</a:t>
            </a:r>
            <a:r>
              <a:rPr lang="en-US" dirty="0" smtClean="0">
                <a:latin typeface="Garamond" panose="02020404030301010803" pitchFamily="18" charset="0"/>
              </a:rPr>
              <a:t> 2022/2023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 err="1" smtClean="0">
                <a:latin typeface="Garamond" panose="02020404030301010803" pitchFamily="18" charset="0"/>
              </a:rPr>
              <a:t>Termin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izvajanja</a:t>
            </a:r>
            <a:r>
              <a:rPr lang="en-US" b="1" dirty="0" smtClean="0">
                <a:latin typeface="Garamond" panose="02020404030301010803" pitchFamily="18" charset="0"/>
              </a:rPr>
              <a:t>: </a:t>
            </a:r>
            <a:r>
              <a:rPr lang="en-US" sz="2800" b="1" dirty="0" smtClean="0">
                <a:latin typeface="Garamond" panose="02020404030301010803" pitchFamily="18" charset="0"/>
              </a:rPr>
              <a:t>29. </a:t>
            </a:r>
            <a:r>
              <a:rPr lang="en-US" sz="2800" b="1" dirty="0" err="1" smtClean="0">
                <a:latin typeface="Garamond" panose="02020404030301010803" pitchFamily="18" charset="0"/>
              </a:rPr>
              <a:t>maj</a:t>
            </a:r>
            <a:r>
              <a:rPr lang="en-US" sz="2800" b="1" dirty="0" smtClean="0">
                <a:latin typeface="Garamond" panose="02020404030301010803" pitchFamily="18" charset="0"/>
              </a:rPr>
              <a:t> </a:t>
            </a:r>
            <a:r>
              <a:rPr lang="en-SI" sz="2800" b="1" dirty="0" smtClean="0">
                <a:latin typeface="Garamond" panose="02020404030301010803" pitchFamily="18" charset="0"/>
              </a:rPr>
              <a:t>–</a:t>
            </a:r>
            <a:r>
              <a:rPr lang="en-US" sz="2800" b="1" dirty="0" smtClean="0">
                <a:latin typeface="Garamond" panose="02020404030301010803" pitchFamily="18" charset="0"/>
              </a:rPr>
              <a:t> 15. </a:t>
            </a:r>
            <a:r>
              <a:rPr lang="sl-SI" sz="2800" b="1" dirty="0" smtClean="0">
                <a:latin typeface="Garamond" panose="02020404030301010803" pitchFamily="18" charset="0"/>
              </a:rPr>
              <a:t>s</a:t>
            </a:r>
            <a:r>
              <a:rPr lang="en-US" sz="2800" b="1" dirty="0" err="1" smtClean="0">
                <a:latin typeface="Garamond" panose="02020404030301010803" pitchFamily="18" charset="0"/>
              </a:rPr>
              <a:t>eptember</a:t>
            </a:r>
            <a:r>
              <a:rPr lang="en-US" sz="2800" b="1" dirty="0" smtClean="0">
                <a:latin typeface="Garamond" panose="02020404030301010803" pitchFamily="18" charset="0"/>
              </a:rPr>
              <a:t> 2023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Način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izvedbe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  <a:r>
              <a:rPr lang="en-US" b="1" dirty="0" smtClean="0">
                <a:latin typeface="Garamond" panose="02020404030301010803" pitchFamily="18" charset="0"/>
              </a:rPr>
              <a:t>9 </a:t>
            </a:r>
            <a:r>
              <a:rPr lang="en-US" b="1" dirty="0" err="1" smtClean="0">
                <a:latin typeface="Garamond" panose="02020404030301010803" pitchFamily="18" charset="0"/>
              </a:rPr>
              <a:t>dni</a:t>
            </a:r>
            <a:r>
              <a:rPr lang="en-US" b="1" dirty="0" smtClean="0">
                <a:latin typeface="Garamond" panose="02020404030301010803" pitchFamily="18" charset="0"/>
              </a:rPr>
              <a:t> (6 </a:t>
            </a:r>
            <a:r>
              <a:rPr lang="en-US" b="1" dirty="0" err="1" smtClean="0">
                <a:latin typeface="Garamond" panose="02020404030301010803" pitchFamily="18" charset="0"/>
              </a:rPr>
              <a:t>ur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dnevno</a:t>
            </a:r>
            <a:r>
              <a:rPr lang="en-US" b="1" dirty="0" smtClean="0">
                <a:latin typeface="Garamond" panose="02020404030301010803" pitchFamily="18" charset="0"/>
              </a:rPr>
              <a:t>) </a:t>
            </a:r>
            <a:r>
              <a:rPr lang="en-US" b="1" dirty="0" err="1" smtClean="0">
                <a:latin typeface="Garamond" panose="02020404030301010803" pitchFamily="18" charset="0"/>
              </a:rPr>
              <a:t>pri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izbranem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mentorju</a:t>
            </a:r>
            <a:r>
              <a:rPr lang="en-US" b="1" dirty="0" smtClean="0">
                <a:latin typeface="Garamond" panose="02020404030301010803" pitchFamily="18" charset="0"/>
              </a:rPr>
              <a:t> in 1 </a:t>
            </a:r>
            <a:r>
              <a:rPr lang="en-US" b="1" dirty="0" err="1" smtClean="0">
                <a:latin typeface="Garamond" panose="02020404030301010803" pitchFamily="18" charset="0"/>
              </a:rPr>
              <a:t>dan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prehospitalna</a:t>
            </a:r>
            <a:r>
              <a:rPr lang="sl-SI" b="1" dirty="0" smtClean="0">
                <a:latin typeface="Garamond" panose="02020404030301010803" pitchFamily="18" charset="0"/>
              </a:rPr>
              <a:t> klinična praksa</a:t>
            </a:r>
            <a:r>
              <a:rPr lang="en-US" b="1" dirty="0" smtClean="0">
                <a:latin typeface="Garamond" panose="02020404030301010803" pitchFamily="18" charset="0"/>
              </a:rPr>
              <a:t>) + 1 </a:t>
            </a:r>
            <a:r>
              <a:rPr lang="en-US" b="1" dirty="0" err="1" smtClean="0">
                <a:latin typeface="Garamond" panose="02020404030301010803" pitchFamily="18" charset="0"/>
              </a:rPr>
              <a:t>dan</a:t>
            </a:r>
            <a:r>
              <a:rPr lang="en-US" b="1" dirty="0" smtClean="0">
                <a:latin typeface="Garamond" panose="02020404030301010803" pitchFamily="18" charset="0"/>
              </a:rPr>
              <a:t> v </a:t>
            </a:r>
            <a:r>
              <a:rPr lang="en-US" b="1" dirty="0" err="1" smtClean="0">
                <a:latin typeface="Garamond" panose="02020404030301010803" pitchFamily="18" charset="0"/>
              </a:rPr>
              <a:t>simulacijskem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centru</a:t>
            </a:r>
            <a:r>
              <a:rPr lang="en-US" b="1" dirty="0" smtClean="0">
                <a:latin typeface="Garamond" panose="02020404030301010803" pitchFamily="18" charset="0"/>
              </a:rPr>
              <a:t> UL MF (29.5. do 9.6.)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smtClean="0">
                <a:latin typeface="Garamond" panose="02020404030301010803" pitchFamily="18" charset="0"/>
              </a:rPr>
              <a:t>Cilji </a:t>
            </a:r>
            <a:r>
              <a:rPr lang="sl-SI" b="1">
                <a:latin typeface="Garamond" panose="02020404030301010803" pitchFamily="18" charset="0"/>
              </a:rPr>
              <a:t>KP v 1. letniku ŠP Medicina in Dentalna medicina:</a:t>
            </a:r>
            <a:br>
              <a:rPr lang="sl-SI" b="1">
                <a:latin typeface="Garamond" panose="02020404030301010803" pitchFamily="18" charset="0"/>
              </a:rPr>
            </a:b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vzpostavljati identiteto zdravnika oz. zobozdravnika,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razumeti delovanje večpoklicnih timov,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se učiti veščin sporazumevanja in kliničnih veščin ter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oblikovati humanistične vrednote za delo z bolniki.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2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Vsebine klinične prakse 1. letnika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študent spremlja mentorja pri </a:t>
            </a:r>
            <a:r>
              <a:rPr lang="sl-SI" dirty="0" smtClean="0">
                <a:latin typeface="Garamond" panose="02020404030301010803" pitchFamily="18" charset="0"/>
              </a:rPr>
              <a:t>delu</a:t>
            </a:r>
            <a:r>
              <a:rPr lang="en-US" dirty="0" smtClean="0">
                <a:latin typeface="Garamond" panose="02020404030301010803" pitchFamily="18" charset="0"/>
              </a:rPr>
              <a:t> in se </a:t>
            </a:r>
            <a:r>
              <a:rPr lang="en-US" dirty="0" err="1" smtClean="0">
                <a:latin typeface="Garamond" panose="02020404030301010803" pitchFamily="18" charset="0"/>
              </a:rPr>
              <a:t>aktivno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vključuje</a:t>
            </a:r>
            <a:r>
              <a:rPr lang="en-US" dirty="0" smtClean="0">
                <a:latin typeface="Garamond" panose="02020404030301010803" pitchFamily="18" charset="0"/>
              </a:rPr>
              <a:t> v </a:t>
            </a:r>
            <a:r>
              <a:rPr lang="en-US" dirty="0" err="1" smtClean="0">
                <a:latin typeface="Garamond" panose="02020404030301010803" pitchFamily="18" charset="0"/>
              </a:rPr>
              <a:t>delo</a:t>
            </a:r>
            <a:endParaRPr lang="sl-SI" dirty="0">
              <a:latin typeface="Garamond" panose="02020404030301010803" pitchFamily="18" charset="0"/>
            </a:endParaRP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prisoten je v ambulanti,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 pogovoru z bolniki pridobiva veščine profesionalne komunikacije, aktivnega poslušanja, ocenjevanja bolnikovih pričakovanj, spoznava etične dileme itd.,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vključen je v delo v službi nujne medicinske pomoči,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spoznava delo ožjih sodelavcev zdravnika oz. zobozdravnika (medicinskih sester, fizioterapevta in drugih zdravstvenih sodelavcev oziroma zobne asistentke in zobnega tehnika v zobozdravstvu).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844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Navodila</a:t>
            </a:r>
            <a:r>
              <a:rPr lang="en-US" dirty="0" smtClean="0"/>
              <a:t> za </a:t>
            </a:r>
            <a:r>
              <a:rPr lang="en-US" dirty="0" err="1" smtClean="0"/>
              <a:t>mentorje</a:t>
            </a:r>
            <a:r>
              <a:rPr lang="en-US" dirty="0" smtClean="0"/>
              <a:t> </a:t>
            </a:r>
            <a:r>
              <a:rPr lang="en-US" dirty="0" err="1" smtClean="0"/>
              <a:t>klinične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988240"/>
            <a:ext cx="6192241" cy="417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latin typeface="Garamond" panose="02020404030301010803" pitchFamily="18" charset="0"/>
              </a:rPr>
              <a:t>K</a:t>
            </a:r>
            <a:r>
              <a:rPr lang="en-US" sz="3200" dirty="0" err="1" smtClean="0">
                <a:latin typeface="Garamond" panose="02020404030301010803" pitchFamily="18" charset="0"/>
              </a:rPr>
              <a:t>oordinatorici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klinične prakse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za </a:t>
            </a:r>
            <a:r>
              <a:rPr lang="en-US" sz="3200" dirty="0">
                <a:latin typeface="Garamond" panose="02020404030301010803" pitchFamily="18" charset="0"/>
              </a:rPr>
              <a:t>1.</a:t>
            </a:r>
            <a:r>
              <a:rPr lang="sl-SI" sz="3200" dirty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letnik</a:t>
            </a: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879"/>
            <a:ext cx="7886700" cy="382808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prof</a:t>
            </a:r>
            <a:r>
              <a:rPr lang="en-US" dirty="0">
                <a:latin typeface="Garamond" panose="02020404030301010803" pitchFamily="18" charset="0"/>
              </a:rPr>
              <a:t>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Marija Petek Šter (M)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Ksenija Rener Sitar (DM</a:t>
            </a:r>
            <a:r>
              <a:rPr lang="en-US" dirty="0" smtClean="0">
                <a:latin typeface="Garamond" panose="02020404030301010803" pitchFamily="18" charset="0"/>
              </a:rPr>
              <a:t>)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Garamond" panose="02020404030301010803" pitchFamily="18" charset="0"/>
              </a:rPr>
              <a:t>E-mail: klinicna.praksa@mf.uni-lj.si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9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11560" y="4046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Mentor </a:t>
            </a:r>
            <a:r>
              <a:rPr lang="en-US" sz="3200" dirty="0" err="1" smtClean="0">
                <a:latin typeface="Garamond" panose="02020404030301010803" pitchFamily="18" charset="0"/>
              </a:rPr>
              <a:t>klinične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prakse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SI" sz="3200" dirty="0" smtClean="0">
                <a:latin typeface="Garamond" panose="02020404030301010803" pitchFamily="18" charset="0"/>
              </a:rPr>
              <a:t>–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1.letnik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67544" y="148478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Medicina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Zdravniki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primarnem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nivoju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zdravstvenega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sistema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</a:p>
          <a:p>
            <a:r>
              <a:rPr lang="en-US" smtClean="0">
                <a:latin typeface="Garamond" panose="02020404030301010803" pitchFamily="18" charset="0"/>
              </a:rPr>
              <a:t>specialist družinske oz splošne medicine, pediatrija ali  ginekologije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34227" y="317137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Dentalna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</a:t>
            </a:r>
            <a:r>
              <a:rPr lang="en-US" b="1" dirty="0" err="1" smtClean="0">
                <a:latin typeface="Garamond" panose="02020404030301010803" pitchFamily="18" charset="0"/>
              </a:rPr>
              <a:t>edicina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Zobozdravniki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primarnem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nivoju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zdravstvenega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sistema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  <a:r>
              <a:rPr lang="en-US" dirty="0" err="1" smtClean="0">
                <a:latin typeface="Garamond" panose="02020404030301010803" pitchFamily="18" charset="0"/>
              </a:rPr>
              <a:t>zobozdravnik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izjemoma</a:t>
            </a:r>
            <a:r>
              <a:rPr lang="en-US" dirty="0" smtClean="0">
                <a:latin typeface="Garamond" panose="02020404030301010803" pitchFamily="18" charset="0"/>
              </a:rPr>
              <a:t> specialist </a:t>
            </a:r>
            <a:r>
              <a:rPr lang="en-US" dirty="0" err="1" smtClean="0">
                <a:latin typeface="Garamond" panose="02020404030301010803" pitchFamily="18" charset="0"/>
              </a:rPr>
              <a:t>družinske</a:t>
            </a:r>
            <a:r>
              <a:rPr lang="en-US" dirty="0" smtClean="0">
                <a:latin typeface="Garamond" panose="02020404030301010803" pitchFamily="18" charset="0"/>
              </a:rPr>
              <a:t> oz. </a:t>
            </a:r>
            <a:r>
              <a:rPr lang="en-US" dirty="0" err="1" smtClean="0">
                <a:latin typeface="Garamond" panose="02020404030301010803" pitchFamily="18" charset="0"/>
              </a:rPr>
              <a:t>splošne</a:t>
            </a:r>
            <a:r>
              <a:rPr lang="en-US" dirty="0" smtClean="0">
                <a:latin typeface="Garamond" panose="02020404030301010803" pitchFamily="18" charset="0"/>
              </a:rPr>
              <a:t> medicine, </a:t>
            </a:r>
            <a:r>
              <a:rPr lang="en-US" dirty="0" err="1" smtClean="0">
                <a:latin typeface="Garamond" panose="02020404030301010803" pitchFamily="18" charset="0"/>
              </a:rPr>
              <a:t>pediatirje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ali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ginekologije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4869160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Izbira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mentorja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klinične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prakse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v </a:t>
            </a:r>
            <a:r>
              <a:rPr lang="en-US" dirty="0" err="1" smtClean="0">
                <a:latin typeface="Garamond" panose="02020404030301010803" pitchFamily="18" charset="0"/>
              </a:rPr>
              <a:t>regiji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stalnega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prebivališča</a:t>
            </a:r>
            <a:r>
              <a:rPr lang="sl-SI" dirty="0" smtClean="0">
                <a:latin typeface="Garamond" panose="02020404030301010803" pitchFamily="18" charset="0"/>
              </a:rPr>
              <a:t> v Sloveniji</a:t>
            </a:r>
            <a:r>
              <a:rPr lang="en-US" dirty="0" smtClean="0">
                <a:latin typeface="Garamond" panose="02020404030301010803" pitchFamily="18" charset="0"/>
              </a:rPr>
              <a:t> / </a:t>
            </a:r>
            <a:r>
              <a:rPr lang="en-US" dirty="0" err="1" smtClean="0">
                <a:latin typeface="Garamond" panose="02020404030301010803" pitchFamily="18" charset="0"/>
              </a:rPr>
              <a:t>izjemoma</a:t>
            </a:r>
            <a:r>
              <a:rPr lang="en-US" dirty="0" smtClean="0">
                <a:latin typeface="Garamond" panose="02020404030301010803" pitchFamily="18" charset="0"/>
              </a:rPr>
              <a:t> v </a:t>
            </a:r>
            <a:r>
              <a:rPr lang="en-US" dirty="0" err="1" smtClean="0">
                <a:latin typeface="Garamond" panose="02020404030301010803" pitchFamily="18" charset="0"/>
              </a:rPr>
              <a:t>drugi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regiji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študenti</a:t>
            </a:r>
            <a:r>
              <a:rPr lang="en-US" dirty="0" smtClean="0">
                <a:latin typeface="Garamond" panose="02020404030301010803" pitchFamily="18" charset="0"/>
              </a:rPr>
              <a:t> z </a:t>
            </a:r>
            <a:r>
              <a:rPr lang="en-US" dirty="0" err="1" smtClean="0">
                <a:latin typeface="Garamond" panose="02020404030301010803" pitchFamily="18" charset="0"/>
              </a:rPr>
              <a:t>začasnim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prebivališčem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lahko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kjerkoli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sl-SI" dirty="0" smtClean="0">
                <a:latin typeface="Garamond" panose="02020404030301010803" pitchFamily="18" charset="0"/>
              </a:rPr>
              <a:t>v Sloveniji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Naj</a:t>
            </a:r>
            <a:r>
              <a:rPr lang="en-US" dirty="0" smtClean="0">
                <a:latin typeface="Garamond" panose="02020404030301010803" pitchFamily="18" charset="0"/>
              </a:rPr>
              <a:t> ne </a:t>
            </a:r>
            <a:r>
              <a:rPr lang="en-US" dirty="0" err="1" smtClean="0">
                <a:latin typeface="Garamond" panose="02020404030301010803" pitchFamily="18" charset="0"/>
              </a:rPr>
              <a:t>bo</a:t>
            </a:r>
            <a:r>
              <a:rPr lang="en-US" dirty="0" smtClean="0">
                <a:latin typeface="Garamond" panose="02020404030301010803" pitchFamily="18" charset="0"/>
              </a:rPr>
              <a:t>  </a:t>
            </a:r>
            <a:r>
              <a:rPr lang="en-US" dirty="0" err="1" smtClean="0">
                <a:latin typeface="Garamond" panose="02020404030301010803" pitchFamily="18" charset="0"/>
              </a:rPr>
              <a:t>bližnji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sorodnik</a:t>
            </a:r>
            <a:r>
              <a:rPr lang="en-US" dirty="0" smtClean="0">
                <a:latin typeface="Garamond" panose="02020404030301010803" pitchFamily="18" charset="0"/>
              </a:rPr>
              <a:t> (</a:t>
            </a:r>
            <a:r>
              <a:rPr lang="en-US" dirty="0" err="1" smtClean="0">
                <a:latin typeface="Garamond" panose="02020404030301010803" pitchFamily="18" charset="0"/>
              </a:rPr>
              <a:t>starši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dirty="0" err="1" smtClean="0">
                <a:latin typeface="Garamond" panose="02020404030301010803" pitchFamily="18" charset="0"/>
              </a:rPr>
              <a:t>bratje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dirty="0" err="1" smtClean="0">
                <a:latin typeface="Garamond" panose="02020404030301010803" pitchFamily="18" charset="0"/>
              </a:rPr>
              <a:t>sestre</a:t>
            </a:r>
            <a:r>
              <a:rPr lang="en-US" dirty="0" smtClean="0">
                <a:latin typeface="Garamond" panose="02020404030301010803" pitchFamily="18" charset="0"/>
              </a:rPr>
              <a:t>)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</a:t>
            </a:r>
            <a:r>
              <a:rPr lang="en-US" dirty="0" smtClean="0"/>
              <a:t> vas je </a:t>
            </a:r>
            <a:r>
              <a:rPr lang="en-US" dirty="0" err="1" smtClean="0"/>
              <a:t>študent</a:t>
            </a:r>
            <a:r>
              <a:rPr lang="en-US" dirty="0" smtClean="0"/>
              <a:t> </a:t>
            </a:r>
            <a:r>
              <a:rPr lang="en-US" dirty="0" err="1" smtClean="0"/>
              <a:t>izbral</a:t>
            </a:r>
            <a:r>
              <a:rPr lang="en-US" dirty="0"/>
              <a:t>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prejeli</a:t>
            </a:r>
            <a:r>
              <a:rPr lang="en-US" dirty="0" smtClean="0"/>
              <a:t> e-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naslova</a:t>
            </a:r>
            <a:r>
              <a:rPr lang="en-US" dirty="0"/>
              <a:t>: </a:t>
            </a:r>
            <a:r>
              <a:rPr lang="en-US" b="1" dirty="0"/>
              <a:t>referat@mf.uni-lj.si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825624"/>
            <a:ext cx="7344816" cy="48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5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1089</Words>
  <Application>Microsoft Office PowerPoint</Application>
  <PresentationFormat>Diaprojekcija na zaslonu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Garamond</vt:lpstr>
      <vt:lpstr>Times New Roman</vt:lpstr>
      <vt:lpstr>Wingdings</vt:lpstr>
      <vt:lpstr>Officeova tema</vt:lpstr>
      <vt:lpstr>PowerPointova predstavitev</vt:lpstr>
      <vt:lpstr>Osnovne informacije</vt:lpstr>
      <vt:lpstr>PowerPointova predstavitev</vt:lpstr>
      <vt:lpstr>Cilji KP v 1. letniku ŠP Medicina in Dentalna medicina: </vt:lpstr>
      <vt:lpstr>Vsebine klinične prakse 1. letnika</vt:lpstr>
      <vt:lpstr>Navodila za mentorje klinične prakse</vt:lpstr>
      <vt:lpstr>Koordinatorici klinične prakse za 1. letnik</vt:lpstr>
      <vt:lpstr>PowerPointova predstavitev</vt:lpstr>
      <vt:lpstr>Ko vas je študent izbral ste prejeli e-mali iz naslova: referat@mf.uni-lj.si</vt:lpstr>
      <vt:lpstr>Po izbiri mentorja</vt:lpstr>
      <vt:lpstr>Vsebine NMP (simulirano okolje)</vt:lpstr>
      <vt:lpstr>Vsebine NMP (prehospitalno okolje)</vt:lpstr>
      <vt:lpstr>Vsebine dela v ambulantah primarnega nivoja – nadgradnja veščin sporazumevanja </vt:lpstr>
      <vt:lpstr>Vsebine dela v ambulantah primarnega nivoja- vključevanje v delo tima</vt:lpstr>
      <vt:lpstr>Vsebine dela v ambulantah primarnega nivoja-izvedba enostavnih kliničnih veščin</vt:lpstr>
      <vt:lpstr>Vsebine dela v ambulantah primarnega nivoja – spremljanje bolnika/hišni obisk</vt:lpstr>
      <vt:lpstr>Vsebine dela v ambulantah primarnega nivoja –Pogovor z mentorjem in njegovimi sodelavci</vt:lpstr>
      <vt:lpstr>Obvestilo o prisotnosti študenta</vt:lpstr>
      <vt:lpstr>Praktični napotki ob začetku klinične prakse-1</vt:lpstr>
      <vt:lpstr>Praktični napotki ob začetku klinične prakse-2</vt:lpstr>
      <vt:lpstr>Mentorjeva ocena</vt:lpstr>
      <vt:lpstr>Dnevnik izvajanja klinične prakse</vt:lpstr>
      <vt:lpstr>Anketa ob koncu študija – preko e-pošte</vt:lpstr>
      <vt:lpstr>Povratna informacija o potek klinične prakse, predlogi za izboljšave</vt:lpstr>
      <vt:lpstr>Odzivi študentov na klinično prakso 2021/22</vt:lpstr>
      <vt:lpstr>Nekaj predlogovo študentov</vt:lpstr>
      <vt:lpstr>VPRAŠANJA?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‘‘Odprti večeri Medicinske fakultete Univerze v Ljubljani’’</dc:title>
  <dc:creator>User</dc:creator>
  <cp:lastModifiedBy>Majap</cp:lastModifiedBy>
  <cp:revision>131</cp:revision>
  <dcterms:created xsi:type="dcterms:W3CDTF">2018-10-17T16:08:03Z</dcterms:created>
  <dcterms:modified xsi:type="dcterms:W3CDTF">2023-05-27T17:53:41Z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