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21" r:id="rId1"/>
  </p:sldMasterIdLst>
  <p:sldIdLst>
    <p:sldId id="256" r:id="rId2"/>
    <p:sldId id="257" r:id="rId3"/>
    <p:sldId id="293" r:id="rId4"/>
    <p:sldId id="284" r:id="rId5"/>
    <p:sldId id="258" r:id="rId6"/>
    <p:sldId id="271" r:id="rId7"/>
    <p:sldId id="292" r:id="rId8"/>
    <p:sldId id="290" r:id="rId9"/>
    <p:sldId id="287" r:id="rId10"/>
    <p:sldId id="288" r:id="rId11"/>
    <p:sldId id="291" r:id="rId12"/>
    <p:sldId id="279" r:id="rId13"/>
  </p:sldIdLst>
  <p:sldSz cx="9144000" cy="6858000" type="screen4x3"/>
  <p:notesSz cx="6858000" cy="9144000"/>
  <p:defaultTextStyle>
    <a:defPPr>
      <a:defRPr lang="en-S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732"/>
    <p:restoredTop sz="94618"/>
  </p:normalViewPr>
  <p:slideViewPr>
    <p:cSldViewPr snapToGrid="0" snapToObjects="1">
      <p:cViewPr varScale="1">
        <p:scale>
          <a:sx n="104" d="100"/>
          <a:sy n="104" d="100"/>
        </p:scale>
        <p:origin x="1368" y="2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2D280E-B7A9-E2BD-871F-3EFF2853C68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GB"/>
              <a:t>Click to edit Master title style</a:t>
            </a:r>
            <a:endParaRPr lang="sl-SI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C057BB-BB76-88A8-CA74-D308A77CC96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GB"/>
              <a:t>Click to edit Master subtitle style</a:t>
            </a:r>
            <a:endParaRPr lang="sl-S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818983C-28D1-D286-FB67-22E37ACC1F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9E7905-8F90-234A-9F4B-D8FBE530C8B7}" type="datetimeFigureOut">
              <a:rPr lang="en-US" smtClean="0"/>
              <a:t>5/19/22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C49317A-7BFC-A6CC-5DF2-6A64F12758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E127A8B-D2C3-64D0-803C-A2F311F68E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B10C5E-5406-8749-9E88-78FF2D6380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53838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D5E8FB-F35A-0889-B00F-2AF279B21B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sl-SI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ACD5E05-90CD-ED99-55B7-D1DC281A294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sl-S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DECD7F3-E9BC-920E-FFF7-75BDDB756A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9E7905-8F90-234A-9F4B-D8FBE530C8B7}" type="datetimeFigureOut">
              <a:rPr lang="en-US" smtClean="0"/>
              <a:t>5/19/22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D723411-5DA6-844C-1B82-4FB5C529F0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3489C20-B34A-DA2D-781B-D03FE7496D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B10C5E-5406-8749-9E88-78FF2D6380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30699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03B40A5-C0DF-0F40-C87F-4F0CEDE03D5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sl-SI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DD2335F-9E92-C002-1F3E-56977DAEF62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sl-S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37E4574-727C-972A-6909-07A754DF44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9E7905-8F90-234A-9F4B-D8FBE530C8B7}" type="datetimeFigureOut">
              <a:rPr lang="en-US" smtClean="0"/>
              <a:t>5/19/22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D55DB63-FF00-1DA6-C37A-E6A6C300E8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A828436-3F89-276A-5988-D9A0D167F7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B10C5E-5406-8749-9E88-78FF2D6380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50908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267B15-3B48-B96A-F862-ED752CEBAA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sl-S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4AD529-ABF9-AFA8-5ECD-0053663ABAD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sl-S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C51BB5B-A5F2-D256-3596-93C43D3A72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9E7905-8F90-234A-9F4B-D8FBE530C8B7}" type="datetimeFigureOut">
              <a:rPr lang="en-US" smtClean="0"/>
              <a:t>5/19/22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D701EBC-11AE-C104-73CA-C91F5B2DD4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9339F41-2B60-DB35-B56C-A2330D0A83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B10C5E-5406-8749-9E88-78FF2D6380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4548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ACA8F1-3EFD-2B93-1A4A-003CAD571D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GB"/>
              <a:t>Click to edit Master title style</a:t>
            </a:r>
            <a:endParaRPr lang="sl-SI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43E78BA-1F09-8903-60AA-A180290DE16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B66FB55-53B9-57F2-4013-A773D66FE4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9E7905-8F90-234A-9F4B-D8FBE530C8B7}" type="datetimeFigureOut">
              <a:rPr lang="en-US" smtClean="0"/>
              <a:t>5/19/22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5771665-4EE2-DE1C-8E1F-455D051617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0056E72-8429-434C-BE26-1AC1AAFA84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B10C5E-5406-8749-9E88-78FF2D6380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81317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30E42B-7C78-D285-9774-CE31064549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sl-S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D9E0EE-5024-8BDE-D5F7-7C6029690AF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sl-SI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FCE3C1E-D1DE-1DAB-BF01-D3466BD63DD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sl-SI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D318FC1-6415-D3D0-24E5-D537B996A0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9E7905-8F90-234A-9F4B-D8FBE530C8B7}" type="datetimeFigureOut">
              <a:rPr lang="en-US" smtClean="0"/>
              <a:t>5/19/22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593A3F6-ABFA-4428-C7D8-5E686F900D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8673DCE-E949-E01B-34E3-E7698EAC7A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B10C5E-5406-8749-9E88-78FF2D6380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65878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16864E-0026-AFD3-98E5-B4B88987E6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sl-SI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B0CD540-769A-57DF-69A2-1E5EC59A67C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3C6A966-23C9-E779-DF91-CCCB6938ADF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sl-SI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8D00A19-B701-2041-AD5E-84FED84A079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910ED45-37ED-433D-8440-D2B28BD8CDE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sl-SI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58FA555-2840-8DA9-9B31-1F87857269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9E7905-8F90-234A-9F4B-D8FBE530C8B7}" type="datetimeFigureOut">
              <a:rPr lang="en-US" smtClean="0"/>
              <a:t>5/19/22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E5CC965-C01E-6035-0019-86CB4A399E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BC16605-1D58-DF51-526D-61DF9A8D2A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B10C5E-5406-8749-9E88-78FF2D6380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8282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2B5363-2C9B-4DB3-2019-25CDEBFD4E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sl-SI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43848F8-BFF8-5A6B-F2E7-9706EEBAFE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9E7905-8F90-234A-9F4B-D8FBE530C8B7}" type="datetimeFigureOut">
              <a:rPr lang="en-US" smtClean="0"/>
              <a:t>5/19/22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4A80C16-7AA5-3844-3E67-54CEF34F0E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3001326-3CAA-FB8D-5B45-D31BE2C125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B10C5E-5406-8749-9E88-78FF2D6380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46486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F38AC7A-2D53-483C-F545-C508BFE011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9E7905-8F90-234A-9F4B-D8FBE530C8B7}" type="datetimeFigureOut">
              <a:rPr lang="en-US" smtClean="0"/>
              <a:t>5/19/22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4D4C48C-5B63-7D6F-E688-094590C070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EB7B7AA-CE8C-2BC3-ABDC-B5B6C22801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B10C5E-5406-8749-9E88-78FF2D6380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68448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B7351D-EAB5-23A0-C75C-F240FFF94C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GB"/>
              <a:t>Click to edit Master title style</a:t>
            </a:r>
            <a:endParaRPr lang="sl-S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F35E82-97AA-FE66-B155-CC9FEC80EC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sl-SI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1C20DBF-3253-849B-D2F9-AE7A42EFFC9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F13B337-D4A9-AA1A-8B4B-DC85069798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9E7905-8F90-234A-9F4B-D8FBE530C8B7}" type="datetimeFigureOut">
              <a:rPr lang="en-US" smtClean="0"/>
              <a:t>5/19/22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B83FDE6-DFE1-16B0-F622-4D1F17F802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57C6E5C-CF8E-4F6F-997B-D98C06F411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B10C5E-5406-8749-9E88-78FF2D6380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62859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979F67-CDDA-39E2-D0C6-530F1F9536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GB"/>
              <a:t>Click to edit Master title style</a:t>
            </a:r>
            <a:endParaRPr lang="sl-SI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8C490C9-2208-2F3A-58FF-DA11675301C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sl-SI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0714D01-2221-8F8A-5EF9-B3C31CEEE0E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20C987D-A1A4-54C8-38DF-4E3978E6C4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9E7905-8F90-234A-9F4B-D8FBE530C8B7}" type="datetimeFigureOut">
              <a:rPr lang="en-US" smtClean="0"/>
              <a:t>5/19/22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DA18D50-8952-B7BC-C00D-73B9879BC7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E5D20D5-17B4-4F68-84D8-5C2FDA95D5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B10C5E-5406-8749-9E88-78FF2D6380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86285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048E756-0F2A-72E0-44CF-CB7C7CCF7A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sl-SI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20EDAAE-4131-9A24-FEFD-073AF141709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sl-S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3925796-E5AF-41FC-FC2B-C3624E44E91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9E7905-8F90-234A-9F4B-D8FBE530C8B7}" type="datetimeFigureOut">
              <a:rPr lang="en-US" smtClean="0"/>
              <a:t>5/19/22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7FFB366-B516-9F95-41D2-531BAD74915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30A2B84-2858-D080-268D-3DE680664AD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B10C5E-5406-8749-9E88-78FF2D6380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77339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2" r:id="rId1"/>
    <p:sldLayoutId id="2147483723" r:id="rId2"/>
    <p:sldLayoutId id="2147483724" r:id="rId3"/>
    <p:sldLayoutId id="2147483725" r:id="rId4"/>
    <p:sldLayoutId id="2147483726" r:id="rId5"/>
    <p:sldLayoutId id="2147483727" r:id="rId6"/>
    <p:sldLayoutId id="2147483728" r:id="rId7"/>
    <p:sldLayoutId id="2147483729" r:id="rId8"/>
    <p:sldLayoutId id="2147483730" r:id="rId9"/>
    <p:sldLayoutId id="2147483731" r:id="rId10"/>
    <p:sldLayoutId id="2147483732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SI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b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Podajanje</a:t>
            </a:r>
            <a:r>
              <a:rPr lang="en-US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b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povratne</a:t>
            </a:r>
            <a:r>
              <a:rPr lang="en-US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b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informacije</a:t>
            </a:r>
            <a:endParaRPr lang="en-US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4079875"/>
            <a:ext cx="6858000" cy="1655762"/>
          </a:xfrm>
        </p:spPr>
        <p:txBody>
          <a:bodyPr/>
          <a:lstStyle/>
          <a:p>
            <a:r>
              <a:rPr lang="en-US" dirty="0">
                <a:solidFill>
                  <a:schemeClr val="tx2"/>
                </a:solidFill>
              </a:rPr>
              <a:t>Asist. dr.  Vesna Homar, dr. med. spec.</a:t>
            </a:r>
          </a:p>
          <a:p>
            <a:r>
              <a:rPr lang="en-US" dirty="0" err="1">
                <a:solidFill>
                  <a:schemeClr val="tx2"/>
                </a:solidFill>
              </a:rPr>
              <a:t>Katedra</a:t>
            </a:r>
            <a:r>
              <a:rPr lang="en-US" dirty="0">
                <a:solidFill>
                  <a:schemeClr val="tx2"/>
                </a:solidFill>
              </a:rPr>
              <a:t> za </a:t>
            </a:r>
            <a:r>
              <a:rPr lang="en-US" dirty="0" err="1">
                <a:solidFill>
                  <a:schemeClr val="tx2"/>
                </a:solidFill>
              </a:rPr>
              <a:t>družinsko</a:t>
            </a:r>
            <a:r>
              <a:rPr lang="en-US" dirty="0">
                <a:solidFill>
                  <a:schemeClr val="tx2"/>
                </a:solidFill>
              </a:rPr>
              <a:t> </a:t>
            </a:r>
            <a:r>
              <a:rPr lang="en-US" dirty="0" err="1">
                <a:solidFill>
                  <a:schemeClr val="tx2"/>
                </a:solidFill>
              </a:rPr>
              <a:t>medicino</a:t>
            </a:r>
            <a:r>
              <a:rPr lang="en-US" dirty="0">
                <a:solidFill>
                  <a:schemeClr val="tx2"/>
                </a:solidFill>
              </a:rPr>
              <a:t>, </a:t>
            </a:r>
            <a:r>
              <a:rPr lang="en-US" dirty="0" err="1">
                <a:solidFill>
                  <a:schemeClr val="tx2"/>
                </a:solidFill>
              </a:rPr>
              <a:t>Medicinska</a:t>
            </a:r>
            <a:r>
              <a:rPr lang="en-US" dirty="0">
                <a:solidFill>
                  <a:schemeClr val="tx2"/>
                </a:solidFill>
              </a:rPr>
              <a:t> </a:t>
            </a:r>
            <a:r>
              <a:rPr lang="en-US" dirty="0" err="1">
                <a:solidFill>
                  <a:schemeClr val="tx2"/>
                </a:solidFill>
              </a:rPr>
              <a:t>fakulteta</a:t>
            </a:r>
            <a:r>
              <a:rPr lang="en-US" dirty="0">
                <a:solidFill>
                  <a:schemeClr val="tx2"/>
                </a:solidFill>
              </a:rPr>
              <a:t>, UL</a:t>
            </a:r>
          </a:p>
        </p:txBody>
      </p:sp>
    </p:spTree>
    <p:extLst>
      <p:ext uri="{BB962C8B-B14F-4D97-AF65-F5344CB8AC3E}">
        <p14:creationId xmlns:p14="http://schemas.microsoft.com/office/powerpoint/2010/main" val="197211131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Ključna</a:t>
            </a:r>
            <a:r>
              <a:rPr lang="en-US" dirty="0"/>
              <a:t> </a:t>
            </a:r>
            <a:r>
              <a:rPr lang="en-US" dirty="0" err="1"/>
              <a:t>sporočila</a:t>
            </a:r>
            <a:r>
              <a:rPr lang="en-US" dirty="0"/>
              <a:t> o </a:t>
            </a:r>
            <a:r>
              <a:rPr lang="en-US" dirty="0" err="1"/>
              <a:t>povratni</a:t>
            </a:r>
            <a:r>
              <a:rPr lang="en-US" dirty="0"/>
              <a:t> </a:t>
            </a:r>
            <a:r>
              <a:rPr lang="en-US" dirty="0" err="1"/>
              <a:t>informaciji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78226"/>
            <a:ext cx="7886700" cy="4614647"/>
          </a:xfrm>
        </p:spPr>
        <p:txBody>
          <a:bodyPr/>
          <a:lstStyle/>
          <a:p>
            <a:r>
              <a:rPr lang="en-US" dirty="0" err="1"/>
              <a:t>Relevantna</a:t>
            </a:r>
            <a:r>
              <a:rPr lang="en-US" dirty="0"/>
              <a:t>, </a:t>
            </a:r>
            <a:r>
              <a:rPr lang="en-US" dirty="0" err="1"/>
              <a:t>pravočasna</a:t>
            </a:r>
            <a:r>
              <a:rPr lang="en-US" dirty="0"/>
              <a:t>, </a:t>
            </a:r>
            <a:r>
              <a:rPr lang="en-US" dirty="0" err="1"/>
              <a:t>specifična</a:t>
            </a:r>
            <a:r>
              <a:rPr lang="en-US" dirty="0"/>
              <a:t> in </a:t>
            </a:r>
            <a:r>
              <a:rPr lang="en-US" dirty="0" err="1"/>
              <a:t>osredotočena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objektivni</a:t>
            </a:r>
            <a:r>
              <a:rPr lang="en-US" dirty="0"/>
              <a:t> </a:t>
            </a:r>
            <a:r>
              <a:rPr lang="en-US" dirty="0" err="1"/>
              <a:t>cilj</a:t>
            </a:r>
            <a:r>
              <a:rPr lang="en-US" dirty="0"/>
              <a:t>.</a:t>
            </a:r>
          </a:p>
          <a:p>
            <a:r>
              <a:rPr lang="en-US" dirty="0" err="1"/>
              <a:t>Predvsem</a:t>
            </a:r>
            <a:r>
              <a:rPr lang="en-US" dirty="0"/>
              <a:t> za </a:t>
            </a:r>
            <a:r>
              <a:rPr lang="en-US" dirty="0" err="1"/>
              <a:t>spretnosti</a:t>
            </a:r>
            <a:r>
              <a:rPr lang="en-US" dirty="0"/>
              <a:t> in </a:t>
            </a:r>
            <a:r>
              <a:rPr lang="en-US" dirty="0" err="1"/>
              <a:t>odnos</a:t>
            </a:r>
            <a:r>
              <a:rPr lang="en-US" dirty="0"/>
              <a:t>. </a:t>
            </a:r>
          </a:p>
          <a:p>
            <a:r>
              <a:rPr lang="en-US" dirty="0" err="1"/>
              <a:t>Uravnoteženost</a:t>
            </a:r>
            <a:r>
              <a:rPr lang="en-US" dirty="0"/>
              <a:t> </a:t>
            </a:r>
            <a:r>
              <a:rPr lang="en-US" dirty="0" err="1"/>
              <a:t>kritike</a:t>
            </a:r>
            <a:r>
              <a:rPr lang="en-US" dirty="0"/>
              <a:t> in </a:t>
            </a:r>
            <a:r>
              <a:rPr lang="en-US" dirty="0" err="1"/>
              <a:t>pohvale</a:t>
            </a:r>
            <a:r>
              <a:rPr lang="en-US" dirty="0"/>
              <a:t>. 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b="1" dirty="0" err="1">
                <a:solidFill>
                  <a:schemeClr val="tx2"/>
                </a:solidFill>
              </a:rPr>
              <a:t>Dolgoročno</a:t>
            </a:r>
            <a:r>
              <a:rPr lang="en-US" b="1" dirty="0">
                <a:solidFill>
                  <a:schemeClr val="tx2"/>
                </a:solidFill>
              </a:rPr>
              <a:t> </a:t>
            </a:r>
            <a:r>
              <a:rPr lang="en-US" b="1" dirty="0" err="1">
                <a:solidFill>
                  <a:schemeClr val="tx2"/>
                </a:solidFill>
              </a:rPr>
              <a:t>ima</a:t>
            </a:r>
            <a:r>
              <a:rPr lang="en-US" b="1" dirty="0">
                <a:solidFill>
                  <a:schemeClr val="tx2"/>
                </a:solidFill>
              </a:rPr>
              <a:t> </a:t>
            </a:r>
            <a:r>
              <a:rPr lang="en-US" b="1" dirty="0" err="1">
                <a:solidFill>
                  <a:schemeClr val="tx2"/>
                </a:solidFill>
              </a:rPr>
              <a:t>kvalitetno</a:t>
            </a:r>
            <a:r>
              <a:rPr lang="en-US" b="1" dirty="0">
                <a:solidFill>
                  <a:schemeClr val="tx2"/>
                </a:solidFill>
              </a:rPr>
              <a:t> </a:t>
            </a:r>
            <a:r>
              <a:rPr lang="en-US" b="1" dirty="0" err="1">
                <a:solidFill>
                  <a:schemeClr val="tx2"/>
                </a:solidFill>
              </a:rPr>
              <a:t>podana</a:t>
            </a:r>
            <a:r>
              <a:rPr lang="en-US" b="1" dirty="0">
                <a:solidFill>
                  <a:schemeClr val="tx2"/>
                </a:solidFill>
              </a:rPr>
              <a:t> </a:t>
            </a:r>
            <a:r>
              <a:rPr lang="en-US" b="1" dirty="0" err="1">
                <a:solidFill>
                  <a:schemeClr val="tx2"/>
                </a:solidFill>
              </a:rPr>
              <a:t>povratna</a:t>
            </a:r>
            <a:r>
              <a:rPr lang="en-US" b="1" dirty="0">
                <a:solidFill>
                  <a:schemeClr val="tx2"/>
                </a:solidFill>
              </a:rPr>
              <a:t> </a:t>
            </a:r>
            <a:r>
              <a:rPr lang="en-US" b="1" dirty="0" err="1">
                <a:solidFill>
                  <a:schemeClr val="tx2"/>
                </a:solidFill>
              </a:rPr>
              <a:t>informacija</a:t>
            </a:r>
            <a:r>
              <a:rPr lang="en-US" b="1" dirty="0">
                <a:solidFill>
                  <a:schemeClr val="tx2"/>
                </a:solidFill>
              </a:rPr>
              <a:t> </a:t>
            </a:r>
            <a:r>
              <a:rPr lang="en-US" b="1" dirty="0" err="1">
                <a:solidFill>
                  <a:schemeClr val="tx2"/>
                </a:solidFill>
              </a:rPr>
              <a:t>večji</a:t>
            </a:r>
            <a:r>
              <a:rPr lang="en-US" b="1" dirty="0">
                <a:solidFill>
                  <a:schemeClr val="tx2"/>
                </a:solidFill>
              </a:rPr>
              <a:t> </a:t>
            </a:r>
            <a:r>
              <a:rPr lang="en-US" b="1" dirty="0" err="1">
                <a:solidFill>
                  <a:schemeClr val="tx2"/>
                </a:solidFill>
              </a:rPr>
              <a:t>učinek</a:t>
            </a:r>
            <a:r>
              <a:rPr lang="en-US" b="1" dirty="0">
                <a:solidFill>
                  <a:schemeClr val="tx2"/>
                </a:solidFill>
              </a:rPr>
              <a:t> od </a:t>
            </a:r>
            <a:r>
              <a:rPr lang="en-US" b="1" dirty="0" err="1">
                <a:solidFill>
                  <a:schemeClr val="tx2"/>
                </a:solidFill>
              </a:rPr>
              <a:t>številčne</a:t>
            </a:r>
            <a:r>
              <a:rPr lang="en-US" b="1" dirty="0">
                <a:solidFill>
                  <a:schemeClr val="tx2"/>
                </a:solidFill>
              </a:rPr>
              <a:t> </a:t>
            </a:r>
            <a:r>
              <a:rPr lang="en-US" b="1" dirty="0" err="1">
                <a:solidFill>
                  <a:schemeClr val="tx2"/>
                </a:solidFill>
              </a:rPr>
              <a:t>ocene</a:t>
            </a:r>
            <a:r>
              <a:rPr lang="en-US" b="1" dirty="0">
                <a:solidFill>
                  <a:schemeClr val="tx2"/>
                </a:solidFill>
              </a:rPr>
              <a:t>.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3074" name="Picture 2" descr="Check Your Pulse or Heart Rate Accurately Using Index Finger And Stethoscope  | Reckon Talk">
            <a:extLst>
              <a:ext uri="{FF2B5EF4-FFF2-40B4-BE49-F238E27FC236}">
                <a16:creationId xmlns:a16="http://schemas.microsoft.com/office/drawing/2014/main" id="{DC7AE42F-F104-0433-4BD9-2F5465596A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572" y="3330146"/>
            <a:ext cx="3198169" cy="2099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2216677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The Secret to Giving Effective Feedback – Discovery in Action">
            <a:extLst>
              <a:ext uri="{FF2B5EF4-FFF2-40B4-BE49-F238E27FC236}">
                <a16:creationId xmlns:a16="http://schemas.microsoft.com/office/drawing/2014/main" id="{32D80483-2DD2-9F15-4E99-AB30F8216B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6314" y="1966448"/>
            <a:ext cx="3345853" cy="24367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796E451B-401B-FBA8-E72B-ED1030677A6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55328" y="2092514"/>
            <a:ext cx="2310714" cy="2310714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82857DC-D90C-C417-2F5B-D23D043A97DC}"/>
              </a:ext>
            </a:extLst>
          </p:cNvPr>
          <p:cNvSpPr txBox="1"/>
          <p:nvPr/>
        </p:nvSpPr>
        <p:spPr>
          <a:xfrm>
            <a:off x="624703" y="612844"/>
            <a:ext cx="5096476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400" dirty="0"/>
              <a:t>Če bi radi zvedeli kaj več:</a:t>
            </a:r>
          </a:p>
          <a:p>
            <a:r>
              <a:rPr lang="sl-SI" sz="2400" dirty="0"/>
              <a:t>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l-SI" sz="2400" dirty="0"/>
              <a:t>in imate 5 minut...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sl-SI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sl-SI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sl-SI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sl-SI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sl-SI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sl-SI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sl-SI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sl-SI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sl-SI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l-SI" sz="2400" dirty="0"/>
              <a:t>in imate 20 minut...</a:t>
            </a:r>
          </a:p>
          <a:p>
            <a:endParaRPr lang="sl-SI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sl-SI" sz="2400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A1769D1-F654-4B9F-EACA-4A55F6F52E25}"/>
              </a:ext>
            </a:extLst>
          </p:cNvPr>
          <p:cNvSpPr/>
          <p:nvPr/>
        </p:nvSpPr>
        <p:spPr>
          <a:xfrm>
            <a:off x="624702" y="5768715"/>
            <a:ext cx="714932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>
                <a:solidFill>
                  <a:schemeClr val="accent2">
                    <a:lumMod val="75000"/>
                  </a:schemeClr>
                </a:solidFill>
                <a:latin typeface="Fira Sans" panose="020F0502020204030204" pitchFamily="34" charset="0"/>
              </a:rPr>
              <a:t>Kelly E, Richards J B. Medical education: giving feedback to doctors in training  BMJ  2019;  366 :l4523 doi:10.1136/bmj.l4523</a:t>
            </a:r>
            <a:endParaRPr lang="sl-SI" dirty="0">
              <a:solidFill>
                <a:schemeClr val="accent2">
                  <a:lumMod val="75000"/>
                </a:schemeClr>
              </a:solidFill>
              <a:latin typeface="Fira Sans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952586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Feedback Free Stock Photo - Public Domain Pictures">
            <a:extLst>
              <a:ext uri="{FF2B5EF4-FFF2-40B4-BE49-F238E27FC236}">
                <a16:creationId xmlns:a16="http://schemas.microsoft.com/office/drawing/2014/main" id="{1285D804-F5DC-790D-8751-EC3F8ED4AD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3491" y="1902941"/>
            <a:ext cx="4146497" cy="2774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742489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84B2B0AD-E535-4F91-86FB-E1C0687B096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8616" y="3714363"/>
            <a:ext cx="5881817" cy="2970772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Ocenjevanje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err="1">
                <a:solidFill>
                  <a:schemeClr val="tx2"/>
                </a:solidFill>
              </a:rPr>
              <a:t>Namen</a:t>
            </a:r>
            <a:r>
              <a:rPr lang="en-US" dirty="0">
                <a:solidFill>
                  <a:schemeClr val="tx2"/>
                </a:solidFill>
              </a:rPr>
              <a:t> </a:t>
            </a:r>
            <a:r>
              <a:rPr lang="en-US" dirty="0" err="1">
                <a:solidFill>
                  <a:schemeClr val="tx2"/>
                </a:solidFill>
              </a:rPr>
              <a:t>ocenjevanja</a:t>
            </a:r>
            <a:r>
              <a:rPr lang="en-US" dirty="0">
                <a:solidFill>
                  <a:schemeClr val="tx2"/>
                </a:solidFill>
              </a:rPr>
              <a:t> je </a:t>
            </a:r>
            <a:r>
              <a:rPr lang="en-US" dirty="0" err="1">
                <a:solidFill>
                  <a:schemeClr val="tx2"/>
                </a:solidFill>
              </a:rPr>
              <a:t>ugotoviti</a:t>
            </a:r>
            <a:r>
              <a:rPr lang="en-US" dirty="0">
                <a:solidFill>
                  <a:schemeClr val="tx2"/>
                </a:solidFill>
              </a:rPr>
              <a:t>, </a:t>
            </a:r>
            <a:r>
              <a:rPr lang="en-US" dirty="0" err="1">
                <a:solidFill>
                  <a:schemeClr val="tx2"/>
                </a:solidFill>
              </a:rPr>
              <a:t>ali</a:t>
            </a:r>
            <a:r>
              <a:rPr lang="en-US" dirty="0">
                <a:solidFill>
                  <a:schemeClr val="tx2"/>
                </a:solidFill>
              </a:rPr>
              <a:t> je </a:t>
            </a:r>
            <a:r>
              <a:rPr lang="en-US" dirty="0" err="1">
                <a:solidFill>
                  <a:schemeClr val="tx2"/>
                </a:solidFill>
              </a:rPr>
              <a:t>študent</a:t>
            </a:r>
            <a:r>
              <a:rPr lang="en-US" dirty="0">
                <a:solidFill>
                  <a:schemeClr val="tx2"/>
                </a:solidFill>
              </a:rPr>
              <a:t> </a:t>
            </a:r>
            <a:r>
              <a:rPr lang="en-US" dirty="0" err="1">
                <a:solidFill>
                  <a:schemeClr val="tx2"/>
                </a:solidFill>
              </a:rPr>
              <a:t>dosegel</a:t>
            </a:r>
            <a:r>
              <a:rPr lang="en-US" dirty="0">
                <a:solidFill>
                  <a:schemeClr val="tx2"/>
                </a:solidFill>
              </a:rPr>
              <a:t> </a:t>
            </a:r>
            <a:r>
              <a:rPr lang="en-US" dirty="0" err="1">
                <a:solidFill>
                  <a:schemeClr val="tx2"/>
                </a:solidFill>
              </a:rPr>
              <a:t>učne</a:t>
            </a:r>
            <a:r>
              <a:rPr lang="en-US" dirty="0">
                <a:solidFill>
                  <a:schemeClr val="tx2"/>
                </a:solidFill>
              </a:rPr>
              <a:t> </a:t>
            </a:r>
            <a:r>
              <a:rPr lang="en-US" dirty="0" err="1">
                <a:solidFill>
                  <a:schemeClr val="tx2"/>
                </a:solidFill>
              </a:rPr>
              <a:t>cilje</a:t>
            </a:r>
            <a:r>
              <a:rPr lang="en-US" dirty="0">
                <a:solidFill>
                  <a:schemeClr val="tx2"/>
                </a:solidFill>
              </a:rPr>
              <a:t>. </a:t>
            </a:r>
          </a:p>
          <a:p>
            <a:pPr marL="0" indent="0">
              <a:buNone/>
            </a:pPr>
            <a:endParaRPr lang="en-US" dirty="0">
              <a:solidFill>
                <a:schemeClr val="tx2"/>
              </a:solidFill>
            </a:endParaRPr>
          </a:p>
          <a:p>
            <a:pPr marL="0" indent="0">
              <a:buNone/>
            </a:pPr>
            <a:r>
              <a:rPr lang="en-US" dirty="0">
                <a:solidFill>
                  <a:schemeClr val="tx2"/>
                </a:solidFill>
              </a:rPr>
              <a:t>UČNI CILJI </a:t>
            </a:r>
          </a:p>
          <a:p>
            <a:r>
              <a:rPr lang="en-US" sz="1800" dirty="0" err="1">
                <a:solidFill>
                  <a:schemeClr val="tx2"/>
                </a:solidFill>
              </a:rPr>
              <a:t>Znanje</a:t>
            </a:r>
            <a:r>
              <a:rPr lang="en-US" sz="1800" dirty="0">
                <a:solidFill>
                  <a:schemeClr val="tx2"/>
                </a:solidFill>
              </a:rPr>
              <a:t> </a:t>
            </a:r>
          </a:p>
          <a:p>
            <a:r>
              <a:rPr lang="en-US" sz="1800" dirty="0" err="1">
                <a:solidFill>
                  <a:schemeClr val="tx2"/>
                </a:solidFill>
              </a:rPr>
              <a:t>Spretnost</a:t>
            </a:r>
            <a:r>
              <a:rPr lang="en-US" sz="1800" dirty="0">
                <a:solidFill>
                  <a:schemeClr val="tx2"/>
                </a:solidFill>
              </a:rPr>
              <a:t> (</a:t>
            </a:r>
            <a:r>
              <a:rPr lang="en-US" sz="1800" dirty="0" err="1">
                <a:solidFill>
                  <a:schemeClr val="tx2"/>
                </a:solidFill>
              </a:rPr>
              <a:t>veščine</a:t>
            </a:r>
            <a:r>
              <a:rPr lang="en-US" sz="1800" dirty="0">
                <a:solidFill>
                  <a:schemeClr val="tx2"/>
                </a:solidFill>
              </a:rPr>
              <a:t>)  </a:t>
            </a:r>
          </a:p>
          <a:p>
            <a:r>
              <a:rPr lang="en-US" sz="1800" dirty="0" err="1">
                <a:solidFill>
                  <a:schemeClr val="tx2"/>
                </a:solidFill>
              </a:rPr>
              <a:t>Odnos</a:t>
            </a:r>
            <a:r>
              <a:rPr lang="en-US" sz="1800" dirty="0">
                <a:solidFill>
                  <a:schemeClr val="tx2"/>
                </a:solidFill>
              </a:rPr>
              <a:t> (</a:t>
            </a:r>
            <a:r>
              <a:rPr lang="en-US" sz="1800" dirty="0" err="1">
                <a:solidFill>
                  <a:schemeClr val="tx2"/>
                </a:solidFill>
              </a:rPr>
              <a:t>stališča</a:t>
            </a:r>
            <a:r>
              <a:rPr lang="en-US" sz="1800" dirty="0">
                <a:solidFill>
                  <a:schemeClr val="tx2"/>
                </a:solidFill>
              </a:rPr>
              <a:t>, </a:t>
            </a:r>
            <a:r>
              <a:rPr lang="en-US" sz="1800" dirty="0" err="1">
                <a:solidFill>
                  <a:schemeClr val="tx2"/>
                </a:solidFill>
              </a:rPr>
              <a:t>vrednote</a:t>
            </a:r>
            <a:r>
              <a:rPr lang="en-US" sz="1800" dirty="0">
                <a:solidFill>
                  <a:schemeClr val="tx2"/>
                </a:solidFill>
              </a:rPr>
              <a:t>)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71939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B434C773-5303-AB9A-0954-1975976E74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3885010" cy="1325563"/>
          </a:xfrm>
        </p:spPr>
        <p:txBody>
          <a:bodyPr>
            <a:normAutofit/>
          </a:bodyPr>
          <a:lstStyle/>
          <a:p>
            <a:r>
              <a:rPr lang="en-US" sz="2800" b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Sumativno</a:t>
            </a:r>
            <a:r>
              <a:rPr lang="en-US" sz="28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2800" b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ocenjevanje</a:t>
            </a:r>
            <a:endParaRPr lang="sl-SI" sz="2800" b="1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C848994-AD98-BCA5-ABBA-31E4E4878EE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408670"/>
            <a:ext cx="3868340" cy="1598055"/>
          </a:xfrm>
        </p:spPr>
        <p:txBody>
          <a:bodyPr>
            <a:normAutofit/>
          </a:bodyPr>
          <a:lstStyle/>
          <a:p>
            <a:r>
              <a:rPr lang="en-US" b="0" dirty="0">
                <a:solidFill>
                  <a:schemeClr val="tx2"/>
                </a:solidFill>
              </a:rPr>
              <a:t>…je </a:t>
            </a:r>
            <a:r>
              <a:rPr lang="en-US" dirty="0" err="1">
                <a:solidFill>
                  <a:schemeClr val="tx2"/>
                </a:solidFill>
              </a:rPr>
              <a:t>končno</a:t>
            </a:r>
            <a:r>
              <a:rPr lang="en-US" b="0" dirty="0">
                <a:solidFill>
                  <a:schemeClr val="tx2"/>
                </a:solidFill>
              </a:rPr>
              <a:t> </a:t>
            </a:r>
            <a:r>
              <a:rPr lang="en-US" b="0" dirty="0" err="1">
                <a:solidFill>
                  <a:schemeClr val="tx2"/>
                </a:solidFill>
              </a:rPr>
              <a:t>ugotavljanje</a:t>
            </a:r>
            <a:r>
              <a:rPr lang="en-US" b="0" dirty="0">
                <a:solidFill>
                  <a:schemeClr val="tx2"/>
                </a:solidFill>
              </a:rPr>
              <a:t> </a:t>
            </a:r>
            <a:r>
              <a:rPr lang="en-US" b="0" dirty="0" err="1">
                <a:solidFill>
                  <a:schemeClr val="tx2"/>
                </a:solidFill>
              </a:rPr>
              <a:t>doseganja</a:t>
            </a:r>
            <a:r>
              <a:rPr lang="en-US" b="0" dirty="0">
                <a:solidFill>
                  <a:schemeClr val="tx2"/>
                </a:solidFill>
              </a:rPr>
              <a:t> </a:t>
            </a:r>
            <a:r>
              <a:rPr lang="en-US" b="0" dirty="0" err="1">
                <a:solidFill>
                  <a:schemeClr val="tx2"/>
                </a:solidFill>
              </a:rPr>
              <a:t>ciljev</a:t>
            </a:r>
            <a:r>
              <a:rPr lang="en-US" b="0" dirty="0">
                <a:solidFill>
                  <a:schemeClr val="tx2"/>
                </a:solidFill>
              </a:rPr>
              <a:t>, </a:t>
            </a:r>
            <a:r>
              <a:rPr lang="en-US" b="0" dirty="0" err="1">
                <a:solidFill>
                  <a:schemeClr val="tx2"/>
                </a:solidFill>
              </a:rPr>
              <a:t>dosežki</a:t>
            </a:r>
            <a:r>
              <a:rPr lang="en-US" b="0" dirty="0">
                <a:solidFill>
                  <a:schemeClr val="tx2"/>
                </a:solidFill>
              </a:rPr>
              <a:t> se </a:t>
            </a:r>
            <a:r>
              <a:rPr lang="en-US" b="0" dirty="0" err="1">
                <a:solidFill>
                  <a:schemeClr val="tx2"/>
                </a:solidFill>
              </a:rPr>
              <a:t>ocenjujejo</a:t>
            </a:r>
            <a:r>
              <a:rPr lang="en-US" b="0" dirty="0">
                <a:solidFill>
                  <a:schemeClr val="tx2"/>
                </a:solidFill>
              </a:rPr>
              <a:t>. </a:t>
            </a:r>
            <a:r>
              <a:rPr lang="en-US" b="0" dirty="0" err="1">
                <a:solidFill>
                  <a:schemeClr val="tx2"/>
                </a:solidFill>
              </a:rPr>
              <a:t>Sumativno</a:t>
            </a:r>
            <a:r>
              <a:rPr lang="en-US" b="0" dirty="0">
                <a:solidFill>
                  <a:schemeClr val="tx2"/>
                </a:solidFill>
              </a:rPr>
              <a:t> </a:t>
            </a:r>
            <a:r>
              <a:rPr lang="en-US" b="0" dirty="0" err="1">
                <a:solidFill>
                  <a:schemeClr val="tx2"/>
                </a:solidFill>
              </a:rPr>
              <a:t>ocenjevanje</a:t>
            </a:r>
            <a:r>
              <a:rPr lang="en-US" b="0" dirty="0">
                <a:solidFill>
                  <a:schemeClr val="tx2"/>
                </a:solidFill>
              </a:rPr>
              <a:t> je </a:t>
            </a:r>
            <a:r>
              <a:rPr lang="en-US" dirty="0" err="1">
                <a:solidFill>
                  <a:schemeClr val="tx2"/>
                </a:solidFill>
              </a:rPr>
              <a:t>ločeno</a:t>
            </a:r>
            <a:r>
              <a:rPr lang="en-US" dirty="0">
                <a:solidFill>
                  <a:schemeClr val="tx2"/>
                </a:solidFill>
              </a:rPr>
              <a:t> od </a:t>
            </a:r>
            <a:r>
              <a:rPr lang="en-US" dirty="0" err="1">
                <a:solidFill>
                  <a:schemeClr val="tx2"/>
                </a:solidFill>
              </a:rPr>
              <a:t>procesa</a:t>
            </a:r>
            <a:r>
              <a:rPr lang="en-US" dirty="0">
                <a:solidFill>
                  <a:schemeClr val="tx2"/>
                </a:solidFill>
              </a:rPr>
              <a:t> </a:t>
            </a:r>
            <a:r>
              <a:rPr lang="en-US" dirty="0" err="1">
                <a:solidFill>
                  <a:schemeClr val="tx2"/>
                </a:solidFill>
              </a:rPr>
              <a:t>učenja</a:t>
            </a:r>
            <a:r>
              <a:rPr lang="en-US" b="0" dirty="0">
                <a:solidFill>
                  <a:schemeClr val="tx2"/>
                </a:solidFill>
              </a:rPr>
              <a:t> in </a:t>
            </a:r>
            <a:r>
              <a:rPr lang="en-US" b="0" dirty="0" err="1">
                <a:solidFill>
                  <a:schemeClr val="tx2"/>
                </a:solidFill>
              </a:rPr>
              <a:t>poučevanja</a:t>
            </a:r>
            <a:r>
              <a:rPr lang="en-US" b="0" dirty="0">
                <a:solidFill>
                  <a:schemeClr val="tx2"/>
                </a:solidFill>
              </a:rPr>
              <a:t>, </a:t>
            </a:r>
            <a:r>
              <a:rPr lang="en-US" b="0" dirty="0" err="1">
                <a:solidFill>
                  <a:schemeClr val="tx2"/>
                </a:solidFill>
              </a:rPr>
              <a:t>poteka</a:t>
            </a:r>
            <a:r>
              <a:rPr lang="en-US" b="0" dirty="0">
                <a:solidFill>
                  <a:schemeClr val="tx2"/>
                </a:solidFill>
              </a:rPr>
              <a:t> </a:t>
            </a:r>
            <a:r>
              <a:rPr lang="en-US" b="0" dirty="0" err="1">
                <a:solidFill>
                  <a:schemeClr val="tx2"/>
                </a:solidFill>
              </a:rPr>
              <a:t>ob</a:t>
            </a:r>
            <a:r>
              <a:rPr lang="en-US" b="0" dirty="0">
                <a:solidFill>
                  <a:schemeClr val="tx2"/>
                </a:solidFill>
              </a:rPr>
              <a:t> </a:t>
            </a:r>
            <a:r>
              <a:rPr lang="en-US" b="0" dirty="0" err="1">
                <a:solidFill>
                  <a:schemeClr val="tx2"/>
                </a:solidFill>
              </a:rPr>
              <a:t>zaključku</a:t>
            </a:r>
            <a:r>
              <a:rPr lang="en-US" b="0" dirty="0">
                <a:solidFill>
                  <a:schemeClr val="tx2"/>
                </a:solidFill>
              </a:rPr>
              <a:t> </a:t>
            </a:r>
            <a:r>
              <a:rPr lang="en-US" b="0" dirty="0" err="1">
                <a:solidFill>
                  <a:schemeClr val="tx2"/>
                </a:solidFill>
              </a:rPr>
              <a:t>večjih</a:t>
            </a:r>
            <a:r>
              <a:rPr lang="en-US" b="0" dirty="0">
                <a:solidFill>
                  <a:schemeClr val="tx2"/>
                </a:solidFill>
              </a:rPr>
              <a:t> </a:t>
            </a:r>
            <a:r>
              <a:rPr lang="en-US" b="0" dirty="0" err="1">
                <a:solidFill>
                  <a:schemeClr val="tx2"/>
                </a:solidFill>
              </a:rPr>
              <a:t>enot</a:t>
            </a:r>
            <a:r>
              <a:rPr lang="en-US" b="0" dirty="0">
                <a:solidFill>
                  <a:schemeClr val="tx2"/>
                </a:solidFill>
              </a:rPr>
              <a:t> </a:t>
            </a:r>
            <a:r>
              <a:rPr lang="en-US" b="0" dirty="0" err="1">
                <a:solidFill>
                  <a:schemeClr val="tx2"/>
                </a:solidFill>
              </a:rPr>
              <a:t>ter</a:t>
            </a:r>
            <a:r>
              <a:rPr lang="en-US" b="0" dirty="0">
                <a:solidFill>
                  <a:schemeClr val="tx2"/>
                </a:solidFill>
              </a:rPr>
              <a:t> </a:t>
            </a:r>
            <a:r>
              <a:rPr lang="en-US" dirty="0" err="1">
                <a:solidFill>
                  <a:schemeClr val="tx2"/>
                </a:solidFill>
              </a:rPr>
              <a:t>ob</a:t>
            </a:r>
            <a:r>
              <a:rPr lang="en-US" dirty="0">
                <a:solidFill>
                  <a:schemeClr val="tx2"/>
                </a:solidFill>
              </a:rPr>
              <a:t> </a:t>
            </a:r>
            <a:r>
              <a:rPr lang="en-US" dirty="0" err="1">
                <a:solidFill>
                  <a:schemeClr val="tx2"/>
                </a:solidFill>
              </a:rPr>
              <a:t>zaključku</a:t>
            </a:r>
            <a:r>
              <a:rPr lang="en-US" dirty="0">
                <a:solidFill>
                  <a:schemeClr val="tx2"/>
                </a:solidFill>
              </a:rPr>
              <a:t> </a:t>
            </a:r>
            <a:r>
              <a:rPr lang="en-US" b="0" dirty="0" err="1">
                <a:solidFill>
                  <a:schemeClr val="tx2"/>
                </a:solidFill>
              </a:rPr>
              <a:t>ocenjevalnega</a:t>
            </a:r>
            <a:r>
              <a:rPr lang="en-US" b="0" dirty="0">
                <a:solidFill>
                  <a:schemeClr val="tx2"/>
                </a:solidFill>
              </a:rPr>
              <a:t> </a:t>
            </a:r>
            <a:r>
              <a:rPr lang="en-US" b="0" dirty="0" err="1">
                <a:solidFill>
                  <a:schemeClr val="tx2"/>
                </a:solidFill>
              </a:rPr>
              <a:t>obdobja</a:t>
            </a:r>
            <a:r>
              <a:rPr lang="en-US" b="0" dirty="0">
                <a:solidFill>
                  <a:schemeClr val="tx2"/>
                </a:solidFill>
              </a:rPr>
              <a:t>.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3120D9F5-9879-63F2-175A-40C4935AD76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4746" y="1458814"/>
            <a:ext cx="3887391" cy="1598055"/>
          </a:xfrm>
        </p:spPr>
        <p:txBody>
          <a:bodyPr>
            <a:normAutofit/>
          </a:bodyPr>
          <a:lstStyle/>
          <a:p>
            <a:r>
              <a:rPr lang="en-US" b="0" dirty="0">
                <a:solidFill>
                  <a:schemeClr val="tx2"/>
                </a:solidFill>
              </a:rPr>
              <a:t>... je </a:t>
            </a:r>
            <a:r>
              <a:rPr lang="en-US" b="0" dirty="0" err="1">
                <a:solidFill>
                  <a:schemeClr val="tx2"/>
                </a:solidFill>
              </a:rPr>
              <a:t>proces</a:t>
            </a:r>
            <a:r>
              <a:rPr lang="en-US" b="0" dirty="0">
                <a:solidFill>
                  <a:schemeClr val="tx2"/>
                </a:solidFill>
              </a:rPr>
              <a:t> </a:t>
            </a:r>
            <a:r>
              <a:rPr lang="en-US" dirty="0" err="1">
                <a:solidFill>
                  <a:schemeClr val="tx2"/>
                </a:solidFill>
              </a:rPr>
              <a:t>sprotnega</a:t>
            </a:r>
            <a:r>
              <a:rPr lang="en-US" dirty="0">
                <a:solidFill>
                  <a:schemeClr val="tx2"/>
                </a:solidFill>
              </a:rPr>
              <a:t> </a:t>
            </a:r>
            <a:r>
              <a:rPr lang="en-US" dirty="0" err="1">
                <a:solidFill>
                  <a:schemeClr val="tx2"/>
                </a:solidFill>
              </a:rPr>
              <a:t>preverjanja</a:t>
            </a:r>
            <a:r>
              <a:rPr lang="en-US" b="0" dirty="0">
                <a:solidFill>
                  <a:schemeClr val="tx2"/>
                </a:solidFill>
              </a:rPr>
              <a:t>, </a:t>
            </a:r>
            <a:r>
              <a:rPr lang="en-US" b="0" dirty="0" err="1">
                <a:solidFill>
                  <a:schemeClr val="tx2"/>
                </a:solidFill>
              </a:rPr>
              <a:t>pri</a:t>
            </a:r>
            <a:r>
              <a:rPr lang="en-US" b="0" dirty="0">
                <a:solidFill>
                  <a:schemeClr val="tx2"/>
                </a:solidFill>
              </a:rPr>
              <a:t> </a:t>
            </a:r>
            <a:r>
              <a:rPr lang="en-US" b="0" dirty="0" err="1">
                <a:solidFill>
                  <a:schemeClr val="tx2"/>
                </a:solidFill>
              </a:rPr>
              <a:t>katerem</a:t>
            </a:r>
            <a:r>
              <a:rPr lang="en-US" b="0" dirty="0">
                <a:solidFill>
                  <a:schemeClr val="tx2"/>
                </a:solidFill>
              </a:rPr>
              <a:t> </a:t>
            </a:r>
            <a:r>
              <a:rPr lang="en-US" b="0" dirty="0" err="1">
                <a:solidFill>
                  <a:schemeClr val="tx2"/>
                </a:solidFill>
              </a:rPr>
              <a:t>dobi</a:t>
            </a:r>
            <a:r>
              <a:rPr lang="en-US" b="0" dirty="0">
                <a:solidFill>
                  <a:schemeClr val="tx2"/>
                </a:solidFill>
              </a:rPr>
              <a:t> </a:t>
            </a:r>
            <a:r>
              <a:rPr lang="en-US" b="0" dirty="0" err="1">
                <a:solidFill>
                  <a:schemeClr val="tx2"/>
                </a:solidFill>
              </a:rPr>
              <a:t>učenec</a:t>
            </a:r>
            <a:r>
              <a:rPr lang="en-US" b="0" dirty="0">
                <a:solidFill>
                  <a:schemeClr val="tx2"/>
                </a:solidFill>
              </a:rPr>
              <a:t> </a:t>
            </a:r>
            <a:r>
              <a:rPr lang="en-US" dirty="0" err="1">
                <a:solidFill>
                  <a:schemeClr val="tx2"/>
                </a:solidFill>
              </a:rPr>
              <a:t>informacijo</a:t>
            </a:r>
            <a:r>
              <a:rPr lang="en-US" b="0" dirty="0">
                <a:solidFill>
                  <a:schemeClr val="tx2"/>
                </a:solidFill>
              </a:rPr>
              <a:t> o </a:t>
            </a:r>
            <a:r>
              <a:rPr lang="en-US" b="0" dirty="0" err="1">
                <a:solidFill>
                  <a:schemeClr val="tx2"/>
                </a:solidFill>
              </a:rPr>
              <a:t>svojem</a:t>
            </a:r>
            <a:r>
              <a:rPr lang="en-US" b="0" dirty="0">
                <a:solidFill>
                  <a:schemeClr val="tx2"/>
                </a:solidFill>
              </a:rPr>
              <a:t> </a:t>
            </a:r>
            <a:r>
              <a:rPr lang="en-US" b="0" dirty="0" err="1">
                <a:solidFill>
                  <a:schemeClr val="tx2"/>
                </a:solidFill>
              </a:rPr>
              <a:t>znanju</a:t>
            </a:r>
            <a:r>
              <a:rPr lang="en-US" b="0" dirty="0">
                <a:solidFill>
                  <a:schemeClr val="tx2"/>
                </a:solidFill>
              </a:rPr>
              <a:t> </a:t>
            </a:r>
            <a:r>
              <a:rPr lang="en-US" b="0" dirty="0" err="1">
                <a:solidFill>
                  <a:schemeClr val="tx2"/>
                </a:solidFill>
              </a:rPr>
              <a:t>ter</a:t>
            </a:r>
            <a:r>
              <a:rPr lang="en-US" b="0" dirty="0">
                <a:solidFill>
                  <a:schemeClr val="tx2"/>
                </a:solidFill>
              </a:rPr>
              <a:t> o </a:t>
            </a:r>
            <a:r>
              <a:rPr lang="en-US" b="0" dirty="0" err="1">
                <a:solidFill>
                  <a:schemeClr val="tx2"/>
                </a:solidFill>
              </a:rPr>
              <a:t>svojem</a:t>
            </a:r>
            <a:r>
              <a:rPr lang="en-US" b="0" dirty="0">
                <a:solidFill>
                  <a:schemeClr val="tx2"/>
                </a:solidFill>
              </a:rPr>
              <a:t> </a:t>
            </a:r>
            <a:r>
              <a:rPr lang="en-US" b="0" dirty="0" err="1">
                <a:solidFill>
                  <a:schemeClr val="tx2"/>
                </a:solidFill>
              </a:rPr>
              <a:t>učenju</a:t>
            </a:r>
            <a:r>
              <a:rPr lang="en-US" b="0" dirty="0">
                <a:solidFill>
                  <a:schemeClr val="tx2"/>
                </a:solidFill>
              </a:rPr>
              <a:t>. </a:t>
            </a:r>
            <a:r>
              <a:rPr lang="en-US" dirty="0" err="1">
                <a:solidFill>
                  <a:schemeClr val="tx2"/>
                </a:solidFill>
              </a:rPr>
              <a:t>Umeščeno</a:t>
            </a:r>
            <a:r>
              <a:rPr lang="en-US" dirty="0">
                <a:solidFill>
                  <a:schemeClr val="tx2"/>
                </a:solidFill>
              </a:rPr>
              <a:t> je v </a:t>
            </a:r>
            <a:r>
              <a:rPr lang="en-US" dirty="0" err="1">
                <a:solidFill>
                  <a:schemeClr val="tx2"/>
                </a:solidFill>
              </a:rPr>
              <a:t>učni</a:t>
            </a:r>
            <a:r>
              <a:rPr lang="en-US" dirty="0">
                <a:solidFill>
                  <a:schemeClr val="tx2"/>
                </a:solidFill>
              </a:rPr>
              <a:t> </a:t>
            </a:r>
            <a:r>
              <a:rPr lang="en-US" dirty="0" err="1">
                <a:solidFill>
                  <a:schemeClr val="tx2"/>
                </a:solidFill>
              </a:rPr>
              <a:t>proces</a:t>
            </a:r>
            <a:r>
              <a:rPr lang="en-US" b="0" dirty="0">
                <a:solidFill>
                  <a:schemeClr val="tx2"/>
                </a:solidFill>
              </a:rPr>
              <a:t> in se ne </a:t>
            </a:r>
            <a:r>
              <a:rPr lang="en-US" b="0" dirty="0" err="1">
                <a:solidFill>
                  <a:schemeClr val="tx2"/>
                </a:solidFill>
              </a:rPr>
              <a:t>ocenjuje</a:t>
            </a:r>
            <a:r>
              <a:rPr lang="en-US" b="0" dirty="0">
                <a:solidFill>
                  <a:schemeClr val="tx2"/>
                </a:solidFill>
              </a:rPr>
              <a:t> s </a:t>
            </a:r>
            <a:r>
              <a:rPr lang="en-US" b="0" dirty="0" err="1">
                <a:solidFill>
                  <a:schemeClr val="tx2"/>
                </a:solidFill>
              </a:rPr>
              <a:t>klasičnimi</a:t>
            </a:r>
            <a:r>
              <a:rPr lang="en-US" b="0" dirty="0">
                <a:solidFill>
                  <a:schemeClr val="tx2"/>
                </a:solidFill>
              </a:rPr>
              <a:t> </a:t>
            </a:r>
            <a:r>
              <a:rPr lang="en-US" b="0" dirty="0" err="1">
                <a:solidFill>
                  <a:schemeClr val="tx2"/>
                </a:solidFill>
              </a:rPr>
              <a:t>ocenami</a:t>
            </a:r>
            <a:r>
              <a:rPr lang="en-US" b="0" dirty="0">
                <a:solidFill>
                  <a:schemeClr val="tx2"/>
                </a:solidFill>
              </a:rPr>
              <a:t>.</a:t>
            </a:r>
          </a:p>
          <a:p>
            <a:endParaRPr lang="sl-SI" b="0" dirty="0"/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BE32AAD2-AD2A-709F-4DBC-7B539FB08A31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30238" y="3056869"/>
            <a:ext cx="3868737" cy="2581000"/>
          </a:xfrm>
          <a:prstGeom prst="rect">
            <a:avLst/>
          </a:prstGeom>
        </p:spPr>
      </p:pic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ACD47651-4C6F-8B68-AC1D-B209292B1C35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3"/>
          <a:stretch>
            <a:fillRect/>
          </a:stretch>
        </p:blipFill>
        <p:spPr>
          <a:xfrm>
            <a:off x="4633951" y="3056869"/>
            <a:ext cx="3878186" cy="2581000"/>
          </a:xfrm>
          <a:prstGeom prst="rect">
            <a:avLst/>
          </a:prstGeom>
        </p:spPr>
      </p:pic>
      <p:sp>
        <p:nvSpPr>
          <p:cNvPr id="11" name="Title 3">
            <a:extLst>
              <a:ext uri="{FF2B5EF4-FFF2-40B4-BE49-F238E27FC236}">
                <a16:creationId xmlns:a16="http://schemas.microsoft.com/office/drawing/2014/main" id="{39CD4B77-E6F4-9FBA-682C-E39F056C41AA}"/>
              </a:ext>
            </a:extLst>
          </p:cNvPr>
          <p:cNvSpPr txBox="1">
            <a:spLocks/>
          </p:cNvSpPr>
          <p:nvPr/>
        </p:nvSpPr>
        <p:spPr>
          <a:xfrm>
            <a:off x="4572000" y="365126"/>
            <a:ext cx="388501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Formativno</a:t>
            </a:r>
            <a:r>
              <a:rPr lang="en-US" sz="28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2800" b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spremljanje</a:t>
            </a:r>
            <a:endParaRPr lang="sl-SI" sz="2800" b="1" dirty="0"/>
          </a:p>
        </p:txBody>
      </p:sp>
    </p:spTree>
    <p:extLst>
      <p:ext uri="{BB962C8B-B14F-4D97-AF65-F5344CB8AC3E}">
        <p14:creationId xmlns:p14="http://schemas.microsoft.com/office/powerpoint/2010/main" val="9027040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4413" y="-18219"/>
            <a:ext cx="7357822" cy="68762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27627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Povratna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informacija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2924772"/>
            <a:ext cx="7563880" cy="2536914"/>
          </a:xfr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108000" tIns="108000" rIns="108000" bIns="108000">
            <a:normAutofit fontScale="92500" lnSpcReduction="10000"/>
          </a:bodyPr>
          <a:lstStyle/>
          <a:p>
            <a:r>
              <a:rPr lang="sl-SI" dirty="0">
                <a:solidFill>
                  <a:schemeClr val="bg1"/>
                </a:solidFill>
              </a:rPr>
              <a:t>Opazovanje in prejemanje povratnih informacij spodbudi razmislek in konstruktivne spremembe. </a:t>
            </a:r>
          </a:p>
          <a:p>
            <a:endParaRPr lang="sl-SI" dirty="0">
              <a:solidFill>
                <a:schemeClr val="bg1"/>
              </a:solidFill>
            </a:endParaRPr>
          </a:p>
          <a:p>
            <a:r>
              <a:rPr lang="sl-SI" dirty="0">
                <a:solidFill>
                  <a:schemeClr val="bg1"/>
                </a:solidFill>
              </a:rPr>
              <a:t>Povratne informacije so koristne za učence vseh stopenj uspešnosti, ne le za učence z znatnim pomanjkanjem znanja in spretnosti</a:t>
            </a:r>
          </a:p>
          <a:p>
            <a:endParaRPr lang="sl-SI" dirty="0">
              <a:solidFill>
                <a:schemeClr val="bg1"/>
              </a:solidFill>
            </a:endParaRPr>
          </a:p>
          <a:p>
            <a:r>
              <a:rPr lang="sl-SI" dirty="0">
                <a:solidFill>
                  <a:schemeClr val="bg1"/>
                </a:solidFill>
              </a:rPr>
              <a:t> Učinkovite povratne informacije so </a:t>
            </a:r>
            <a:r>
              <a:rPr lang="sl-SI" b="1" u="sng" dirty="0">
                <a:solidFill>
                  <a:schemeClr val="bg1"/>
                </a:solidFill>
              </a:rPr>
              <a:t>relevantne,</a:t>
            </a:r>
            <a:r>
              <a:rPr lang="sl-SI" b="1" dirty="0">
                <a:solidFill>
                  <a:schemeClr val="bg1"/>
                </a:solidFill>
              </a:rPr>
              <a:t> </a:t>
            </a:r>
            <a:r>
              <a:rPr lang="sl-SI" b="1" u="sng" dirty="0">
                <a:solidFill>
                  <a:schemeClr val="bg1"/>
                </a:solidFill>
              </a:rPr>
              <a:t>pravočasne</a:t>
            </a:r>
            <a:r>
              <a:rPr lang="sl-SI" dirty="0">
                <a:solidFill>
                  <a:schemeClr val="bg1"/>
                </a:solidFill>
              </a:rPr>
              <a:t>, </a:t>
            </a:r>
            <a:r>
              <a:rPr lang="sl-SI" b="1" u="sng" dirty="0">
                <a:solidFill>
                  <a:schemeClr val="bg1"/>
                </a:solidFill>
              </a:rPr>
              <a:t>specifične</a:t>
            </a:r>
            <a:r>
              <a:rPr lang="sl-SI" dirty="0">
                <a:solidFill>
                  <a:schemeClr val="bg1"/>
                </a:solidFill>
              </a:rPr>
              <a:t> in </a:t>
            </a:r>
            <a:r>
              <a:rPr lang="sl-SI" b="1" u="sng" dirty="0">
                <a:solidFill>
                  <a:schemeClr val="bg1"/>
                </a:solidFill>
              </a:rPr>
              <a:t>osredotočene na objektivni cilj</a:t>
            </a:r>
            <a:r>
              <a:rPr lang="sl-SI" dirty="0">
                <a:solidFill>
                  <a:schemeClr val="bg1"/>
                </a:solidFill>
              </a:rPr>
              <a:t>.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21B09D4-A0A7-E794-58AE-8C9426718AB9}"/>
              </a:ext>
            </a:extLst>
          </p:cNvPr>
          <p:cNvSpPr txBox="1"/>
          <p:nvPr/>
        </p:nvSpPr>
        <p:spPr>
          <a:xfrm>
            <a:off x="455655" y="1978386"/>
            <a:ext cx="78867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err="1">
                <a:solidFill>
                  <a:schemeClr val="tx2"/>
                </a:solidFill>
              </a:rPr>
              <a:t>Povratna</a:t>
            </a:r>
            <a:r>
              <a:rPr lang="en-US" b="1" dirty="0">
                <a:solidFill>
                  <a:schemeClr val="tx2"/>
                </a:solidFill>
              </a:rPr>
              <a:t> </a:t>
            </a:r>
            <a:r>
              <a:rPr lang="en-US" b="1" dirty="0" err="1">
                <a:solidFill>
                  <a:schemeClr val="tx2"/>
                </a:solidFill>
              </a:rPr>
              <a:t>informacija</a:t>
            </a:r>
            <a:r>
              <a:rPr lang="en-US" b="1" dirty="0">
                <a:solidFill>
                  <a:schemeClr val="tx2"/>
                </a:solidFill>
              </a:rPr>
              <a:t> je </a:t>
            </a:r>
            <a:r>
              <a:rPr lang="en-US" b="1" dirty="0" err="1">
                <a:solidFill>
                  <a:schemeClr val="tx2"/>
                </a:solidFill>
              </a:rPr>
              <a:t>informacija</a:t>
            </a:r>
            <a:r>
              <a:rPr lang="en-US" b="1" dirty="0">
                <a:solidFill>
                  <a:schemeClr val="tx2"/>
                </a:solidFill>
              </a:rPr>
              <a:t> o </a:t>
            </a:r>
            <a:r>
              <a:rPr lang="en-US" b="1" dirty="0" err="1">
                <a:solidFill>
                  <a:schemeClr val="tx2"/>
                </a:solidFill>
              </a:rPr>
              <a:t>tem</a:t>
            </a:r>
            <a:r>
              <a:rPr lang="en-US" b="1" dirty="0">
                <a:solidFill>
                  <a:schemeClr val="tx2"/>
                </a:solidFill>
              </a:rPr>
              <a:t>, </a:t>
            </a:r>
            <a:r>
              <a:rPr lang="en-US" b="1" dirty="0" err="1">
                <a:solidFill>
                  <a:schemeClr val="tx2"/>
                </a:solidFill>
              </a:rPr>
              <a:t>kako</a:t>
            </a:r>
            <a:r>
              <a:rPr lang="en-US" b="1" dirty="0">
                <a:solidFill>
                  <a:schemeClr val="tx2"/>
                </a:solidFill>
              </a:rPr>
              <a:t> </a:t>
            </a:r>
            <a:r>
              <a:rPr lang="en-US" b="1" dirty="0" err="1">
                <a:solidFill>
                  <a:schemeClr val="tx2"/>
                </a:solidFill>
              </a:rPr>
              <a:t>napredujemo</a:t>
            </a:r>
            <a:r>
              <a:rPr lang="en-US" b="1" dirty="0">
                <a:solidFill>
                  <a:schemeClr val="tx2"/>
                </a:solidFill>
              </a:rPr>
              <a:t> v </a:t>
            </a:r>
            <a:r>
              <a:rPr lang="en-US" b="1" dirty="0" err="1">
                <a:solidFill>
                  <a:schemeClr val="tx2"/>
                </a:solidFill>
              </a:rPr>
              <a:t>prizadevanjih</a:t>
            </a:r>
            <a:r>
              <a:rPr lang="en-US" b="1" dirty="0">
                <a:solidFill>
                  <a:schemeClr val="tx2"/>
                </a:solidFill>
              </a:rPr>
              <a:t>, da bi </a:t>
            </a:r>
            <a:r>
              <a:rPr lang="en-US" b="1" dirty="0" err="1">
                <a:solidFill>
                  <a:schemeClr val="tx2"/>
                </a:solidFill>
              </a:rPr>
              <a:t>dosegli</a:t>
            </a:r>
            <a:r>
              <a:rPr lang="en-US" b="1" dirty="0">
                <a:solidFill>
                  <a:schemeClr val="tx2"/>
                </a:solidFill>
              </a:rPr>
              <a:t> </a:t>
            </a:r>
            <a:r>
              <a:rPr lang="en-US" b="1" dirty="0" err="1">
                <a:solidFill>
                  <a:schemeClr val="tx2"/>
                </a:solidFill>
              </a:rPr>
              <a:t>učni</a:t>
            </a:r>
            <a:r>
              <a:rPr lang="en-US" b="1" dirty="0">
                <a:solidFill>
                  <a:schemeClr val="tx2"/>
                </a:solidFill>
              </a:rPr>
              <a:t> </a:t>
            </a:r>
            <a:r>
              <a:rPr lang="en-US" b="1" dirty="0" err="1">
                <a:solidFill>
                  <a:schemeClr val="tx2"/>
                </a:solidFill>
              </a:rPr>
              <a:t>cilj</a:t>
            </a:r>
            <a:r>
              <a:rPr lang="en-US" b="1" dirty="0">
                <a:solidFill>
                  <a:schemeClr val="tx2"/>
                </a:solidFill>
              </a:rPr>
              <a:t>. 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E0D770D-F9DD-7B99-0CA3-FF99A9677182}"/>
              </a:ext>
            </a:extLst>
          </p:cNvPr>
          <p:cNvSpPr/>
          <p:nvPr/>
        </p:nvSpPr>
        <p:spPr>
          <a:xfrm>
            <a:off x="4003590" y="6031209"/>
            <a:ext cx="624016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200" dirty="0">
                <a:solidFill>
                  <a:srgbClr val="000000"/>
                </a:solidFill>
                <a:latin typeface="Fira Sans" panose="020F0502020204030204" pitchFamily="34" charset="0"/>
              </a:rPr>
              <a:t>Kelly E, Richards J B. Medical education: giving feedback to doctors in training  BMJ  2019;  366 :l4523 doi:10.1136/bmj.l4523</a:t>
            </a:r>
            <a:endParaRPr lang="sl-SI" sz="1200" dirty="0">
              <a:solidFill>
                <a:srgbClr val="000000"/>
              </a:solidFill>
              <a:latin typeface="Fira Sans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63750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2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Povratna</a:t>
            </a:r>
            <a:r>
              <a:rPr lang="en-US" sz="2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 </a:t>
            </a:r>
            <a:r>
              <a:rPr lang="en-US" sz="22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informacija</a:t>
            </a:r>
            <a:r>
              <a:rPr lang="en-US" sz="2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 je </a:t>
            </a:r>
            <a:r>
              <a:rPr lang="en-US" sz="22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informacija</a:t>
            </a:r>
            <a:r>
              <a:rPr lang="en-US" sz="2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 o </a:t>
            </a:r>
            <a:r>
              <a:rPr lang="en-US" sz="22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tem</a:t>
            </a:r>
            <a:r>
              <a:rPr lang="en-US" sz="2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, </a:t>
            </a:r>
            <a:r>
              <a:rPr lang="en-US" sz="22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kako</a:t>
            </a:r>
            <a:r>
              <a:rPr lang="en-US" sz="2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 </a:t>
            </a:r>
            <a:r>
              <a:rPr lang="en-US" sz="22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napredujemo</a:t>
            </a:r>
            <a:r>
              <a:rPr lang="en-US" sz="2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 v </a:t>
            </a:r>
            <a:r>
              <a:rPr lang="en-US" sz="22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prizadevanjih</a:t>
            </a:r>
            <a:r>
              <a:rPr lang="en-US" sz="2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, da bi </a:t>
            </a:r>
            <a:r>
              <a:rPr lang="en-US" sz="22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dosegli</a:t>
            </a:r>
            <a:r>
              <a:rPr lang="en-US" sz="2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 </a:t>
            </a:r>
            <a:r>
              <a:rPr lang="en-US" sz="22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učni</a:t>
            </a:r>
            <a:r>
              <a:rPr lang="en-US" sz="2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 </a:t>
            </a:r>
            <a:r>
              <a:rPr lang="en-US" sz="22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cilj</a:t>
            </a:r>
            <a:r>
              <a:rPr lang="en-US" sz="2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. </a:t>
            </a:r>
            <a:br>
              <a:rPr lang="en-US" b="1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5576" y="3428999"/>
            <a:ext cx="3886200" cy="2747965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b="1" dirty="0" err="1">
                <a:solidFill>
                  <a:srgbClr val="C00000"/>
                </a:solidFill>
              </a:rPr>
              <a:t>Kako</a:t>
            </a:r>
            <a:r>
              <a:rPr lang="en-US" b="1" dirty="0">
                <a:solidFill>
                  <a:srgbClr val="C00000"/>
                </a:solidFill>
              </a:rPr>
              <a:t> </a:t>
            </a:r>
            <a:r>
              <a:rPr lang="en-US" b="1" dirty="0" err="1">
                <a:solidFill>
                  <a:srgbClr val="C00000"/>
                </a:solidFill>
              </a:rPr>
              <a:t>sporočati</a:t>
            </a:r>
            <a:r>
              <a:rPr lang="en-US" b="1" dirty="0">
                <a:solidFill>
                  <a:srgbClr val="C00000"/>
                </a:solidFill>
              </a:rPr>
              <a:t> </a:t>
            </a:r>
            <a:r>
              <a:rPr lang="en-US" b="1" dirty="0" err="1">
                <a:solidFill>
                  <a:srgbClr val="C00000"/>
                </a:solidFill>
              </a:rPr>
              <a:t>kritiko</a:t>
            </a:r>
            <a:r>
              <a:rPr lang="en-US" b="1" dirty="0">
                <a:solidFill>
                  <a:srgbClr val="C00000"/>
                </a:solidFill>
              </a:rPr>
              <a:t>?</a:t>
            </a:r>
          </a:p>
          <a:p>
            <a:r>
              <a:rPr lang="en-US" dirty="0" err="1"/>
              <a:t>Pravočasno</a:t>
            </a:r>
            <a:endParaRPr lang="en-US" dirty="0"/>
          </a:p>
          <a:p>
            <a:r>
              <a:rPr lang="en-US" dirty="0" err="1"/>
              <a:t>Povedati</a:t>
            </a:r>
            <a:r>
              <a:rPr lang="en-US" dirty="0"/>
              <a:t>, </a:t>
            </a:r>
            <a:r>
              <a:rPr lang="en-US" dirty="0" err="1"/>
              <a:t>katere</a:t>
            </a:r>
            <a:r>
              <a:rPr lang="en-US" dirty="0"/>
              <a:t> </a:t>
            </a:r>
            <a:r>
              <a:rPr lang="en-US" dirty="0" err="1"/>
              <a:t>učne</a:t>
            </a:r>
            <a:r>
              <a:rPr lang="en-US" dirty="0"/>
              <a:t> </a:t>
            </a:r>
            <a:r>
              <a:rPr lang="en-US" dirty="0" err="1"/>
              <a:t>cilje</a:t>
            </a:r>
            <a:r>
              <a:rPr lang="en-US" dirty="0"/>
              <a:t> je </a:t>
            </a:r>
            <a:r>
              <a:rPr lang="en-US" dirty="0" err="1"/>
              <a:t>že</a:t>
            </a:r>
            <a:r>
              <a:rPr lang="en-US" dirty="0"/>
              <a:t> </a:t>
            </a:r>
            <a:r>
              <a:rPr lang="en-US" dirty="0" err="1"/>
              <a:t>dosegel</a:t>
            </a:r>
            <a:r>
              <a:rPr lang="en-US" dirty="0"/>
              <a:t>.</a:t>
            </a:r>
          </a:p>
          <a:p>
            <a:r>
              <a:rPr lang="en-US" dirty="0" err="1"/>
              <a:t>Spodbuditi</a:t>
            </a:r>
            <a:r>
              <a:rPr lang="en-US" dirty="0"/>
              <a:t> k </a:t>
            </a:r>
            <a:r>
              <a:rPr lang="en-US" dirty="0" err="1"/>
              <a:t>iskanju</a:t>
            </a:r>
            <a:r>
              <a:rPr lang="en-US" dirty="0"/>
              <a:t> </a:t>
            </a:r>
            <a:r>
              <a:rPr lang="en-US" dirty="0" err="1"/>
              <a:t>pomanjkljivosti</a:t>
            </a:r>
            <a:r>
              <a:rPr lang="en-US" dirty="0"/>
              <a:t>.</a:t>
            </a:r>
          </a:p>
          <a:p>
            <a:r>
              <a:rPr lang="en-US" dirty="0" err="1"/>
              <a:t>Ponuditi</a:t>
            </a:r>
            <a:r>
              <a:rPr lang="en-US" dirty="0"/>
              <a:t> </a:t>
            </a:r>
            <a:r>
              <a:rPr lang="en-US" dirty="0" err="1"/>
              <a:t>možnosti</a:t>
            </a:r>
            <a:r>
              <a:rPr lang="en-US" dirty="0"/>
              <a:t> in pot </a:t>
            </a:r>
            <a:r>
              <a:rPr lang="en-US" dirty="0" err="1"/>
              <a:t>za</a:t>
            </a:r>
            <a:r>
              <a:rPr lang="en-US" dirty="0"/>
              <a:t> </a:t>
            </a:r>
            <a:r>
              <a:rPr lang="en-US" dirty="0" err="1"/>
              <a:t>njihovo</a:t>
            </a:r>
            <a:r>
              <a:rPr lang="en-US" dirty="0"/>
              <a:t> </a:t>
            </a:r>
            <a:r>
              <a:rPr lang="en-US" dirty="0" err="1"/>
              <a:t>odpravljanje</a:t>
            </a:r>
            <a:r>
              <a:rPr lang="en-US" dirty="0"/>
              <a:t>. 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2D6EC32-B58A-E091-6795-BB1E24F1582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3428999"/>
            <a:ext cx="3886200" cy="2747963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sl-SI" b="1" dirty="0">
                <a:solidFill>
                  <a:schemeClr val="accent6">
                    <a:lumMod val="50000"/>
                  </a:schemeClr>
                </a:solidFill>
              </a:rPr>
              <a:t>Kako pohvaliti?</a:t>
            </a:r>
          </a:p>
          <a:p>
            <a:r>
              <a:rPr lang="sl-SI" dirty="0"/>
              <a:t>Konkretno</a:t>
            </a:r>
          </a:p>
          <a:p>
            <a:r>
              <a:rPr lang="en-US" dirty="0" err="1"/>
              <a:t>Povedati</a:t>
            </a:r>
            <a:r>
              <a:rPr lang="en-US" dirty="0"/>
              <a:t>, </a:t>
            </a:r>
            <a:r>
              <a:rPr lang="en-US" dirty="0" err="1"/>
              <a:t>katere</a:t>
            </a:r>
            <a:r>
              <a:rPr lang="en-US" dirty="0"/>
              <a:t> </a:t>
            </a:r>
            <a:r>
              <a:rPr lang="en-US" dirty="0" err="1"/>
              <a:t>učne</a:t>
            </a:r>
            <a:r>
              <a:rPr lang="en-US" dirty="0"/>
              <a:t> </a:t>
            </a:r>
            <a:r>
              <a:rPr lang="en-US" dirty="0" err="1"/>
              <a:t>cilje</a:t>
            </a:r>
            <a:r>
              <a:rPr lang="en-US" dirty="0"/>
              <a:t> je </a:t>
            </a:r>
            <a:r>
              <a:rPr lang="en-US" dirty="0" err="1"/>
              <a:t>že</a:t>
            </a:r>
            <a:r>
              <a:rPr lang="en-US" dirty="0"/>
              <a:t> </a:t>
            </a:r>
            <a:r>
              <a:rPr lang="en-US" dirty="0" err="1"/>
              <a:t>dosegel</a:t>
            </a:r>
            <a:r>
              <a:rPr lang="en-US" dirty="0"/>
              <a:t>.</a:t>
            </a:r>
          </a:p>
          <a:p>
            <a:r>
              <a:rPr lang="en-US" dirty="0" err="1"/>
              <a:t>Spodbuditi</a:t>
            </a:r>
            <a:r>
              <a:rPr lang="en-US" dirty="0"/>
              <a:t> za </a:t>
            </a:r>
            <a:r>
              <a:rPr lang="en-US" dirty="0" err="1"/>
              <a:t>poglabljanje</a:t>
            </a:r>
            <a:r>
              <a:rPr lang="en-US" dirty="0"/>
              <a:t> </a:t>
            </a:r>
            <a:r>
              <a:rPr lang="en-US" dirty="0" err="1"/>
              <a:t>znanja</a:t>
            </a:r>
            <a:r>
              <a:rPr lang="en-US" dirty="0"/>
              <a:t>.</a:t>
            </a:r>
          </a:p>
          <a:p>
            <a:r>
              <a:rPr lang="en-US" dirty="0" err="1"/>
              <a:t>Ponuditi</a:t>
            </a:r>
            <a:r>
              <a:rPr lang="en-US" dirty="0"/>
              <a:t> </a:t>
            </a:r>
            <a:r>
              <a:rPr lang="en-US" dirty="0" err="1"/>
              <a:t>možnosti</a:t>
            </a:r>
            <a:r>
              <a:rPr lang="en-US" dirty="0"/>
              <a:t> in pot za </a:t>
            </a:r>
            <a:r>
              <a:rPr lang="en-US" dirty="0" err="1"/>
              <a:t>nadgrajevanje</a:t>
            </a:r>
            <a:r>
              <a:rPr lang="en-US" dirty="0"/>
              <a:t> </a:t>
            </a:r>
            <a:r>
              <a:rPr lang="en-US" dirty="0" err="1"/>
              <a:t>znanja</a:t>
            </a:r>
            <a:r>
              <a:rPr lang="en-US" dirty="0"/>
              <a:t>.</a:t>
            </a:r>
            <a:endParaRPr lang="sl-SI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63527C32-CC61-4221-77C7-1204B3632677}"/>
              </a:ext>
            </a:extLst>
          </p:cNvPr>
          <p:cNvSpPr txBox="1">
            <a:spLocks/>
          </p:cNvSpPr>
          <p:nvPr/>
        </p:nvSpPr>
        <p:spPr>
          <a:xfrm>
            <a:off x="685800" y="1790272"/>
            <a:ext cx="38862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dirty="0" err="1">
                <a:solidFill>
                  <a:schemeClr val="tx2"/>
                </a:solidFill>
              </a:rPr>
              <a:t>Kdo</a:t>
            </a:r>
            <a:r>
              <a:rPr lang="en-US" sz="2400" dirty="0">
                <a:solidFill>
                  <a:schemeClr val="tx2"/>
                </a:solidFill>
              </a:rPr>
              <a:t>? </a:t>
            </a:r>
          </a:p>
          <a:p>
            <a:r>
              <a:rPr lang="en-US" sz="2400" dirty="0" err="1">
                <a:solidFill>
                  <a:schemeClr val="tx2"/>
                </a:solidFill>
              </a:rPr>
              <a:t>Namen</a:t>
            </a:r>
            <a:r>
              <a:rPr lang="en-US" sz="2400" dirty="0">
                <a:solidFill>
                  <a:schemeClr val="tx2"/>
                </a:solidFill>
              </a:rPr>
              <a:t>?</a:t>
            </a:r>
          </a:p>
          <a:p>
            <a:r>
              <a:rPr lang="en-US" sz="2400" dirty="0" err="1">
                <a:solidFill>
                  <a:schemeClr val="tx2"/>
                </a:solidFill>
              </a:rPr>
              <a:t>Kako</a:t>
            </a:r>
            <a:r>
              <a:rPr lang="en-US" sz="2400" dirty="0">
                <a:solidFill>
                  <a:schemeClr val="tx2"/>
                </a:solidFill>
              </a:rPr>
              <a:t>? </a:t>
            </a:r>
          </a:p>
        </p:txBody>
      </p:sp>
      <p:pic>
        <p:nvPicPr>
          <p:cNvPr id="4098" name="Picture 2" descr="Pozor! Splošna nevarnost">
            <a:extLst>
              <a:ext uri="{FF2B5EF4-FFF2-40B4-BE49-F238E27FC236}">
                <a16:creationId xmlns:a16="http://schemas.microsoft.com/office/drawing/2014/main" id="{010C9F78-3315-6CA7-AF11-B02D5E62D1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9253" y="1890555"/>
            <a:ext cx="1385598" cy="20725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uman Man Head - Free image on Pixabay">
            <a:extLst>
              <a:ext uri="{FF2B5EF4-FFF2-40B4-BE49-F238E27FC236}">
                <a16:creationId xmlns:a16="http://schemas.microsoft.com/office/drawing/2014/main" id="{2C9F8B74-6CCB-FF45-27C5-66E69BD058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8755" y="1872695"/>
            <a:ext cx="1670894" cy="20904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525265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Free photo Sound Instrument Music Jazz Musician Flute - Max Pixel">
            <a:extLst>
              <a:ext uri="{FF2B5EF4-FFF2-40B4-BE49-F238E27FC236}">
                <a16:creationId xmlns:a16="http://schemas.microsoft.com/office/drawing/2014/main" id="{90749D8C-9EA9-8B2F-D457-603AD204A5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6672" y="2338861"/>
            <a:ext cx="4711014" cy="3140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2141CEE4-4F82-BFFA-E9A9-9CBBEF306A4C}"/>
              </a:ext>
            </a:extLst>
          </p:cNvPr>
          <p:cNvSpPr/>
          <p:nvPr/>
        </p:nvSpPr>
        <p:spPr>
          <a:xfrm>
            <a:off x="2356314" y="1378463"/>
            <a:ext cx="443137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Povratna</a:t>
            </a:r>
            <a:r>
              <a:rPr lang="en-US" sz="24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informacija</a:t>
            </a:r>
            <a:r>
              <a:rPr lang="en-US" sz="24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v </a:t>
            </a:r>
            <a:r>
              <a:rPr lang="en-US" sz="2400" b="1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praksi</a:t>
            </a:r>
            <a:r>
              <a:rPr lang="en-US" sz="24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... </a:t>
            </a:r>
            <a:endParaRPr lang="sl-SI" sz="240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335212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628649" y="1825625"/>
            <a:ext cx="6773047" cy="2379210"/>
          </a:xfrm>
        </p:spPr>
        <p:txBody>
          <a:bodyPr>
            <a:normAutofit/>
          </a:bodyPr>
          <a:lstStyle/>
          <a:p>
            <a:r>
              <a:rPr lang="en-US" dirty="0"/>
              <a:t>”To je </a:t>
            </a:r>
            <a:r>
              <a:rPr lang="en-US" dirty="0" err="1"/>
              <a:t>bilo</a:t>
            </a:r>
            <a:r>
              <a:rPr lang="en-US" dirty="0"/>
              <a:t> </a:t>
            </a:r>
            <a:r>
              <a:rPr lang="en-US" dirty="0" err="1"/>
              <a:t>kar</a:t>
            </a:r>
            <a:r>
              <a:rPr lang="en-US" dirty="0"/>
              <a:t> </a:t>
            </a:r>
            <a:r>
              <a:rPr lang="en-US" dirty="0" err="1"/>
              <a:t>vredu</a:t>
            </a:r>
            <a:r>
              <a:rPr lang="en-US" dirty="0"/>
              <a:t>.”</a:t>
            </a:r>
          </a:p>
          <a:p>
            <a:r>
              <a:rPr lang="en-US" dirty="0"/>
              <a:t>“</a:t>
            </a:r>
            <a:r>
              <a:rPr lang="en-US" dirty="0" err="1"/>
              <a:t>Veš</a:t>
            </a:r>
            <a:r>
              <a:rPr lang="en-US" dirty="0"/>
              <a:t>, nisi med </a:t>
            </a:r>
            <a:r>
              <a:rPr lang="en-US" dirty="0" err="1"/>
              <a:t>najhitrejšimi</a:t>
            </a:r>
            <a:r>
              <a:rPr lang="en-US" dirty="0"/>
              <a:t>…”</a:t>
            </a:r>
          </a:p>
          <a:p>
            <a:r>
              <a:rPr lang="en-US" dirty="0"/>
              <a:t>“</a:t>
            </a:r>
            <a:r>
              <a:rPr lang="en-US" dirty="0" err="1"/>
              <a:t>Zadovoljna</a:t>
            </a:r>
            <a:r>
              <a:rPr lang="en-US" dirty="0"/>
              <a:t> </a:t>
            </a:r>
            <a:r>
              <a:rPr lang="en-US" dirty="0" err="1"/>
              <a:t>sem</a:t>
            </a:r>
            <a:r>
              <a:rPr lang="en-US" dirty="0"/>
              <a:t> s </a:t>
            </a:r>
            <a:r>
              <a:rPr lang="en-US" dirty="0" err="1"/>
              <a:t>tvojo</a:t>
            </a:r>
            <a:r>
              <a:rPr lang="en-US" dirty="0"/>
              <a:t> </a:t>
            </a:r>
            <a:r>
              <a:rPr lang="en-US" dirty="0" err="1"/>
              <a:t>nalogo</a:t>
            </a:r>
            <a:r>
              <a:rPr lang="en-US" dirty="0"/>
              <a:t>.”</a:t>
            </a:r>
          </a:p>
          <a:p>
            <a:r>
              <a:rPr lang="en-US" dirty="0"/>
              <a:t>“Ni </a:t>
            </a:r>
            <a:r>
              <a:rPr lang="en-US" dirty="0" err="1"/>
              <a:t>najbolje</a:t>
            </a:r>
            <a:r>
              <a:rPr lang="en-US" dirty="0"/>
              <a:t>, </a:t>
            </a:r>
            <a:r>
              <a:rPr lang="en-US" dirty="0" err="1"/>
              <a:t>ampak</a:t>
            </a:r>
            <a:r>
              <a:rPr lang="en-US" dirty="0"/>
              <a:t> ne </a:t>
            </a:r>
            <a:r>
              <a:rPr lang="en-US" dirty="0" err="1"/>
              <a:t>vem</a:t>
            </a:r>
            <a:r>
              <a:rPr lang="en-US" dirty="0"/>
              <a:t>, </a:t>
            </a:r>
            <a:r>
              <a:rPr lang="en-US" dirty="0" err="1"/>
              <a:t>če</a:t>
            </a:r>
            <a:r>
              <a:rPr lang="en-US" dirty="0"/>
              <a:t> se </a:t>
            </a:r>
            <a:r>
              <a:rPr lang="en-US" dirty="0" err="1"/>
              <a:t>sploh</a:t>
            </a:r>
            <a:r>
              <a:rPr lang="en-US" dirty="0"/>
              <a:t> da </a:t>
            </a:r>
            <a:r>
              <a:rPr lang="en-US" dirty="0" err="1"/>
              <a:t>pomagati</a:t>
            </a:r>
            <a:r>
              <a:rPr lang="en-US" dirty="0"/>
              <a:t>…” </a:t>
            </a:r>
          </a:p>
          <a:p>
            <a:r>
              <a:rPr lang="en-US" dirty="0"/>
              <a:t>…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izpitu</a:t>
            </a:r>
            <a:r>
              <a:rPr lang="en-US" dirty="0"/>
              <a:t> </a:t>
            </a:r>
            <a:r>
              <a:rPr lang="en-US" dirty="0" err="1"/>
              <a:t>študent</a:t>
            </a:r>
            <a:r>
              <a:rPr lang="en-US" dirty="0"/>
              <a:t> </a:t>
            </a:r>
            <a:r>
              <a:rPr lang="en-US" dirty="0" err="1"/>
              <a:t>izve</a:t>
            </a:r>
            <a:r>
              <a:rPr lang="en-US" dirty="0"/>
              <a:t>, da </a:t>
            </a:r>
            <a:r>
              <a:rPr lang="en-US" dirty="0" err="1"/>
              <a:t>nima</a:t>
            </a:r>
            <a:r>
              <a:rPr lang="en-US" dirty="0"/>
              <a:t> </a:t>
            </a:r>
            <a:r>
              <a:rPr lang="en-US" dirty="0" err="1"/>
              <a:t>priznanih</a:t>
            </a:r>
            <a:r>
              <a:rPr lang="en-US" dirty="0"/>
              <a:t> </a:t>
            </a:r>
            <a:r>
              <a:rPr lang="en-US" dirty="0" err="1"/>
              <a:t>vseh</a:t>
            </a:r>
            <a:r>
              <a:rPr lang="en-US" dirty="0"/>
              <a:t> </a:t>
            </a:r>
            <a:r>
              <a:rPr lang="en-US" dirty="0" err="1"/>
              <a:t>veščin</a:t>
            </a:r>
            <a:r>
              <a:rPr lang="en-US" dirty="0"/>
              <a:t>, ki bi </a:t>
            </a:r>
            <a:r>
              <a:rPr lang="en-US" dirty="0" err="1"/>
              <a:t>jih</a:t>
            </a:r>
            <a:r>
              <a:rPr lang="en-US" dirty="0"/>
              <a:t> moral </a:t>
            </a:r>
            <a:r>
              <a:rPr lang="en-US" dirty="0" err="1"/>
              <a:t>pridobiti</a:t>
            </a:r>
            <a:r>
              <a:rPr lang="en-US" dirty="0"/>
              <a:t> med </a:t>
            </a:r>
            <a:r>
              <a:rPr lang="en-US" dirty="0" err="1"/>
              <a:t>vajami</a:t>
            </a:r>
            <a:r>
              <a:rPr lang="en-US" dirty="0"/>
              <a:t>.</a:t>
            </a:r>
          </a:p>
          <a:p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F328627-8289-06BE-9102-005FCD7228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0" y="4388517"/>
            <a:ext cx="4448089" cy="2379210"/>
          </a:xfrm>
          <a:prstGeom prst="rect">
            <a:avLst/>
          </a:prstGeom>
        </p:spPr>
      </p:pic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B096A3E0-384A-D33C-9B98-742655692B29}"/>
              </a:ext>
            </a:extLst>
          </p:cNvPr>
          <p:cNvSpPr txBox="1">
            <a:spLocks/>
          </p:cNvSpPr>
          <p:nvPr/>
        </p:nvSpPr>
        <p:spPr>
          <a:xfrm>
            <a:off x="457543" y="4905632"/>
            <a:ext cx="3929105" cy="186209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lIns="108000" tIns="108000" rIns="108000" bIns="108000" rtlCol="0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sl-SI" b="1" u="sng" dirty="0">
                <a:solidFill>
                  <a:schemeClr val="bg1"/>
                </a:solidFill>
              </a:rPr>
              <a:t>Relevantnost</a:t>
            </a:r>
            <a:r>
              <a:rPr lang="sl-SI" b="1" dirty="0">
                <a:solidFill>
                  <a:schemeClr val="bg1"/>
                </a:solidFill>
              </a:rPr>
              <a:t> </a:t>
            </a:r>
          </a:p>
          <a:p>
            <a:pPr marL="0" indent="0">
              <a:buNone/>
            </a:pPr>
            <a:r>
              <a:rPr lang="sl-SI" b="1" u="sng" dirty="0">
                <a:solidFill>
                  <a:schemeClr val="bg1"/>
                </a:solidFill>
              </a:rPr>
              <a:t>Pravočasnost</a:t>
            </a:r>
            <a:r>
              <a:rPr lang="sl-SI" dirty="0">
                <a:solidFill>
                  <a:schemeClr val="bg1"/>
                </a:solidFill>
              </a:rPr>
              <a:t> </a:t>
            </a:r>
          </a:p>
          <a:p>
            <a:pPr marL="0" indent="0">
              <a:buNone/>
            </a:pPr>
            <a:r>
              <a:rPr lang="sl-SI" b="1" u="sng" dirty="0">
                <a:solidFill>
                  <a:schemeClr val="bg1"/>
                </a:solidFill>
              </a:rPr>
              <a:t>Specifičnost</a:t>
            </a:r>
            <a:r>
              <a:rPr lang="sl-SI" dirty="0">
                <a:solidFill>
                  <a:schemeClr val="bg1"/>
                </a:solidFill>
              </a:rPr>
              <a:t> </a:t>
            </a:r>
          </a:p>
          <a:p>
            <a:pPr marL="0" indent="0">
              <a:buNone/>
            </a:pPr>
            <a:r>
              <a:rPr lang="sl-SI" b="1" u="sng" dirty="0">
                <a:solidFill>
                  <a:schemeClr val="bg1"/>
                </a:solidFill>
              </a:rPr>
              <a:t>Osredotočenost na objektivni cilj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78942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1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half" idx="4294967295"/>
          </p:nvPr>
        </p:nvSpPr>
        <p:spPr>
          <a:xfrm>
            <a:off x="506627" y="1020592"/>
            <a:ext cx="8390238" cy="4638803"/>
          </a:xfrm>
        </p:spPr>
        <p:txBody>
          <a:bodyPr>
            <a:noAutofit/>
          </a:bodyPr>
          <a:lstStyle/>
          <a:p>
            <a:r>
              <a:rPr lang="en-US" sz="2000" dirty="0"/>
              <a:t>”To je </a:t>
            </a:r>
            <a:r>
              <a:rPr lang="en-US" sz="2000" dirty="0" err="1"/>
              <a:t>bilo</a:t>
            </a:r>
            <a:r>
              <a:rPr lang="en-US" sz="2000" dirty="0"/>
              <a:t> </a:t>
            </a:r>
            <a:r>
              <a:rPr lang="en-US" sz="2000" dirty="0" err="1"/>
              <a:t>kar</a:t>
            </a:r>
            <a:r>
              <a:rPr lang="en-US" sz="2000" dirty="0"/>
              <a:t> </a:t>
            </a:r>
            <a:r>
              <a:rPr lang="en-US" sz="2000" dirty="0" err="1"/>
              <a:t>vredu</a:t>
            </a:r>
            <a:r>
              <a:rPr lang="en-US" sz="2000" dirty="0"/>
              <a:t>.”</a:t>
            </a:r>
          </a:p>
          <a:p>
            <a:pPr marL="0" indent="0">
              <a:buNone/>
            </a:pPr>
            <a:r>
              <a:rPr lang="en-US" sz="2000" b="1" dirty="0"/>
              <a:t>“Med </a:t>
            </a:r>
            <a:r>
              <a:rPr lang="en-US" sz="2000" b="1" dirty="0" err="1"/>
              <a:t>anamnezo</a:t>
            </a:r>
            <a:r>
              <a:rPr lang="en-US" sz="2000" b="1" dirty="0"/>
              <a:t> </a:t>
            </a:r>
            <a:r>
              <a:rPr lang="en-US" sz="2000" b="1" dirty="0" err="1"/>
              <a:t>si</a:t>
            </a:r>
            <a:r>
              <a:rPr lang="en-US" sz="2000" b="1" dirty="0"/>
              <a:t> </a:t>
            </a:r>
            <a:r>
              <a:rPr lang="en-US" sz="2000" b="1" dirty="0" err="1"/>
              <a:t>aktivno</a:t>
            </a:r>
            <a:r>
              <a:rPr lang="en-US" sz="2000" b="1" dirty="0"/>
              <a:t> </a:t>
            </a:r>
            <a:r>
              <a:rPr lang="en-US" sz="2000" b="1" dirty="0" err="1"/>
              <a:t>poslušal</a:t>
            </a:r>
            <a:r>
              <a:rPr lang="en-US" sz="2000" b="1" dirty="0"/>
              <a:t>. </a:t>
            </a:r>
            <a:r>
              <a:rPr lang="en-US" sz="2000" b="1" dirty="0" err="1"/>
              <a:t>Pri</a:t>
            </a:r>
            <a:r>
              <a:rPr lang="en-US" sz="2000" b="1" dirty="0"/>
              <a:t> </a:t>
            </a:r>
            <a:r>
              <a:rPr lang="en-US" sz="2000" b="1" dirty="0" err="1"/>
              <a:t>statusu</a:t>
            </a:r>
            <a:r>
              <a:rPr lang="en-US" sz="2000" b="1" dirty="0"/>
              <a:t> </a:t>
            </a:r>
            <a:r>
              <a:rPr lang="en-US" sz="2000" b="1" dirty="0" err="1"/>
              <a:t>si</a:t>
            </a:r>
            <a:r>
              <a:rPr lang="en-US" sz="2000" b="1" dirty="0"/>
              <a:t> </a:t>
            </a:r>
            <a:r>
              <a:rPr lang="en-US" sz="2000" b="1" dirty="0" err="1"/>
              <a:t>spustil</a:t>
            </a:r>
            <a:r>
              <a:rPr lang="en-US" sz="2000" b="1" dirty="0"/>
              <a:t> </a:t>
            </a:r>
            <a:r>
              <a:rPr lang="en-US" sz="2000" b="1" dirty="0" err="1"/>
              <a:t>pregled</a:t>
            </a:r>
            <a:r>
              <a:rPr lang="en-US" sz="2000" b="1" dirty="0"/>
              <a:t> </a:t>
            </a:r>
            <a:r>
              <a:rPr lang="en-US" sz="2000" b="1" dirty="0" err="1"/>
              <a:t>trebuha</a:t>
            </a:r>
            <a:r>
              <a:rPr lang="en-US" sz="2000" b="1" dirty="0"/>
              <a:t>.” </a:t>
            </a:r>
          </a:p>
          <a:p>
            <a:r>
              <a:rPr lang="en-US" sz="2000" dirty="0"/>
              <a:t>“</a:t>
            </a:r>
            <a:r>
              <a:rPr lang="en-US" sz="2000" dirty="0" err="1"/>
              <a:t>Veš</a:t>
            </a:r>
            <a:r>
              <a:rPr lang="en-US" sz="2000" dirty="0"/>
              <a:t>, nisi med </a:t>
            </a:r>
            <a:r>
              <a:rPr lang="en-US" sz="2000" dirty="0" err="1"/>
              <a:t>najhitrejšimi</a:t>
            </a:r>
            <a:r>
              <a:rPr lang="en-US" sz="2000" dirty="0"/>
              <a:t>…”</a:t>
            </a:r>
          </a:p>
          <a:p>
            <a:pPr marL="0" indent="0">
              <a:buNone/>
            </a:pPr>
            <a:r>
              <a:rPr lang="en-US" sz="2000" b="1" dirty="0"/>
              <a:t>“</a:t>
            </a:r>
            <a:r>
              <a:rPr lang="en-US" sz="2000" b="1" dirty="0" err="1"/>
              <a:t>Paciente</a:t>
            </a:r>
            <a:r>
              <a:rPr lang="en-US" sz="2000" b="1" dirty="0"/>
              <a:t> </a:t>
            </a:r>
            <a:r>
              <a:rPr lang="en-US" sz="2000" b="1" dirty="0" err="1"/>
              <a:t>imamo</a:t>
            </a:r>
            <a:r>
              <a:rPr lang="en-US" sz="2000" b="1" dirty="0"/>
              <a:t> </a:t>
            </a:r>
            <a:r>
              <a:rPr lang="en-US" sz="2000" b="1" dirty="0" err="1"/>
              <a:t>naročene</a:t>
            </a:r>
            <a:r>
              <a:rPr lang="en-US" sz="2000" b="1" dirty="0"/>
              <a:t> </a:t>
            </a:r>
            <a:r>
              <a:rPr lang="en-US" sz="2000" b="1" dirty="0" err="1"/>
              <a:t>na</a:t>
            </a:r>
            <a:r>
              <a:rPr lang="en-US" sz="2000" b="1" dirty="0"/>
              <a:t> 10 </a:t>
            </a:r>
            <a:r>
              <a:rPr lang="en-US" sz="2000" b="1" dirty="0" err="1"/>
              <a:t>minut</a:t>
            </a:r>
            <a:r>
              <a:rPr lang="en-US" sz="2000" b="1" dirty="0"/>
              <a:t>. S </a:t>
            </a:r>
            <a:r>
              <a:rPr lang="en-US" sz="2000" b="1" dirty="0" err="1"/>
              <a:t>čim</a:t>
            </a:r>
            <a:r>
              <a:rPr lang="en-US" sz="2000" b="1" dirty="0"/>
              <a:t> se </a:t>
            </a:r>
            <a:r>
              <a:rPr lang="en-US" sz="2000" b="1" dirty="0" err="1"/>
              <a:t>predolgo</a:t>
            </a:r>
            <a:r>
              <a:rPr lang="en-US" sz="2000" b="1" dirty="0"/>
              <a:t> </a:t>
            </a:r>
            <a:r>
              <a:rPr lang="en-US" sz="2000" b="1" dirty="0" err="1"/>
              <a:t>zamudiš</a:t>
            </a:r>
            <a:r>
              <a:rPr lang="en-US" sz="2000" b="1" dirty="0"/>
              <a:t>?”</a:t>
            </a:r>
          </a:p>
          <a:p>
            <a:r>
              <a:rPr lang="en-US" sz="2000" dirty="0"/>
              <a:t>“</a:t>
            </a:r>
            <a:r>
              <a:rPr lang="en-US" sz="2000" dirty="0" err="1"/>
              <a:t>Zadovoljna</a:t>
            </a:r>
            <a:r>
              <a:rPr lang="en-US" sz="2000" dirty="0"/>
              <a:t> </a:t>
            </a:r>
            <a:r>
              <a:rPr lang="en-US" sz="2000" dirty="0" err="1"/>
              <a:t>sem</a:t>
            </a:r>
            <a:r>
              <a:rPr lang="en-US" sz="2000" dirty="0"/>
              <a:t> s </a:t>
            </a:r>
            <a:r>
              <a:rPr lang="en-US" sz="2000" dirty="0" err="1"/>
              <a:t>tvojo</a:t>
            </a:r>
            <a:r>
              <a:rPr lang="en-US" sz="2000" dirty="0"/>
              <a:t> </a:t>
            </a:r>
            <a:r>
              <a:rPr lang="en-US" sz="2000" dirty="0" err="1"/>
              <a:t>nalogo</a:t>
            </a:r>
            <a:r>
              <a:rPr lang="en-US" sz="2000" dirty="0"/>
              <a:t>.”</a:t>
            </a:r>
          </a:p>
          <a:p>
            <a:pPr marL="0" indent="0">
              <a:buNone/>
            </a:pPr>
            <a:r>
              <a:rPr lang="en-US" sz="2000" b="1" dirty="0"/>
              <a:t>“</a:t>
            </a:r>
            <a:r>
              <a:rPr lang="en-US" sz="2000" b="1" dirty="0" err="1"/>
              <a:t>Naloga</a:t>
            </a:r>
            <a:r>
              <a:rPr lang="en-US" sz="2000" b="1" dirty="0"/>
              <a:t> </a:t>
            </a:r>
            <a:r>
              <a:rPr lang="en-US" sz="2000" b="1" dirty="0" err="1"/>
              <a:t>izpolnjuje</a:t>
            </a:r>
            <a:r>
              <a:rPr lang="en-US" sz="2000" b="1" dirty="0"/>
              <a:t> </a:t>
            </a:r>
            <a:r>
              <a:rPr lang="en-US" sz="2000" b="1" dirty="0" err="1"/>
              <a:t>vse</a:t>
            </a:r>
            <a:r>
              <a:rPr lang="en-US" sz="2000" b="1" dirty="0"/>
              <a:t> </a:t>
            </a:r>
            <a:r>
              <a:rPr lang="en-US" sz="2000" b="1" dirty="0" err="1"/>
              <a:t>cilje</a:t>
            </a:r>
            <a:r>
              <a:rPr lang="en-US" sz="2000" b="1" dirty="0"/>
              <a:t>, </a:t>
            </a:r>
            <a:r>
              <a:rPr lang="en-US" sz="2000" b="1" dirty="0" err="1"/>
              <a:t>ki</a:t>
            </a:r>
            <a:r>
              <a:rPr lang="en-US" sz="2000" b="1" dirty="0"/>
              <a:t> so </a:t>
            </a:r>
            <a:r>
              <a:rPr lang="en-US" sz="2000" b="1" dirty="0" err="1"/>
              <a:t>bili</a:t>
            </a:r>
            <a:r>
              <a:rPr lang="en-US" sz="2000" b="1" dirty="0"/>
              <a:t> </a:t>
            </a:r>
            <a:r>
              <a:rPr lang="en-US" sz="2000" b="1" dirty="0" err="1"/>
              <a:t>zastavljeni</a:t>
            </a:r>
            <a:r>
              <a:rPr lang="en-US" sz="2000" b="1" dirty="0"/>
              <a:t>. Na </a:t>
            </a:r>
            <a:r>
              <a:rPr lang="en-US" sz="2000" b="1" dirty="0" err="1"/>
              <a:t>katerem</a:t>
            </a:r>
            <a:r>
              <a:rPr lang="en-US" sz="2000" b="1" dirty="0"/>
              <a:t> </a:t>
            </a:r>
            <a:r>
              <a:rPr lang="en-US" sz="2000" b="1" dirty="0" err="1"/>
              <a:t>področju</a:t>
            </a:r>
            <a:r>
              <a:rPr lang="en-US" sz="2000" b="1" dirty="0"/>
              <a:t> bi </a:t>
            </a:r>
            <a:r>
              <a:rPr lang="en-US" sz="2000" b="1" dirty="0" err="1"/>
              <a:t>želel</a:t>
            </a:r>
            <a:r>
              <a:rPr lang="en-US" sz="2000" b="1" dirty="0"/>
              <a:t> </a:t>
            </a:r>
            <a:r>
              <a:rPr lang="en-US" sz="2000" b="1" dirty="0" err="1"/>
              <a:t>poglobiti</a:t>
            </a:r>
            <a:r>
              <a:rPr lang="en-US" sz="2000" b="1" dirty="0"/>
              <a:t> </a:t>
            </a:r>
            <a:r>
              <a:rPr lang="en-US" sz="2000" b="1" dirty="0" err="1"/>
              <a:t>znanje</a:t>
            </a:r>
            <a:r>
              <a:rPr lang="en-US" sz="2000" b="1" dirty="0"/>
              <a:t>, </a:t>
            </a:r>
            <a:r>
              <a:rPr lang="en-US" sz="2000" b="1" dirty="0" err="1"/>
              <a:t>kaj</a:t>
            </a:r>
            <a:r>
              <a:rPr lang="en-US" sz="2000" b="1" dirty="0"/>
              <a:t> </a:t>
            </a:r>
            <a:r>
              <a:rPr lang="en-US" sz="2000" b="1" dirty="0" err="1"/>
              <a:t>te</a:t>
            </a:r>
            <a:r>
              <a:rPr lang="en-US" sz="2000" b="1" dirty="0"/>
              <a:t> </a:t>
            </a:r>
            <a:r>
              <a:rPr lang="en-US" sz="2000" b="1" dirty="0" err="1"/>
              <a:t>še</a:t>
            </a:r>
            <a:r>
              <a:rPr lang="en-US" sz="2000" b="1" dirty="0"/>
              <a:t> </a:t>
            </a:r>
            <a:r>
              <a:rPr lang="en-US" sz="2000" b="1" dirty="0" err="1"/>
              <a:t>posebej</a:t>
            </a:r>
            <a:r>
              <a:rPr lang="en-US" sz="2000" b="1" dirty="0"/>
              <a:t> </a:t>
            </a:r>
            <a:r>
              <a:rPr lang="en-US" sz="2000" b="1" dirty="0" err="1"/>
              <a:t>zanima</a:t>
            </a:r>
            <a:r>
              <a:rPr lang="en-US" sz="2000" b="1" dirty="0"/>
              <a:t>?”</a:t>
            </a:r>
          </a:p>
          <a:p>
            <a:r>
              <a:rPr lang="en-US" sz="2000" dirty="0"/>
              <a:t>“Ni </a:t>
            </a:r>
            <a:r>
              <a:rPr lang="en-US" sz="2000" dirty="0" err="1"/>
              <a:t>najbolje</a:t>
            </a:r>
            <a:r>
              <a:rPr lang="en-US" sz="2000" dirty="0"/>
              <a:t>, </a:t>
            </a:r>
            <a:r>
              <a:rPr lang="en-US" sz="2000" dirty="0" err="1"/>
              <a:t>ampak</a:t>
            </a:r>
            <a:r>
              <a:rPr lang="en-US" sz="2000" dirty="0"/>
              <a:t> ne </a:t>
            </a:r>
            <a:r>
              <a:rPr lang="en-US" sz="2000" dirty="0" err="1"/>
              <a:t>vem</a:t>
            </a:r>
            <a:r>
              <a:rPr lang="en-US" sz="2000" dirty="0"/>
              <a:t>, </a:t>
            </a:r>
            <a:r>
              <a:rPr lang="en-US" sz="2000" dirty="0" err="1"/>
              <a:t>če</a:t>
            </a:r>
            <a:r>
              <a:rPr lang="en-US" sz="2000" dirty="0"/>
              <a:t> se </a:t>
            </a:r>
            <a:r>
              <a:rPr lang="en-US" sz="2000" dirty="0" err="1"/>
              <a:t>sploh</a:t>
            </a:r>
            <a:r>
              <a:rPr lang="en-US" sz="2000" dirty="0"/>
              <a:t> da </a:t>
            </a:r>
            <a:r>
              <a:rPr lang="en-US" sz="2000" dirty="0" err="1"/>
              <a:t>pomagati</a:t>
            </a:r>
            <a:r>
              <a:rPr lang="en-US" sz="2000" dirty="0"/>
              <a:t>…”</a:t>
            </a:r>
          </a:p>
          <a:p>
            <a:pPr marL="0" indent="0">
              <a:buNone/>
            </a:pPr>
            <a:r>
              <a:rPr lang="en-US" sz="2000" b="1" dirty="0"/>
              <a:t> “</a:t>
            </a:r>
            <a:r>
              <a:rPr lang="en-US" sz="2000" b="1" dirty="0" err="1"/>
              <a:t>Tvoja</a:t>
            </a:r>
            <a:r>
              <a:rPr lang="en-US" sz="2000" b="1" dirty="0"/>
              <a:t> </a:t>
            </a:r>
            <a:r>
              <a:rPr lang="en-US" sz="2000" b="1" dirty="0" err="1"/>
              <a:t>komunikacija</a:t>
            </a:r>
            <a:r>
              <a:rPr lang="en-US" sz="2000" b="1" dirty="0"/>
              <a:t> z </a:t>
            </a:r>
            <a:r>
              <a:rPr lang="en-US" sz="2000" b="1" dirty="0" err="1"/>
              <a:t>bolnikom</a:t>
            </a:r>
            <a:r>
              <a:rPr lang="en-US" sz="2000" b="1" dirty="0"/>
              <a:t> je </a:t>
            </a:r>
            <a:r>
              <a:rPr lang="en-US" sz="2000" b="1" dirty="0" err="1"/>
              <a:t>neučinkovita</a:t>
            </a:r>
            <a:r>
              <a:rPr lang="en-US" sz="2000" b="1" dirty="0"/>
              <a:t>, </a:t>
            </a:r>
            <a:r>
              <a:rPr lang="en-US" sz="2000" b="1" dirty="0" err="1"/>
              <a:t>ker</a:t>
            </a:r>
            <a:r>
              <a:rPr lang="en-US" sz="2000" b="1" dirty="0"/>
              <a:t> ne </a:t>
            </a:r>
            <a:r>
              <a:rPr lang="en-US" sz="2000" b="1" dirty="0" err="1"/>
              <a:t>izveš</a:t>
            </a:r>
            <a:r>
              <a:rPr lang="en-US" sz="2000" b="1" dirty="0"/>
              <a:t> </a:t>
            </a:r>
            <a:r>
              <a:rPr lang="en-US" sz="2000" b="1" dirty="0" err="1"/>
              <a:t>stvari</a:t>
            </a:r>
            <a:r>
              <a:rPr lang="en-US" sz="2000" b="1" dirty="0"/>
              <a:t>, </a:t>
            </a:r>
            <a:r>
              <a:rPr lang="en-US" sz="2000" b="1" dirty="0" err="1"/>
              <a:t>ki</a:t>
            </a:r>
            <a:r>
              <a:rPr lang="en-US" sz="2000" b="1" dirty="0"/>
              <a:t> so </a:t>
            </a:r>
            <a:r>
              <a:rPr lang="en-US" sz="2000" b="1" dirty="0" err="1"/>
              <a:t>za</a:t>
            </a:r>
            <a:r>
              <a:rPr lang="en-US" sz="2000" b="1" dirty="0"/>
              <a:t> </a:t>
            </a:r>
            <a:r>
              <a:rPr lang="en-US" sz="2000" b="1" dirty="0" err="1"/>
              <a:t>zdravljenje</a:t>
            </a:r>
            <a:r>
              <a:rPr lang="en-US" sz="2000" b="1" dirty="0"/>
              <a:t> </a:t>
            </a:r>
            <a:r>
              <a:rPr lang="en-US" sz="2000" b="1" dirty="0" err="1"/>
              <a:t>pomembne</a:t>
            </a:r>
            <a:r>
              <a:rPr lang="en-US" sz="2000" b="1" dirty="0"/>
              <a:t>. </a:t>
            </a:r>
            <a:r>
              <a:rPr lang="en-US" sz="2000" b="1" dirty="0" err="1"/>
              <a:t>Kako</a:t>
            </a:r>
            <a:r>
              <a:rPr lang="en-US" sz="2000" b="1" dirty="0"/>
              <a:t> jo </a:t>
            </a:r>
            <a:r>
              <a:rPr lang="en-US" sz="2000" b="1" dirty="0" err="1"/>
              <a:t>boš</a:t>
            </a:r>
            <a:r>
              <a:rPr lang="en-US" sz="2000" b="1" dirty="0"/>
              <a:t> </a:t>
            </a:r>
            <a:r>
              <a:rPr lang="en-US" sz="2000" b="1" dirty="0" err="1"/>
              <a:t>izboljšal</a:t>
            </a:r>
            <a:r>
              <a:rPr lang="en-US" sz="2000" b="1" dirty="0"/>
              <a:t>?…”</a:t>
            </a:r>
          </a:p>
          <a:p>
            <a:r>
              <a:rPr lang="en-US" sz="2000" dirty="0"/>
              <a:t>…</a:t>
            </a:r>
            <a:r>
              <a:rPr lang="en-US" sz="2000" dirty="0" err="1"/>
              <a:t>na</a:t>
            </a:r>
            <a:r>
              <a:rPr lang="en-US" sz="2000" dirty="0"/>
              <a:t> </a:t>
            </a:r>
            <a:r>
              <a:rPr lang="en-US" sz="2000" dirty="0" err="1"/>
              <a:t>izpitu</a:t>
            </a:r>
            <a:r>
              <a:rPr lang="en-US" sz="2000" dirty="0"/>
              <a:t> </a:t>
            </a:r>
            <a:r>
              <a:rPr lang="en-US" sz="2000" dirty="0" err="1"/>
              <a:t>študent</a:t>
            </a:r>
            <a:r>
              <a:rPr lang="en-US" sz="2000" dirty="0"/>
              <a:t> </a:t>
            </a:r>
            <a:r>
              <a:rPr lang="en-US" sz="2000" dirty="0" err="1"/>
              <a:t>izve</a:t>
            </a:r>
            <a:r>
              <a:rPr lang="en-US" sz="2000" dirty="0"/>
              <a:t>, da </a:t>
            </a:r>
            <a:r>
              <a:rPr lang="en-US" sz="2000" dirty="0" err="1"/>
              <a:t>nima</a:t>
            </a:r>
            <a:r>
              <a:rPr lang="en-US" sz="2000" dirty="0"/>
              <a:t> </a:t>
            </a:r>
            <a:r>
              <a:rPr lang="en-US" sz="2000" dirty="0" err="1"/>
              <a:t>priznanih</a:t>
            </a:r>
            <a:r>
              <a:rPr lang="en-US" sz="2000" dirty="0"/>
              <a:t> </a:t>
            </a:r>
            <a:r>
              <a:rPr lang="en-US" sz="2000" dirty="0" err="1"/>
              <a:t>vseh</a:t>
            </a:r>
            <a:r>
              <a:rPr lang="en-US" sz="2000" dirty="0"/>
              <a:t> </a:t>
            </a:r>
            <a:r>
              <a:rPr lang="en-US" sz="2000" dirty="0" err="1"/>
              <a:t>veščin</a:t>
            </a:r>
            <a:r>
              <a:rPr lang="en-US" sz="2000" dirty="0"/>
              <a:t>, ki bi </a:t>
            </a:r>
            <a:r>
              <a:rPr lang="en-US" sz="2000" dirty="0" err="1"/>
              <a:t>jih</a:t>
            </a:r>
            <a:r>
              <a:rPr lang="en-US" sz="2000" dirty="0"/>
              <a:t> moral </a:t>
            </a:r>
            <a:r>
              <a:rPr lang="en-US" sz="2000" dirty="0" err="1"/>
              <a:t>pridobiti</a:t>
            </a:r>
            <a:r>
              <a:rPr lang="en-US" sz="2000" dirty="0"/>
              <a:t> med </a:t>
            </a:r>
            <a:r>
              <a:rPr lang="en-US" sz="2000" dirty="0" err="1"/>
              <a:t>vajami</a:t>
            </a:r>
            <a:r>
              <a:rPr lang="en-US" sz="2000" dirty="0"/>
              <a:t>.</a:t>
            </a:r>
          </a:p>
          <a:p>
            <a:pPr marL="0" indent="0">
              <a:buNone/>
            </a:pPr>
            <a:r>
              <a:rPr lang="en-US" sz="2000" b="1" dirty="0" err="1"/>
              <a:t>Informacija</a:t>
            </a:r>
            <a:r>
              <a:rPr lang="en-US" sz="2000" b="1" dirty="0"/>
              <a:t> je </a:t>
            </a:r>
            <a:r>
              <a:rPr lang="en-US" sz="2000" b="1" dirty="0" err="1"/>
              <a:t>prepozna</a:t>
            </a:r>
            <a:r>
              <a:rPr lang="en-US" sz="2000" b="1" dirty="0"/>
              <a:t>. </a:t>
            </a:r>
          </a:p>
          <a:p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40917876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{EBF5795B-96B7-1A41-A852-4F7630E16591}tf10001073</Template>
  <TotalTime>4037</TotalTime>
  <Words>583</Words>
  <Application>Microsoft Macintosh PowerPoint</Application>
  <PresentationFormat>On-screen Show (4:3)</PresentationFormat>
  <Paragraphs>83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Arial</vt:lpstr>
      <vt:lpstr>Calibri</vt:lpstr>
      <vt:lpstr>Calibri Light</vt:lpstr>
      <vt:lpstr>Fira Sans</vt:lpstr>
      <vt:lpstr>Office Theme</vt:lpstr>
      <vt:lpstr>Podajanje povratne informacije</vt:lpstr>
      <vt:lpstr>Ocenjevanje </vt:lpstr>
      <vt:lpstr>Sumativno ocenjevanje</vt:lpstr>
      <vt:lpstr>PowerPoint Presentation</vt:lpstr>
      <vt:lpstr>Povratna informacija </vt:lpstr>
      <vt:lpstr>Povratna informacija je informacija o tem, kako napredujemo v prizadevanjih, da bi dosegli učni cilj.  </vt:lpstr>
      <vt:lpstr>PowerPoint Presentation</vt:lpstr>
      <vt:lpstr>PowerPoint Presentation</vt:lpstr>
      <vt:lpstr>PowerPoint Presentation</vt:lpstr>
      <vt:lpstr>Ključna sporočila o povratni informaciji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Osnove ocenjevanja – sumativno in formativno ocenjevanje</dc:title>
  <dc:creator>Vesna Homar</dc:creator>
  <cp:lastModifiedBy>Vesna Homar</cp:lastModifiedBy>
  <cp:revision>27</cp:revision>
  <dcterms:created xsi:type="dcterms:W3CDTF">2017-01-26T08:55:41Z</dcterms:created>
  <dcterms:modified xsi:type="dcterms:W3CDTF">2022-05-19T05:39:41Z</dcterms:modified>
</cp:coreProperties>
</file>