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</p:sldMasterIdLst>
  <p:notesMasterIdLst>
    <p:notesMasterId r:id="rId29"/>
  </p:notesMasterIdLst>
  <p:sldIdLst>
    <p:sldId id="263" r:id="rId5"/>
    <p:sldId id="270" r:id="rId6"/>
    <p:sldId id="264" r:id="rId7"/>
    <p:sldId id="271" r:id="rId8"/>
    <p:sldId id="272" r:id="rId9"/>
    <p:sldId id="269" r:id="rId10"/>
    <p:sldId id="266" r:id="rId11"/>
    <p:sldId id="294" r:id="rId12"/>
    <p:sldId id="302" r:id="rId13"/>
    <p:sldId id="299" r:id="rId14"/>
    <p:sldId id="300" r:id="rId15"/>
    <p:sldId id="301" r:id="rId16"/>
    <p:sldId id="287" r:id="rId17"/>
    <p:sldId id="279" r:id="rId18"/>
    <p:sldId id="280" r:id="rId19"/>
    <p:sldId id="282" r:id="rId20"/>
    <p:sldId id="283" r:id="rId21"/>
    <p:sldId id="284" r:id="rId22"/>
    <p:sldId id="285" r:id="rId23"/>
    <p:sldId id="286" r:id="rId24"/>
    <p:sldId id="298" r:id="rId25"/>
    <p:sldId id="277" r:id="rId26"/>
    <p:sldId id="297" r:id="rId27"/>
    <p:sldId id="303" r:id="rId2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37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8CA51-6F6C-4DDA-9D2F-397AC334D2FD}" type="datetimeFigureOut">
              <a:rPr lang="sl-SI" smtClean="0"/>
              <a:t>22. 02. 2024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868F-F674-455B-B179-26AA8E3D13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5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963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293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3868F-F674-455B-B179-26AA8E3D13D3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332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6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0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2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4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1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61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9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9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9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7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praksa@mf.uni-lj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879054" y="1772816"/>
            <a:ext cx="750936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Garamond" panose="02020404030301010803" pitchFamily="18" charset="0"/>
              </a:rPr>
              <a:t>Obvezna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klinična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praksa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SI" sz="3600" b="1" dirty="0">
                <a:latin typeface="Garamond" panose="02020404030301010803" pitchFamily="18" charset="0"/>
              </a:rPr>
              <a:t>–</a:t>
            </a:r>
            <a:r>
              <a:rPr lang="en-US" sz="3600" b="1" dirty="0">
                <a:latin typeface="Garamond" panose="02020404030301010803" pitchFamily="18" charset="0"/>
              </a:rPr>
              <a:t> 1.</a:t>
            </a:r>
            <a:r>
              <a:rPr lang="sl-SI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letnik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Medicina</a:t>
            </a:r>
            <a:r>
              <a:rPr lang="en-US" sz="3600" b="1" dirty="0">
                <a:latin typeface="Garamond" panose="02020404030301010803" pitchFamily="18" charset="0"/>
              </a:rPr>
              <a:t> in </a:t>
            </a:r>
            <a:r>
              <a:rPr lang="en-US" sz="3600" b="1" dirty="0" err="1">
                <a:latin typeface="Garamond" panose="02020404030301010803" pitchFamily="18" charset="0"/>
              </a:rPr>
              <a:t>Dentalna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US" sz="3600" b="1" dirty="0" err="1">
                <a:latin typeface="Garamond" panose="02020404030301010803" pitchFamily="18" charset="0"/>
              </a:rPr>
              <a:t>medicina</a:t>
            </a:r>
            <a:endParaRPr lang="en-US" sz="3600" b="1" dirty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 err="1">
                <a:latin typeface="Garamond" panose="02020404030301010803" pitchFamily="18" charset="0"/>
              </a:rPr>
              <a:t>Predstavitev</a:t>
            </a:r>
            <a:r>
              <a:rPr lang="en-US" sz="2800" dirty="0">
                <a:latin typeface="Garamond" panose="02020404030301010803" pitchFamily="18" charset="0"/>
              </a:rPr>
              <a:t> za </a:t>
            </a:r>
            <a:r>
              <a:rPr lang="en-US" sz="2800" dirty="0" err="1">
                <a:latin typeface="Garamond" panose="02020404030301010803" pitchFamily="18" charset="0"/>
              </a:rPr>
              <a:t>študente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16.</a:t>
            </a:r>
            <a:r>
              <a:rPr lang="sl-SI" sz="2800" dirty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2. 2024</a:t>
            </a:r>
          </a:p>
        </p:txBody>
      </p:sp>
    </p:spTree>
    <p:extLst>
      <p:ext uri="{BB962C8B-B14F-4D97-AF65-F5344CB8AC3E}">
        <p14:creationId xmlns:p14="http://schemas.microsoft.com/office/powerpoint/2010/main" val="38749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 fontScale="90000"/>
          </a:bodyPr>
          <a:lstStyle/>
          <a:p>
            <a:r>
              <a:rPr lang="sl-SI" sz="3600" dirty="0"/>
              <a:t>Izbira mentorja klinične prakse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95" y="148478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/>
              <a:t>1. Vstopite v svoj VIS in izberite Opravljanje klinične prakse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988840"/>
            <a:ext cx="72008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69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/>
              <a:t>Izbira mentorja klinične prakse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85" y="1484784"/>
            <a:ext cx="7886700" cy="4423346"/>
          </a:xfrm>
        </p:spPr>
        <p:txBody>
          <a:bodyPr/>
          <a:lstStyle/>
          <a:p>
            <a:pPr marL="0" lvl="0" indent="0" fontAlgn="base">
              <a:buNone/>
            </a:pPr>
            <a:r>
              <a:rPr lang="sl-SI" sz="2400" b="1" dirty="0"/>
              <a:t>2. Po kliku gumba Oddaj prijavo v levem meniju, se vam odpre podrobnejši seznam z razpoložljivimi mentorji. Po končani izbiri le-to potrdite z gumbom Oddaj prijavo. </a:t>
            </a:r>
          </a:p>
          <a:p>
            <a:endParaRPr lang="sl-SI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27584" y="2564904"/>
            <a:ext cx="7272808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53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/>
              <a:t>Izbira mentorja klinične prakse v VIS-u (prijava poteka na enak način za vse letnike)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85" y="155679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/>
              <a:t>3. Študent lahko vidi svojo prijavo v sistemu VIS: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45486" y="2096770"/>
            <a:ext cx="7670930" cy="442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 izbiri mentorja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Študent in mentor se glede termina in podrobnosti izvedbe KP dogovorita sama</a:t>
            </a:r>
          </a:p>
          <a:p>
            <a:r>
              <a:rPr lang="sl-SI" dirty="0"/>
              <a:t>Za opravljanje klinične prakse je potrebna delovna obleka in obutev, primerna okolju, kjer bo delo potekalo </a:t>
            </a:r>
          </a:p>
          <a:p>
            <a:r>
              <a:rPr lang="sl-SI" dirty="0"/>
              <a:t>Študent mora spoštovati še druga navodila, ki veljajo v ustanovi v katero prihaja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894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Vsebine NMP (simulirano okolje)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Položaj za nezavestnega</a:t>
            </a:r>
          </a:p>
          <a:p>
            <a:pPr lvl="0"/>
            <a:r>
              <a:rPr lang="sl-SI"/>
              <a:t>Zunanja masaža srca in umetno predihavanje (na modelu)</a:t>
            </a:r>
          </a:p>
          <a:p>
            <a:pPr lvl="0"/>
            <a:r>
              <a:rPr lang="sl-SI"/>
              <a:t>Reanimacija otroka in odraslega (na modelu)</a:t>
            </a:r>
          </a:p>
          <a:p>
            <a:pPr lvl="0"/>
            <a:r>
              <a:rPr lang="sl-SI"/>
              <a:t>Oskrba poškodovanca</a:t>
            </a:r>
          </a:p>
          <a:p>
            <a:pPr lvl="0"/>
            <a:r>
              <a:rPr lang="sl-SI"/>
              <a:t>Oskrba zlomov</a:t>
            </a:r>
          </a:p>
          <a:p>
            <a:pPr lvl="0"/>
            <a:r>
              <a:rPr lang="sl-SI"/>
              <a:t>Oskrba ran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445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Vsebine NMP (prehospitalno okolje)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NMP v enotah primarnega zdravstva (npr. dežurna ambulanta v zdravstvenem domu)</a:t>
            </a:r>
          </a:p>
          <a:p>
            <a:r>
              <a:rPr lang="sl-SI"/>
              <a:t>NMP z nujnimi reševalnimi vozili (reševalna vozila so opremljena za izvajanje nujne zdravstvene oskrbe že med prevozom v bolnišnico)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098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nivoja – </a:t>
            </a:r>
            <a:r>
              <a:rPr lang="en-US" b="1"/>
              <a:t>nadgradnja veščin sporazumevanja 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vodi pogovor z bolniki, da prepozna, kako bolezen vpliva na bolnikovo življenje</a:t>
            </a:r>
            <a:endParaRPr lang="en-US"/>
          </a:p>
          <a:p>
            <a:r>
              <a:rPr lang="en-US"/>
              <a:t>Prepozna,</a:t>
            </a:r>
            <a:r>
              <a:rPr lang="sl-SI"/>
              <a:t> kaj </a:t>
            </a:r>
            <a:r>
              <a:rPr lang="en-US"/>
              <a:t>bolnik </a:t>
            </a:r>
            <a:r>
              <a:rPr lang="sl-SI"/>
              <a:t>pričakuje od zdravnikov in zdravstvenih delavcev</a:t>
            </a:r>
            <a:endParaRPr lang="en-US"/>
          </a:p>
          <a:p>
            <a:r>
              <a:rPr lang="en-US"/>
              <a:t>Spozna pričakovanja bolnika </a:t>
            </a:r>
            <a:r>
              <a:rPr lang="sl-SI"/>
              <a:t>od svojih domačih</a:t>
            </a:r>
            <a:endParaRPr lang="en-US"/>
          </a:p>
          <a:p>
            <a:r>
              <a:rPr lang="en-US"/>
              <a:t>Spozna bolnikove strahove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6264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Vsebine</a:t>
            </a:r>
            <a:r>
              <a:rPr lang="en-US" sz="3600" dirty="0"/>
              <a:t> </a:t>
            </a:r>
            <a:r>
              <a:rPr lang="en-US" sz="3600" dirty="0" err="1"/>
              <a:t>dela</a:t>
            </a:r>
            <a:r>
              <a:rPr lang="en-US" sz="3600" dirty="0"/>
              <a:t> v </a:t>
            </a:r>
            <a:r>
              <a:rPr lang="en-US" sz="3600" dirty="0" err="1"/>
              <a:t>ambulantah</a:t>
            </a:r>
            <a:r>
              <a:rPr lang="en-US" sz="3600" dirty="0"/>
              <a:t> </a:t>
            </a:r>
            <a:r>
              <a:rPr lang="en-US" sz="3600" dirty="0" err="1"/>
              <a:t>primarnega</a:t>
            </a:r>
            <a:r>
              <a:rPr lang="en-US" sz="3600" dirty="0"/>
              <a:t> </a:t>
            </a:r>
            <a:r>
              <a:rPr lang="en-US" sz="3600" dirty="0" err="1"/>
              <a:t>nivoja</a:t>
            </a:r>
            <a:r>
              <a:rPr lang="en-US" sz="3600" b="1" dirty="0"/>
              <a:t>- </a:t>
            </a:r>
            <a:r>
              <a:rPr lang="en-US" sz="3600" b="1" dirty="0" err="1"/>
              <a:t>vključevanje</a:t>
            </a:r>
            <a:r>
              <a:rPr lang="en-US" sz="3600" b="1" dirty="0"/>
              <a:t> v </a:t>
            </a:r>
            <a:r>
              <a:rPr lang="en-US" sz="3600" b="1" dirty="0" err="1"/>
              <a:t>delo</a:t>
            </a:r>
            <a:r>
              <a:rPr lang="en-US" sz="3600" b="1" dirty="0"/>
              <a:t> </a:t>
            </a:r>
            <a:r>
              <a:rPr lang="en-US" sz="3600" b="1" dirty="0" err="1"/>
              <a:t>tima</a:t>
            </a:r>
            <a:endParaRPr lang="sl-SI" sz="36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Se udeleži vizite, zdravniškega sestanka, da prepozna, kako se zdravniki (zobozdravniki) odločajo, kako se sporazumevajo med seboj</a:t>
            </a:r>
          </a:p>
          <a:p>
            <a:r>
              <a:rPr lang="sl-SI" dirty="0"/>
              <a:t>Se vključuje v delo negovalnega tima (npr. sodeluje pri pripravi bolnika na pregled, pripravi zdravil, merjenju vitalnih funkcij (RR, TT; KS,…), da spozna delo zdravnikovih sodelavcev in se ga nauči spoštovati</a:t>
            </a:r>
          </a:p>
          <a:p>
            <a:r>
              <a:rPr lang="sl-SI" dirty="0"/>
              <a:t>Spozna še druge zdravnikove sodelavce (fizioterapevt, lekarniški farmacevt, sodelavce Centrov za krepitev zdravje…)</a:t>
            </a:r>
          </a:p>
        </p:txBody>
      </p:sp>
    </p:spTree>
    <p:extLst>
      <p:ext uri="{BB962C8B-B14F-4D97-AF65-F5344CB8AC3E}">
        <p14:creationId xmlns:p14="http://schemas.microsoft.com/office/powerpoint/2010/main" val="106452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</a:t>
            </a:r>
            <a:r>
              <a:rPr lang="en-US" b="1"/>
              <a:t>nivoja-izvedba enostavnih kliničnih veščin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merjenje RR</a:t>
            </a:r>
          </a:p>
          <a:p>
            <a:r>
              <a:rPr lang="sl-SI" dirty="0"/>
              <a:t>snemanje EKG</a:t>
            </a:r>
          </a:p>
          <a:p>
            <a:r>
              <a:rPr lang="sl-SI" dirty="0"/>
              <a:t>določanje telesne teže in višine</a:t>
            </a:r>
          </a:p>
          <a:p>
            <a:r>
              <a:rPr lang="sl-SI" dirty="0"/>
              <a:t>Aplikacija zdravil</a:t>
            </a:r>
          </a:p>
          <a:p>
            <a:r>
              <a:rPr lang="sl-SI" dirty="0"/>
              <a:t>Sodelovanje pri prevezah rane</a:t>
            </a:r>
          </a:p>
          <a:p>
            <a:r>
              <a:rPr lang="sl-SI" dirty="0"/>
              <a:t>merjenje KS</a:t>
            </a:r>
          </a:p>
          <a:p>
            <a:r>
              <a:rPr lang="sl-SI" dirty="0"/>
              <a:t>V zobozdravstvu: priprava delovnega mesta, spremljanje pacienta, pomoč pri izpolnjevanju vprašalnika o zdravju, aspiracija pri štiriročnem delu, …</a:t>
            </a:r>
          </a:p>
        </p:txBody>
      </p:sp>
    </p:spTree>
    <p:extLst>
      <p:ext uri="{BB962C8B-B14F-4D97-AF65-F5344CB8AC3E}">
        <p14:creationId xmlns:p14="http://schemas.microsoft.com/office/powerpoint/2010/main" val="782110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nivoja – </a:t>
            </a:r>
            <a:r>
              <a:rPr lang="en-US" b="1"/>
              <a:t>spremljanje bolnika/hišni obisk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Spremljanje na diagnostične in terapevtske preiskave (npr. starostnika iz DSO)</a:t>
            </a:r>
          </a:p>
          <a:p>
            <a:r>
              <a:rPr lang="en-US"/>
              <a:t>Hišni obisk z mentorjem ali patronažno medicinsko sestro</a:t>
            </a: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75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Osnovne informacije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(KP)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obvezna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Klinično prakso študent opravi pri in pod nadzorom izbranega mentorja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klinične prak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slovenskem učnem zavodu in/ali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zdravstveni ustanovi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času, ko ne potekajo organizirane oblike pouka ali izpiti pri obveznih ali izbirnih predmetih, prvenstveno med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junijem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septembrom.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 traja dva tedna (10 delovnih dni) v skupnem obsegu 60 ur/letnik, oziroma 6 efektivnih ur/dan. 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6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nivoja –</a:t>
            </a:r>
            <a:r>
              <a:rPr lang="en-US" b="1"/>
              <a:t>Pogovor z mentorjem in njegovimi sodelavci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Študentu je mentor (oz. njegovi sodelavci) vedno na voljo za vprašanja in povratno informacijo</a:t>
            </a:r>
          </a:p>
          <a:p>
            <a:r>
              <a:rPr lang="sl-SI" dirty="0"/>
              <a:t>Ob koncu mentor s študentom opravi zaključni razgovor, ki ga dokumentira in priloži mentorjevi oceni</a:t>
            </a:r>
          </a:p>
          <a:p>
            <a:pPr marL="0" indent="0">
              <a:buNone/>
            </a:pPr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44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/>
              <a:t>DNEVNIK IZVAJANJA KLINIČNE PRAKSE V AMBULANTNEM OKOLJU S POTRDITVIJO MENTORJA (delo v ambulanti in prehospitalni NMP) – </a:t>
            </a:r>
            <a:r>
              <a:rPr lang="sl-SI" sz="3200" b="1" dirty="0"/>
              <a:t>oddaja v VIS </a:t>
            </a:r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58305"/>
              </p:ext>
            </p:extLst>
          </p:nvPr>
        </p:nvGraphicFramePr>
        <p:xfrm>
          <a:off x="683569" y="2204863"/>
          <a:ext cx="7992886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18">
                  <a:extLst>
                    <a:ext uri="{9D8B030D-6E8A-4147-A177-3AD203B41FA5}">
                      <a16:colId xmlns:a16="http://schemas.microsoft.com/office/drawing/2014/main" val="2985524339"/>
                    </a:ext>
                  </a:extLst>
                </a:gridCol>
                <a:gridCol w="1615765">
                  <a:extLst>
                    <a:ext uri="{9D8B030D-6E8A-4147-A177-3AD203B41FA5}">
                      <a16:colId xmlns:a16="http://schemas.microsoft.com/office/drawing/2014/main" val="2286785892"/>
                    </a:ext>
                  </a:extLst>
                </a:gridCol>
                <a:gridCol w="4303600">
                  <a:extLst>
                    <a:ext uri="{9D8B030D-6E8A-4147-A177-3AD203B41FA5}">
                      <a16:colId xmlns:a16="http://schemas.microsoft.com/office/drawing/2014/main" val="3987013697"/>
                    </a:ext>
                  </a:extLst>
                </a:gridCol>
                <a:gridCol w="1604703">
                  <a:extLst>
                    <a:ext uri="{9D8B030D-6E8A-4147-A177-3AD203B41FA5}">
                      <a16:colId xmlns:a16="http://schemas.microsoft.com/office/drawing/2014/main" val="303381772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Datum in trajanje aktivnosti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Opis aktivnosti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Podpis mentorja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86368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Praksa iz vsebinskega sklopa NMP (6 ur) v prehospitalnem kliničnem okolju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Datum: 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242016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Ambulanta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Datum: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75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427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Anketa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zaključku</a:t>
            </a:r>
            <a:r>
              <a:rPr lang="en-US" dirty="0"/>
              <a:t> </a:t>
            </a:r>
            <a:r>
              <a:rPr lang="en-US" dirty="0" err="1"/>
              <a:t>klinične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–</a:t>
            </a:r>
            <a:r>
              <a:rPr lang="sl-SI" dirty="0"/>
              <a:t> </a:t>
            </a:r>
            <a:r>
              <a:rPr lang="en-US" b="1" dirty="0" err="1"/>
              <a:t>oddaja</a:t>
            </a:r>
            <a:r>
              <a:rPr lang="en-US" b="1" dirty="0"/>
              <a:t> v VIS</a:t>
            </a:r>
            <a:r>
              <a:rPr lang="sl-SI" b="1" dirty="0"/>
              <a:t>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Ocenite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Pridobljena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, </a:t>
            </a:r>
            <a:r>
              <a:rPr lang="en-US" dirty="0" err="1"/>
              <a:t>veščine</a:t>
            </a:r>
            <a:r>
              <a:rPr lang="en-US" dirty="0"/>
              <a:t> in </a:t>
            </a:r>
            <a:r>
              <a:rPr lang="en-US" dirty="0" err="1"/>
              <a:t>stališča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 </a:t>
            </a:r>
            <a:r>
              <a:rPr lang="en-US" dirty="0" err="1"/>
              <a:t>kompetence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Kakovost</a:t>
            </a:r>
            <a:r>
              <a:rPr lang="en-US" dirty="0"/>
              <a:t> </a:t>
            </a:r>
            <a:r>
              <a:rPr lang="en-US" dirty="0" err="1"/>
              <a:t>izvedbe</a:t>
            </a:r>
            <a:r>
              <a:rPr lang="en-US" dirty="0"/>
              <a:t> </a:t>
            </a:r>
            <a:r>
              <a:rPr lang="en-US" dirty="0" err="1"/>
              <a:t>klinične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Mentorja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Predlagajte</a:t>
            </a:r>
            <a:r>
              <a:rPr lang="en-US" dirty="0"/>
              <a:t> </a:t>
            </a:r>
            <a:r>
              <a:rPr lang="en-US" dirty="0" err="1"/>
              <a:t>izboljšave</a:t>
            </a:r>
            <a:r>
              <a:rPr lang="en-US" dirty="0"/>
              <a:t>, </a:t>
            </a:r>
            <a:r>
              <a:rPr lang="en-US" dirty="0" err="1"/>
              <a:t>dopolnitve</a:t>
            </a:r>
            <a:r>
              <a:rPr lang="en-US" dirty="0"/>
              <a:t>, </a:t>
            </a:r>
            <a:r>
              <a:rPr lang="en-US" dirty="0" err="1"/>
              <a:t>spremembe</a:t>
            </a:r>
            <a:r>
              <a:rPr lang="en-US" dirty="0"/>
              <a:t> KP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3168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Mentorjeva</a:t>
            </a:r>
            <a:r>
              <a:rPr lang="en-US" sz="4000" dirty="0"/>
              <a:t> ocean- mentor </a:t>
            </a:r>
            <a:r>
              <a:rPr lang="en-US" sz="4000" b="1" dirty="0" err="1"/>
              <a:t>odda</a:t>
            </a:r>
            <a:r>
              <a:rPr lang="sl-SI" sz="4000" b="1" dirty="0"/>
              <a:t>ja</a:t>
            </a:r>
            <a:r>
              <a:rPr lang="en-US" sz="4000" b="1" dirty="0"/>
              <a:t> v VIS</a:t>
            </a:r>
            <a:endParaRPr lang="sl-SI" sz="4000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195691"/>
              </p:ext>
            </p:extLst>
          </p:nvPr>
        </p:nvGraphicFramePr>
        <p:xfrm>
          <a:off x="628650" y="1556791"/>
          <a:ext cx="7886190" cy="890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173">
                  <a:extLst>
                    <a:ext uri="{9D8B030D-6E8A-4147-A177-3AD203B41FA5}">
                      <a16:colId xmlns:a16="http://schemas.microsoft.com/office/drawing/2014/main" val="3425848432"/>
                    </a:ext>
                  </a:extLst>
                </a:gridCol>
                <a:gridCol w="1931642">
                  <a:extLst>
                    <a:ext uri="{9D8B030D-6E8A-4147-A177-3AD203B41FA5}">
                      <a16:colId xmlns:a16="http://schemas.microsoft.com/office/drawing/2014/main" val="2062274486"/>
                    </a:ext>
                  </a:extLst>
                </a:gridCol>
                <a:gridCol w="1927396">
                  <a:extLst>
                    <a:ext uri="{9D8B030D-6E8A-4147-A177-3AD203B41FA5}">
                      <a16:colId xmlns:a16="http://schemas.microsoft.com/office/drawing/2014/main" val="611065289"/>
                    </a:ext>
                  </a:extLst>
                </a:gridCol>
                <a:gridCol w="1940979">
                  <a:extLst>
                    <a:ext uri="{9D8B030D-6E8A-4147-A177-3AD203B41FA5}">
                      <a16:colId xmlns:a16="http://schemas.microsoft.com/office/drawing/2014/main" val="2665169436"/>
                    </a:ext>
                  </a:extLst>
                </a:gridCol>
              </a:tblGrid>
              <a:tr h="14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Odlično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Dobro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>
                          <a:effectLst/>
                        </a:rPr>
                        <a:t>Pomanjkljivo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662247941"/>
                  </a:ext>
                </a:extLst>
              </a:tr>
              <a:tr h="515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Motivacija za delo/učljivost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981914258"/>
                  </a:ext>
                </a:extLst>
              </a:tr>
              <a:tr h="515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Odnos do mentorja in sodelavcev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613442969"/>
                  </a:ext>
                </a:extLst>
              </a:tr>
              <a:tr h="772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Spoštovanje pravil, ki veljajo v kliničnem okolju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1050093287"/>
                  </a:ext>
                </a:extLst>
              </a:tr>
              <a:tr h="154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Vključevanje v delo/izpolnjevanje zastavljenih ciljev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__________________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215202689"/>
                  </a:ext>
                </a:extLst>
              </a:tr>
              <a:tr h="103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DRUGO: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__________________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extLst>
                  <a:ext uri="{0D108BD9-81ED-4DB2-BD59-A6C34878D82A}">
                    <a16:rowId xmlns:a16="http://schemas.microsoft.com/office/drawing/2014/main" val="3767593364"/>
                  </a:ext>
                </a:extLst>
              </a:tr>
              <a:tr h="437878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Kratka opisna utemeljitev mentorjeve ocene: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6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90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Pomembni</a:t>
            </a:r>
            <a:r>
              <a:rPr lang="en-US" dirty="0"/>
              <a:t> </a:t>
            </a:r>
            <a:r>
              <a:rPr lang="en-US" dirty="0" err="1"/>
              <a:t>kontakti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Sara </a:t>
            </a:r>
            <a:r>
              <a:rPr lang="en-US" dirty="0" err="1"/>
              <a:t>Bevc</a:t>
            </a:r>
            <a:r>
              <a:rPr lang="en-US" dirty="0"/>
              <a:t> Jonan</a:t>
            </a:r>
          </a:p>
          <a:p>
            <a:pPr marL="0" indent="0">
              <a:buNone/>
            </a:pPr>
            <a:r>
              <a:rPr lang="en-US" dirty="0"/>
              <a:t>E-mail: </a:t>
            </a:r>
            <a:r>
              <a:rPr lang="en-US" dirty="0">
                <a:hlinkClick r:id="rId2"/>
              </a:rPr>
              <a:t>kpraksa@mf.uni-lj.si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Vse informacije v zvezi s klinično prakso najdete na spletni strani klinične prakse:</a:t>
            </a:r>
          </a:p>
          <a:p>
            <a:pPr marL="0" indent="0">
              <a:buNone/>
            </a:pPr>
            <a:r>
              <a:rPr lang="sl-SI" dirty="0"/>
              <a:t>https://www.mf.uni-lj.si/o-studiju/ems-program-medicina/predmetnik/obvezna-klinicna-praksa</a:t>
            </a:r>
          </a:p>
        </p:txBody>
      </p:sp>
    </p:spTree>
    <p:extLst>
      <p:ext uri="{BB962C8B-B14F-4D97-AF65-F5344CB8AC3E}">
        <p14:creationId xmlns:p14="http://schemas.microsoft.com/office/powerpoint/2010/main" val="343055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11560" y="20746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Garamond" panose="02020404030301010803" pitchFamily="18" charset="0"/>
              </a:rPr>
              <a:t>Terminska izvedba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3527" y="4005064"/>
            <a:ext cx="869594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Garamond" panose="02020404030301010803" pitchFamily="18" charset="0"/>
              </a:rPr>
              <a:t>Klinična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praksa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1.letnik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SI" dirty="0">
                <a:latin typeface="Garamond" panose="02020404030301010803" pitchFamily="18" charset="0"/>
              </a:rPr>
              <a:t>–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študijsko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leto</a:t>
            </a:r>
            <a:r>
              <a:rPr lang="en-US" dirty="0">
                <a:latin typeface="Garamond" panose="02020404030301010803" pitchFamily="18" charset="0"/>
              </a:rPr>
              <a:t> 2023/2024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 err="1">
                <a:latin typeface="Garamond" panose="02020404030301010803" pitchFamily="18" charset="0"/>
              </a:rPr>
              <a:t>Termin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izvajanja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27. </a:t>
            </a:r>
            <a:r>
              <a:rPr lang="en-US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maj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–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13. </a:t>
            </a:r>
            <a:r>
              <a:rPr lang="sl-SI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s</a:t>
            </a:r>
            <a:r>
              <a:rPr lang="en-US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eptember</a:t>
            </a: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2024</a:t>
            </a:r>
          </a:p>
          <a:p>
            <a:r>
              <a:rPr lang="en-US" dirty="0" err="1">
                <a:latin typeface="Garamond" panose="02020404030301010803" pitchFamily="18" charset="0"/>
              </a:rPr>
              <a:t>Način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izvedbe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b="1" dirty="0">
                <a:latin typeface="Garamond" panose="02020404030301010803" pitchFamily="18" charset="0"/>
              </a:rPr>
              <a:t>9 </a:t>
            </a:r>
            <a:r>
              <a:rPr lang="en-US" b="1" dirty="0" err="1">
                <a:latin typeface="Garamond" panose="02020404030301010803" pitchFamily="18" charset="0"/>
              </a:rPr>
              <a:t>dni</a:t>
            </a:r>
            <a:r>
              <a:rPr lang="en-US" b="1" dirty="0">
                <a:latin typeface="Garamond" panose="02020404030301010803" pitchFamily="18" charset="0"/>
              </a:rPr>
              <a:t> (6 </a:t>
            </a:r>
            <a:r>
              <a:rPr lang="en-US" b="1" dirty="0" err="1">
                <a:latin typeface="Garamond" panose="02020404030301010803" pitchFamily="18" charset="0"/>
              </a:rPr>
              <a:t>ur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dnevno</a:t>
            </a:r>
            <a:r>
              <a:rPr lang="en-US" b="1" dirty="0">
                <a:latin typeface="Garamond" panose="02020404030301010803" pitchFamily="18" charset="0"/>
              </a:rPr>
              <a:t>) </a:t>
            </a:r>
            <a:r>
              <a:rPr lang="en-US" b="1" dirty="0" err="1">
                <a:latin typeface="Garamond" panose="02020404030301010803" pitchFamily="18" charset="0"/>
              </a:rPr>
              <a:t>pri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izbranem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mentorju</a:t>
            </a:r>
            <a:r>
              <a:rPr lang="en-US" b="1" dirty="0">
                <a:latin typeface="Garamond" panose="02020404030301010803" pitchFamily="18" charset="0"/>
              </a:rPr>
              <a:t> (1 </a:t>
            </a:r>
            <a:r>
              <a:rPr lang="en-US" b="1" dirty="0" err="1">
                <a:latin typeface="Garamond" panose="02020404030301010803" pitchFamily="18" charset="0"/>
              </a:rPr>
              <a:t>dan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prehospitalna</a:t>
            </a:r>
            <a:r>
              <a:rPr lang="sl-SI" b="1" dirty="0">
                <a:latin typeface="Garamond" panose="02020404030301010803" pitchFamily="18" charset="0"/>
              </a:rPr>
              <a:t> klinična praksa</a:t>
            </a:r>
            <a:r>
              <a:rPr lang="en-US" b="1" dirty="0">
                <a:latin typeface="Garamond" panose="02020404030301010803" pitchFamily="18" charset="0"/>
              </a:rPr>
              <a:t>) + 1 </a:t>
            </a:r>
            <a:r>
              <a:rPr lang="en-US" b="1" dirty="0" err="1">
                <a:latin typeface="Garamond" panose="02020404030301010803" pitchFamily="18" charset="0"/>
              </a:rPr>
              <a:t>dan</a:t>
            </a:r>
            <a:r>
              <a:rPr lang="en-US" b="1" dirty="0">
                <a:latin typeface="Garamond" panose="02020404030301010803" pitchFamily="18" charset="0"/>
              </a:rPr>
              <a:t> v </a:t>
            </a:r>
            <a:r>
              <a:rPr lang="en-US" b="1" dirty="0" err="1">
                <a:latin typeface="Garamond" panose="02020404030301010803" pitchFamily="18" charset="0"/>
              </a:rPr>
              <a:t>simulacijskem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centru</a:t>
            </a:r>
            <a:r>
              <a:rPr lang="en-US" b="1" dirty="0">
                <a:latin typeface="Garamond" panose="02020404030301010803" pitchFamily="18" charset="0"/>
              </a:rPr>
              <a:t> UL MF (</a:t>
            </a:r>
            <a:r>
              <a:rPr lang="en-US" b="1" dirty="0" err="1">
                <a:latin typeface="Garamond" panose="02020404030301010803" pitchFamily="18" charset="0"/>
              </a:rPr>
              <a:t>urnik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bo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pred</a:t>
            </a:r>
            <a:r>
              <a:rPr lang="en-US" b="1" dirty="0">
                <a:latin typeface="Garamond" panose="02020404030301010803" pitchFamily="18" charset="0"/>
              </a:rPr>
              <a:t> 15.</a:t>
            </a:r>
            <a:r>
              <a:rPr lang="sl-SI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maja) </a:t>
            </a:r>
          </a:p>
        </p:txBody>
      </p:sp>
    </p:spTree>
    <p:extLst>
      <p:ext uri="{BB962C8B-B14F-4D97-AF65-F5344CB8AC3E}">
        <p14:creationId xmlns:p14="http://schemas.microsoft.com/office/powerpoint/2010/main" val="23908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>
                <a:latin typeface="Garamond" panose="02020404030301010803" pitchFamily="18" charset="0"/>
              </a:rPr>
              <a:t>Cilji KP v 1. letniku ŠP Medicina in Dentalna medicina:</a:t>
            </a:r>
            <a:br>
              <a:rPr lang="sl-SI" b="1">
                <a:latin typeface="Garamond" panose="02020404030301010803" pitchFamily="18" charset="0"/>
              </a:rPr>
            </a:b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vzpostavljati identiteto zdravnika oz. zobozdravnika,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razumeti delovanje večpoklicnih timov,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se učiti veščin sporazumevanja in kliničnih veščin ter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oblikovati humanistične vrednote za delo z bolniki.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2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Vsebine klinične prakse 1. letnika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študent spremlja mentorja pri delu</a:t>
            </a:r>
            <a:r>
              <a:rPr lang="en-US">
                <a:latin typeface="Garamond" panose="02020404030301010803" pitchFamily="18" charset="0"/>
              </a:rPr>
              <a:t> in se po svojih zmožnostih vključuje v delo tima</a:t>
            </a:r>
            <a:endParaRPr lang="sl-SI">
              <a:latin typeface="Garamond" panose="02020404030301010803" pitchFamily="18" charset="0"/>
            </a:endParaRP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v pogovoru z bolniki pridobiva veščine profesionalne komunikacije, aktivnega poslušanja, ocenjevanja bolnikovih pričakovanj, spoznava etične dileme itd.,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vključen je v delo v službi nujne medicinske pomoči,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spoznava delo ožjih sodelavcev zdravnika oz. zobozdravnika (medicinskih sester, fizioterapevta in drugih zdravstvenih sodelavcev oziroma zobne asistentke in zobnega tehnika v zobozdravstvu).</a:t>
            </a: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844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>
                <a:latin typeface="Garamond" panose="02020404030301010803" pitchFamily="18" charset="0"/>
              </a:rPr>
              <a:t>K</a:t>
            </a:r>
            <a:r>
              <a:rPr lang="en-US" sz="3200" dirty="0" err="1">
                <a:latin typeface="Garamond" panose="02020404030301010803" pitchFamily="18" charset="0"/>
              </a:rPr>
              <a:t>oordinatorici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klinične prakse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za </a:t>
            </a:r>
            <a:r>
              <a:rPr lang="en-US" sz="3200" dirty="0">
                <a:latin typeface="Garamond" panose="02020404030301010803" pitchFamily="18" charset="0"/>
              </a:rPr>
              <a:t>1.</a:t>
            </a:r>
            <a:r>
              <a:rPr lang="sl-SI" sz="3200" dirty="0">
                <a:latin typeface="Garamond" panose="02020404030301010803" pitchFamily="18" charset="0"/>
              </a:rPr>
              <a:t> </a:t>
            </a:r>
            <a:r>
              <a:rPr lang="en-US" sz="3200" dirty="0" err="1">
                <a:latin typeface="Garamond" panose="02020404030301010803" pitchFamily="18" charset="0"/>
              </a:rPr>
              <a:t>letnik</a:t>
            </a: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879"/>
            <a:ext cx="7886700" cy="382808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Marija Petek Šter (M)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Ksenija Rener Sitar (DM)</a:t>
            </a:r>
          </a:p>
        </p:txBody>
      </p:sp>
    </p:spTree>
    <p:extLst>
      <p:ext uri="{BB962C8B-B14F-4D97-AF65-F5344CB8AC3E}">
        <p14:creationId xmlns:p14="http://schemas.microsoft.com/office/powerpoint/2010/main" val="7718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future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11560" y="4046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aramond" panose="02020404030301010803" pitchFamily="18" charset="0"/>
              </a:rPr>
              <a:t>Mentor </a:t>
            </a:r>
            <a:r>
              <a:rPr lang="en-US" sz="3200" dirty="0" err="1">
                <a:latin typeface="Garamond" panose="02020404030301010803" pitchFamily="18" charset="0"/>
              </a:rPr>
              <a:t>klinične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US" sz="3200" dirty="0" err="1">
                <a:latin typeface="Garamond" panose="02020404030301010803" pitchFamily="18" charset="0"/>
              </a:rPr>
              <a:t>prakse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SI" sz="3200" dirty="0">
                <a:latin typeface="Garamond" panose="02020404030301010803" pitchFamily="18" charset="0"/>
              </a:rPr>
              <a:t>–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US" sz="3200" dirty="0" err="1">
                <a:latin typeface="Garamond" panose="02020404030301010803" pitchFamily="18" charset="0"/>
              </a:rPr>
              <a:t>1.letnik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467544" y="148478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Medicina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zdravstvenega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sistema</a:t>
            </a:r>
            <a:r>
              <a:rPr lang="en-US" dirty="0">
                <a:latin typeface="Garamond" panose="02020404030301010803" pitchFamily="18" charset="0"/>
              </a:rPr>
              <a:t>: </a:t>
            </a:r>
          </a:p>
          <a:p>
            <a:r>
              <a:rPr lang="en-US">
                <a:latin typeface="Garamond" panose="02020404030301010803" pitchFamily="18" charset="0"/>
              </a:rPr>
              <a:t>specialist družinske oz splošne medicine, pediatrija ali  ginekologije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34227" y="317137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Dentalna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medicina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Zobozdravniki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sl-SI" dirty="0">
                <a:latin typeface="Garamond" panose="02020404030301010803" pitchFamily="18" charset="0"/>
              </a:rPr>
              <a:t>ali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zdravniki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primarnem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nivoju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zdravstvenega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sistema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zobozdravnik</a:t>
            </a:r>
            <a:r>
              <a:rPr lang="en-US">
                <a:latin typeface="Garamond" panose="02020404030301010803" pitchFamily="18" charset="0"/>
              </a:rPr>
              <a:t>, specialist družinske oz. splošne medicine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486916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aramond" panose="02020404030301010803" pitchFamily="18" charset="0"/>
              </a:rPr>
              <a:t>Izbira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mentorja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klinične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prakse</a:t>
            </a:r>
            <a:endParaRPr lang="en-US" b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v </a:t>
            </a:r>
            <a:r>
              <a:rPr lang="en-US" dirty="0" err="1">
                <a:latin typeface="Garamond" panose="02020404030301010803" pitchFamily="18" charset="0"/>
              </a:rPr>
              <a:t>regiji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stalnega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prebivališča</a:t>
            </a:r>
            <a:r>
              <a:rPr lang="sl-SI" dirty="0">
                <a:latin typeface="Garamond" panose="02020404030301010803" pitchFamily="18" charset="0"/>
              </a:rPr>
              <a:t> v Sloveniji</a:t>
            </a:r>
            <a:r>
              <a:rPr lang="en-US" dirty="0">
                <a:latin typeface="Garamond" panose="02020404030301010803" pitchFamily="18" charset="0"/>
              </a:rPr>
              <a:t> / </a:t>
            </a:r>
            <a:r>
              <a:rPr lang="en-US" dirty="0" err="1">
                <a:latin typeface="Garamond" panose="02020404030301010803" pitchFamily="18" charset="0"/>
              </a:rPr>
              <a:t>izjemoma</a:t>
            </a:r>
            <a:r>
              <a:rPr lang="en-US" dirty="0">
                <a:latin typeface="Garamond" panose="02020404030301010803" pitchFamily="18" charset="0"/>
              </a:rPr>
              <a:t> v </a:t>
            </a:r>
            <a:r>
              <a:rPr lang="en-US" dirty="0" err="1">
                <a:latin typeface="Garamond" panose="02020404030301010803" pitchFamily="18" charset="0"/>
              </a:rPr>
              <a:t>drugi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regiji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>
                <a:latin typeface="Garamond" panose="02020404030301010803" pitchFamily="18" charset="0"/>
              </a:rPr>
              <a:t>študenti</a:t>
            </a:r>
            <a:r>
              <a:rPr lang="en-US" dirty="0">
                <a:latin typeface="Garamond" panose="02020404030301010803" pitchFamily="18" charset="0"/>
              </a:rPr>
              <a:t> z </a:t>
            </a:r>
            <a:r>
              <a:rPr lang="en-US" dirty="0" err="1">
                <a:latin typeface="Garamond" panose="02020404030301010803" pitchFamily="18" charset="0"/>
              </a:rPr>
              <a:t>začasnim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prebivališčem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lahko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kjerkoli</a:t>
            </a:r>
            <a:r>
              <a:rPr lang="sl-SI" dirty="0">
                <a:latin typeface="Garamond" panose="02020404030301010803" pitchFamily="18" charset="0"/>
              </a:rPr>
              <a:t> v Sloveniji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Izbira mentorja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seznama</a:t>
            </a:r>
            <a:r>
              <a:rPr lang="en-US" dirty="0"/>
              <a:t> </a:t>
            </a:r>
            <a:r>
              <a:rPr lang="en-US" dirty="0" err="1"/>
              <a:t>mentorjev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VIS</a:t>
            </a:r>
          </a:p>
          <a:p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vključitve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mentorjev</a:t>
            </a:r>
            <a:r>
              <a:rPr lang="en-US" dirty="0"/>
              <a:t> (</a:t>
            </a:r>
            <a:r>
              <a:rPr lang="en-US" dirty="0" err="1"/>
              <a:t>predlogi</a:t>
            </a:r>
            <a:r>
              <a:rPr lang="en-US" dirty="0"/>
              <a:t> </a:t>
            </a:r>
            <a:r>
              <a:rPr lang="en-US" dirty="0" err="1"/>
              <a:t>študentov</a:t>
            </a:r>
            <a:r>
              <a:rPr lang="en-US" dirty="0"/>
              <a:t>)  - </a:t>
            </a:r>
            <a:r>
              <a:rPr lang="en-US" b="1" dirty="0"/>
              <a:t>do </a:t>
            </a:r>
            <a:r>
              <a:rPr lang="en-US" b="1" dirty="0" err="1"/>
              <a:t>vključno</a:t>
            </a:r>
            <a:r>
              <a:rPr lang="en-US" b="1" dirty="0"/>
              <a:t>  </a:t>
            </a:r>
            <a:r>
              <a:rPr lang="sl-SI" b="1" dirty="0"/>
              <a:t>15.3.2024</a:t>
            </a:r>
            <a:endParaRPr lang="en-US" b="1" dirty="0"/>
          </a:p>
          <a:p>
            <a:r>
              <a:rPr lang="en-US" dirty="0"/>
              <a:t>1. </a:t>
            </a:r>
            <a:r>
              <a:rPr lang="en-US" dirty="0" err="1"/>
              <a:t>krog</a:t>
            </a:r>
            <a:r>
              <a:rPr lang="en-US" dirty="0"/>
              <a:t> </a:t>
            </a:r>
            <a:r>
              <a:rPr lang="en-US" dirty="0" err="1"/>
              <a:t>izbire</a:t>
            </a:r>
            <a:r>
              <a:rPr lang="en-US" dirty="0"/>
              <a:t> </a:t>
            </a:r>
            <a:r>
              <a:rPr lang="en-US" dirty="0" err="1"/>
              <a:t>mentorja</a:t>
            </a:r>
            <a:r>
              <a:rPr lang="sl-SI" dirty="0"/>
              <a:t> Pon. 8.4. (regionalne) 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krog</a:t>
            </a:r>
            <a:r>
              <a:rPr lang="en-US" dirty="0"/>
              <a:t> </a:t>
            </a:r>
            <a:r>
              <a:rPr lang="en-US" dirty="0" err="1"/>
              <a:t>izbire</a:t>
            </a:r>
            <a:r>
              <a:rPr lang="en-US" dirty="0"/>
              <a:t> </a:t>
            </a:r>
            <a:r>
              <a:rPr lang="en-US" dirty="0" err="1"/>
              <a:t>mentorja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sl-SI" b="1" dirty="0"/>
              <a:t>Tor. 16.4. (nacionalne)</a:t>
            </a:r>
            <a:r>
              <a:rPr lang="sl-SI" dirty="0"/>
              <a:t>  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Prijavnica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mentorje</a:t>
            </a:r>
            <a:r>
              <a:rPr lang="en-US" dirty="0"/>
              <a:t>: </a:t>
            </a:r>
            <a:r>
              <a:rPr lang="en-US" dirty="0" err="1"/>
              <a:t>medicina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https://</a:t>
            </a:r>
            <a:r>
              <a:rPr lang="en-US" sz="1600" dirty="0"/>
              <a:t>www.mf.uni-lj.si/o-studiju/ems-program-medicina/predmetnik/obvezna-klinicna-praksa?q=%2Fo-studiju%2Fems-program-medicina%2Fpredmetnik%2Fobvezna-klinicna-praksa</a:t>
            </a:r>
            <a:endParaRPr lang="sl-SI" sz="1600" dirty="0"/>
          </a:p>
        </p:txBody>
      </p:sp>
      <p:pic>
        <p:nvPicPr>
          <p:cNvPr id="1026" name="Picture 2" descr="image-20240130114950-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cf8946a-88d6-4724-9598-f9929a76c612">
      <UserInfo>
        <DisplayName/>
        <AccountId xsi:nil="true"/>
        <AccountType/>
      </UserInfo>
    </Owner>
    <Teachers xmlns="2cf8946a-88d6-4724-9598-f9929a76c612">
      <UserInfo>
        <DisplayName/>
        <AccountId xsi:nil="true"/>
        <AccountType/>
      </UserInfo>
    </Teachers>
    <Student_Groups xmlns="2cf8946a-88d6-4724-9598-f9929a76c612">
      <UserInfo>
        <DisplayName/>
        <AccountId xsi:nil="true"/>
        <AccountType/>
      </UserInfo>
    </Student_Groups>
    <Distribution_Groups xmlns="2cf8946a-88d6-4724-9598-f9929a76c612" xsi:nil="true"/>
    <DefaultSectionNames xmlns="2cf8946a-88d6-4724-9598-f9929a76c612" xsi:nil="true"/>
    <Teams_Channel_Section_Location xmlns="2cf8946a-88d6-4724-9598-f9929a76c612" xsi:nil="true"/>
    <Has_Teacher_Only_SectionGroup xmlns="2cf8946a-88d6-4724-9598-f9929a76c612" xsi:nil="true"/>
    <Is_Collaboration_Space_Locked xmlns="2cf8946a-88d6-4724-9598-f9929a76c612" xsi:nil="true"/>
    <_activity xmlns="2cf8946a-88d6-4724-9598-f9929a76c612" xsi:nil="true"/>
    <TeamsChannelId xmlns="2cf8946a-88d6-4724-9598-f9929a76c612" xsi:nil="true"/>
    <Invited_Students xmlns="2cf8946a-88d6-4724-9598-f9929a76c612" xsi:nil="true"/>
    <FolderType xmlns="2cf8946a-88d6-4724-9598-f9929a76c612" xsi:nil="true"/>
    <CultureName xmlns="2cf8946a-88d6-4724-9598-f9929a76c612" xsi:nil="true"/>
    <Self_Registration_Enabled xmlns="2cf8946a-88d6-4724-9598-f9929a76c612" xsi:nil="true"/>
    <LMS_Mappings xmlns="2cf8946a-88d6-4724-9598-f9929a76c612" xsi:nil="true"/>
    <Invited_Teachers xmlns="2cf8946a-88d6-4724-9598-f9929a76c612" xsi:nil="true"/>
    <IsNotebookLocked xmlns="2cf8946a-88d6-4724-9598-f9929a76c612" xsi:nil="true"/>
    <Math_Settings xmlns="2cf8946a-88d6-4724-9598-f9929a76c612" xsi:nil="true"/>
    <AppVersion xmlns="2cf8946a-88d6-4724-9598-f9929a76c612" xsi:nil="true"/>
    <NotebookType xmlns="2cf8946a-88d6-4724-9598-f9929a76c612" xsi:nil="true"/>
    <Students xmlns="2cf8946a-88d6-4724-9598-f9929a76c612">
      <UserInfo>
        <DisplayName/>
        <AccountId xsi:nil="true"/>
        <AccountType/>
      </UserInfo>
    </Students>
    <Templates xmlns="2cf8946a-88d6-4724-9598-f9929a76c6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80AC03BA7A24ABA4072F829BFD9B4" ma:contentTypeVersion="37" ma:contentTypeDescription="Create a new document." ma:contentTypeScope="" ma:versionID="b1e7041d79a94b1f2d835be4cccc9043">
  <xsd:schema xmlns:xsd="http://www.w3.org/2001/XMLSchema" xmlns:xs="http://www.w3.org/2001/XMLSchema" xmlns:p="http://schemas.microsoft.com/office/2006/metadata/properties" xmlns:ns3="2cf8946a-88d6-4724-9598-f9929a76c612" xmlns:ns4="2bf157b1-0a99-48f5-b8a4-3e5dbd80fb6b" targetNamespace="http://schemas.microsoft.com/office/2006/metadata/properties" ma:root="true" ma:fieldsID="58b767844aad860f29dec7edfd0148ee" ns3:_="" ns4:_="">
    <xsd:import namespace="2cf8946a-88d6-4724-9598-f9929a76c612"/>
    <xsd:import namespace="2bf157b1-0a99-48f5-b8a4-3e5dbd80fb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946a-88d6-4724-9598-f9929a76c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Teams_Channel_Section_Location" ma:index="35" nillable="true" ma:displayName="Teams Channel Section Location" ma:internalName="Teams_Channel_Section_Location">
      <xsd:simpleType>
        <xsd:restriction base="dms:Text"/>
      </xsd:simpleType>
    </xsd:element>
    <xsd:element name="_activity" ma:index="39" nillable="true" ma:displayName="_activity" ma:hidden="true" ma:internalName="_activity">
      <xsd:simpleType>
        <xsd:restriction base="dms:Note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4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157b1-0a99-48f5-b8a4-3e5dbd80fb6b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1213D-FDAB-4422-925F-3194B2B16F7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2bf157b1-0a99-48f5-b8a4-3e5dbd80fb6b"/>
    <ds:schemaRef ds:uri="http://www.w3.org/XML/1998/namespace"/>
    <ds:schemaRef ds:uri="http://schemas.openxmlformats.org/package/2006/metadata/core-properties"/>
    <ds:schemaRef ds:uri="2cf8946a-88d6-4724-9598-f9929a76c6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650CAF-FAF2-43FD-9C9F-A66E65C4D2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67872-01F1-4002-8BAC-9569B75950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f8946a-88d6-4724-9598-f9929a76c612"/>
    <ds:schemaRef ds:uri="2bf157b1-0a99-48f5-b8a4-3e5dbd80f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1150</Words>
  <Application>Microsoft Office PowerPoint</Application>
  <PresentationFormat>On-screen Show (4:3)</PresentationFormat>
  <Paragraphs>187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Times New Roman</vt:lpstr>
      <vt:lpstr>Wingdings</vt:lpstr>
      <vt:lpstr>Officeova tema</vt:lpstr>
      <vt:lpstr>PowerPoint Presentation</vt:lpstr>
      <vt:lpstr>Osnovne informacije</vt:lpstr>
      <vt:lpstr>PowerPoint Presentation</vt:lpstr>
      <vt:lpstr>Cilji KP v 1. letniku ŠP Medicina in Dentalna medicina: </vt:lpstr>
      <vt:lpstr>Vsebine klinične prakse 1. letnika</vt:lpstr>
      <vt:lpstr>Koordinatorici klinične prakse za 1. letnik</vt:lpstr>
      <vt:lpstr>PowerPoint Presentation</vt:lpstr>
      <vt:lpstr>Izbira mentorja</vt:lpstr>
      <vt:lpstr>Prijavnica za mentorje: medicina https://www.mf.uni-lj.si/o-studiju/ems-program-medicina/predmetnik/obvezna-klinicna-praksa?q=%2Fo-studiju%2Fems-program-medicina%2Fpredmetnik%2Fobvezna-klinicna-praksa</vt:lpstr>
      <vt:lpstr>Izbira mentorja klinične prakse v VIS-u (prijava poteka na enak način za vse letnike)</vt:lpstr>
      <vt:lpstr>Izbira mentorja klinične prakse v VIS-u (prijava poteka na enak način za vse letnike)</vt:lpstr>
      <vt:lpstr>Izbira mentorja klinične prakse v VIS-u (prijava poteka na enak način za vse letnike)</vt:lpstr>
      <vt:lpstr>Po izbiri mentorja</vt:lpstr>
      <vt:lpstr>Vsebine NMP (simulirano okolje)</vt:lpstr>
      <vt:lpstr>Vsebine NMP (prehospitalno okolje)</vt:lpstr>
      <vt:lpstr>Vsebine dela v ambulantah primarnega nivoja – nadgradnja veščin sporazumevanja </vt:lpstr>
      <vt:lpstr>Vsebine dela v ambulantah primarnega nivoja- vključevanje v delo tima</vt:lpstr>
      <vt:lpstr>Vsebine dela v ambulantah primarnega nivoja-izvedba enostavnih kliničnih veščin</vt:lpstr>
      <vt:lpstr>Vsebine dela v ambulantah primarnega nivoja – spremljanje bolnika/hišni obisk</vt:lpstr>
      <vt:lpstr>Vsebine dela v ambulantah primarnega nivoja –Pogovor z mentorjem in njegovimi sodelavci</vt:lpstr>
      <vt:lpstr>DNEVNIK IZVAJANJA KLINIČNE PRAKSE V AMBULANTNEM OKOLJU S POTRDITVIJO MENTORJA (delo v ambulanti in prehospitalni NMP) – oddaja v VIS </vt:lpstr>
      <vt:lpstr>Anketa ob zaključku klinične prakse – oddaja v VIS </vt:lpstr>
      <vt:lpstr>Mentorjeva ocean- mentor oddaja v VIS</vt:lpstr>
      <vt:lpstr>Pomembni kontakti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‘‘Odprti večeri Medicinske fakultete Univerze v Ljubljani’’</dc:title>
  <dc:creator>User</dc:creator>
  <cp:lastModifiedBy>Sara Bevc Yonan</cp:lastModifiedBy>
  <cp:revision>131</cp:revision>
  <dcterms:created xsi:type="dcterms:W3CDTF">2018-10-17T16:08:03Z</dcterms:created>
  <dcterms:modified xsi:type="dcterms:W3CDTF">2024-02-22T12:08:32Z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0x0101007E480AC03BA7A24ABA4072F829BFD9B4</vt:lpwstr>
  </property>
</Properties>
</file>