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sldIdLst>
    <p:sldId id="256" r:id="rId4"/>
    <p:sldId id="257" r:id="rId5"/>
    <p:sldId id="259" r:id="rId6"/>
    <p:sldId id="260" r:id="rId7"/>
    <p:sldId id="272" r:id="rId8"/>
    <p:sldId id="268" r:id="rId9"/>
    <p:sldId id="269" r:id="rId10"/>
    <p:sldId id="270" r:id="rId11"/>
    <p:sldId id="271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B178CC-729F-4029-AFDD-40A3C0E46D40}" v="2" dt="2025-05-09T12:27:56.6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35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vc Jonan, Sara" userId="96645aa7-ee3e-4c4b-b7fe-4bcff5f157fb" providerId="ADAL" clId="{40B178CC-729F-4029-AFDD-40A3C0E46D40}"/>
    <pc:docChg chg="undo custSel modSld">
      <pc:chgData name="Bevc Jonan, Sara" userId="96645aa7-ee3e-4c4b-b7fe-4bcff5f157fb" providerId="ADAL" clId="{40B178CC-729F-4029-AFDD-40A3C0E46D40}" dt="2025-05-09T12:29:59.583" v="315" actId="790"/>
      <pc:docMkLst>
        <pc:docMk/>
      </pc:docMkLst>
      <pc:sldChg chg="modSp mod">
        <pc:chgData name="Bevc Jonan, Sara" userId="96645aa7-ee3e-4c4b-b7fe-4bcff5f157fb" providerId="ADAL" clId="{40B178CC-729F-4029-AFDD-40A3C0E46D40}" dt="2025-05-09T12:29:59.583" v="315" actId="790"/>
        <pc:sldMkLst>
          <pc:docMk/>
          <pc:sldMk cId="3695638787" sldId="268"/>
        </pc:sldMkLst>
        <pc:graphicFrameChg chg="modGraphic">
          <ac:chgData name="Bevc Jonan, Sara" userId="96645aa7-ee3e-4c4b-b7fe-4bcff5f157fb" providerId="ADAL" clId="{40B178CC-729F-4029-AFDD-40A3C0E46D40}" dt="2025-05-09T12:29:59.583" v="315" actId="790"/>
          <ac:graphicFrameMkLst>
            <pc:docMk/>
            <pc:sldMk cId="3695638787" sldId="268"/>
            <ac:graphicFrameMk id="6" creationId="{EA82697D-574C-0F9D-6BE6-F5A2B71D66C9}"/>
          </ac:graphicFrameMkLst>
        </pc:graphicFrameChg>
      </pc:sldChg>
      <pc:sldChg chg="modSp mod">
        <pc:chgData name="Bevc Jonan, Sara" userId="96645aa7-ee3e-4c4b-b7fe-4bcff5f157fb" providerId="ADAL" clId="{40B178CC-729F-4029-AFDD-40A3C0E46D40}" dt="2025-05-09T12:28:53.869" v="312" actId="13900"/>
        <pc:sldMkLst>
          <pc:docMk/>
          <pc:sldMk cId="4169757302" sldId="272"/>
        </pc:sldMkLst>
        <pc:spChg chg="mod">
          <ac:chgData name="Bevc Jonan, Sara" userId="96645aa7-ee3e-4c4b-b7fe-4bcff5f157fb" providerId="ADAL" clId="{40B178CC-729F-4029-AFDD-40A3C0E46D40}" dt="2025-05-09T12:28:53.869" v="312" actId="13900"/>
          <ac:spMkLst>
            <pc:docMk/>
            <pc:sldMk cId="4169757302" sldId="272"/>
            <ac:spMk id="3" creationId="{7DC556CE-4268-5606-3448-F9E3596E876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67D374-6FD3-45B0-934E-99C026699097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57B964B-7237-423B-9AFC-766CEEC4FBFD}">
      <dgm:prSet/>
      <dgm:spPr/>
      <dgm:t>
        <a:bodyPr/>
        <a:lstStyle/>
        <a:p>
          <a:r>
            <a:rPr lang="sl-SI" noProof="0" dirty="0"/>
            <a:t>Študent in mentor se glede termina in podrobnosti izvedbe KP dogovorita sama</a:t>
          </a:r>
        </a:p>
      </dgm:t>
    </dgm:pt>
    <dgm:pt modelId="{AA715B7D-F30C-4CD8-ABB5-1D302208B93C}" type="parTrans" cxnId="{C36B902A-B7E1-4670-8EFA-852B4F6ED5B6}">
      <dgm:prSet/>
      <dgm:spPr/>
      <dgm:t>
        <a:bodyPr/>
        <a:lstStyle/>
        <a:p>
          <a:endParaRPr lang="en-US"/>
        </a:p>
      </dgm:t>
    </dgm:pt>
    <dgm:pt modelId="{F8074A1B-C643-4471-AD65-DDDEBC4D35C0}" type="sibTrans" cxnId="{C36B902A-B7E1-4670-8EFA-852B4F6ED5B6}">
      <dgm:prSet/>
      <dgm:spPr/>
      <dgm:t>
        <a:bodyPr/>
        <a:lstStyle/>
        <a:p>
          <a:endParaRPr lang="en-US"/>
        </a:p>
      </dgm:t>
    </dgm:pt>
    <dgm:pt modelId="{97A17D88-1BAF-4CA8-9055-320E081346DA}">
      <dgm:prSet/>
      <dgm:spPr/>
      <dgm:t>
        <a:bodyPr/>
        <a:lstStyle/>
        <a:p>
          <a:r>
            <a:rPr lang="en-US"/>
            <a:t>Za oprav</a:t>
          </a:r>
          <a:r>
            <a:rPr lang="sl-SI"/>
            <a:t>l</a:t>
          </a:r>
          <a:r>
            <a:rPr lang="en-US"/>
            <a:t>janje klinične prakse je potrebna delovna obleka in obutev, primerna okolju, kjer bo delo potekalo </a:t>
          </a:r>
          <a:r>
            <a:rPr lang="sl-SI"/>
            <a:t>(Mentorji, prosim posredujte študentom specifična navodila)</a:t>
          </a:r>
          <a:endParaRPr lang="en-US"/>
        </a:p>
      </dgm:t>
    </dgm:pt>
    <dgm:pt modelId="{B25D8DAC-A4FE-402C-A7E4-C1ED6AC7CDA5}" type="parTrans" cxnId="{3D21B3D1-11A3-45F5-93DD-C47CEC4A40F4}">
      <dgm:prSet/>
      <dgm:spPr/>
      <dgm:t>
        <a:bodyPr/>
        <a:lstStyle/>
        <a:p>
          <a:endParaRPr lang="en-US"/>
        </a:p>
      </dgm:t>
    </dgm:pt>
    <dgm:pt modelId="{B8FDB635-1E16-42D2-B437-846668F9D0B9}" type="sibTrans" cxnId="{3D21B3D1-11A3-45F5-93DD-C47CEC4A40F4}">
      <dgm:prSet/>
      <dgm:spPr/>
      <dgm:t>
        <a:bodyPr/>
        <a:lstStyle/>
        <a:p>
          <a:endParaRPr lang="en-US"/>
        </a:p>
      </dgm:t>
    </dgm:pt>
    <dgm:pt modelId="{C990402D-2CB0-4831-A743-76C6B9580C95}">
      <dgm:prSet/>
      <dgm:spPr/>
      <dgm:t>
        <a:bodyPr/>
        <a:lstStyle/>
        <a:p>
          <a:r>
            <a:rPr lang="sl-SI" noProof="0" dirty="0"/>
            <a:t>Študent mora spoštovati še druga navodila, ki veljajo</a:t>
          </a:r>
          <a:r>
            <a:rPr lang="en-US" dirty="0"/>
            <a:t> v </a:t>
          </a:r>
          <a:r>
            <a:rPr lang="sl-SI" noProof="0" dirty="0"/>
            <a:t>ustanovi v katero prihaja </a:t>
          </a:r>
          <a:r>
            <a:rPr lang="sl-SI" dirty="0"/>
            <a:t>(Mentorji, prosim posredujte študentom specifična navodila)</a:t>
          </a:r>
          <a:endParaRPr lang="en-US" dirty="0"/>
        </a:p>
      </dgm:t>
    </dgm:pt>
    <dgm:pt modelId="{66424B0B-ECFE-4D64-89FF-1312763756F0}" type="parTrans" cxnId="{D5777E66-FDB5-444B-B83F-350A75AED215}">
      <dgm:prSet/>
      <dgm:spPr/>
      <dgm:t>
        <a:bodyPr/>
        <a:lstStyle/>
        <a:p>
          <a:endParaRPr lang="en-US"/>
        </a:p>
      </dgm:t>
    </dgm:pt>
    <dgm:pt modelId="{F25E5D8A-75B3-430F-A527-C0E4830CEE5B}" type="sibTrans" cxnId="{D5777E66-FDB5-444B-B83F-350A75AED215}">
      <dgm:prSet/>
      <dgm:spPr/>
      <dgm:t>
        <a:bodyPr/>
        <a:lstStyle/>
        <a:p>
          <a:endParaRPr lang="en-US"/>
        </a:p>
      </dgm:t>
    </dgm:pt>
    <dgm:pt modelId="{B4086D68-26E7-46D4-9EDC-F280B10FEDAA}" type="pres">
      <dgm:prSet presAssocID="{D267D374-6FD3-45B0-934E-99C026699097}" presName="outerComposite" presStyleCnt="0">
        <dgm:presLayoutVars>
          <dgm:chMax val="5"/>
          <dgm:dir/>
          <dgm:resizeHandles val="exact"/>
        </dgm:presLayoutVars>
      </dgm:prSet>
      <dgm:spPr/>
    </dgm:pt>
    <dgm:pt modelId="{D396D512-CECE-477A-9023-6B6ECEC28E8E}" type="pres">
      <dgm:prSet presAssocID="{D267D374-6FD3-45B0-934E-99C026699097}" presName="dummyMaxCanvas" presStyleCnt="0">
        <dgm:presLayoutVars/>
      </dgm:prSet>
      <dgm:spPr/>
    </dgm:pt>
    <dgm:pt modelId="{FF0FA5A2-46A0-4EA8-9A6E-71EAAEA357F1}" type="pres">
      <dgm:prSet presAssocID="{D267D374-6FD3-45B0-934E-99C026699097}" presName="ThreeNodes_1" presStyleLbl="node1" presStyleIdx="0" presStyleCnt="3">
        <dgm:presLayoutVars>
          <dgm:bulletEnabled val="1"/>
        </dgm:presLayoutVars>
      </dgm:prSet>
      <dgm:spPr/>
    </dgm:pt>
    <dgm:pt modelId="{369AB5F7-3397-4D85-9A8C-029C01DC93F0}" type="pres">
      <dgm:prSet presAssocID="{D267D374-6FD3-45B0-934E-99C026699097}" presName="ThreeNodes_2" presStyleLbl="node1" presStyleIdx="1" presStyleCnt="3">
        <dgm:presLayoutVars>
          <dgm:bulletEnabled val="1"/>
        </dgm:presLayoutVars>
      </dgm:prSet>
      <dgm:spPr/>
    </dgm:pt>
    <dgm:pt modelId="{84082C06-9375-4A3B-8251-C68EF48F7DE7}" type="pres">
      <dgm:prSet presAssocID="{D267D374-6FD3-45B0-934E-99C026699097}" presName="ThreeNodes_3" presStyleLbl="node1" presStyleIdx="2" presStyleCnt="3">
        <dgm:presLayoutVars>
          <dgm:bulletEnabled val="1"/>
        </dgm:presLayoutVars>
      </dgm:prSet>
      <dgm:spPr/>
    </dgm:pt>
    <dgm:pt modelId="{33A9F092-A793-4158-9FE5-6633E3DD59B9}" type="pres">
      <dgm:prSet presAssocID="{D267D374-6FD3-45B0-934E-99C026699097}" presName="ThreeConn_1-2" presStyleLbl="fgAccFollowNode1" presStyleIdx="0" presStyleCnt="2">
        <dgm:presLayoutVars>
          <dgm:bulletEnabled val="1"/>
        </dgm:presLayoutVars>
      </dgm:prSet>
      <dgm:spPr/>
    </dgm:pt>
    <dgm:pt modelId="{0D75F689-AFBA-45C8-BBFB-21893252213D}" type="pres">
      <dgm:prSet presAssocID="{D267D374-6FD3-45B0-934E-99C026699097}" presName="ThreeConn_2-3" presStyleLbl="fgAccFollowNode1" presStyleIdx="1" presStyleCnt="2">
        <dgm:presLayoutVars>
          <dgm:bulletEnabled val="1"/>
        </dgm:presLayoutVars>
      </dgm:prSet>
      <dgm:spPr/>
    </dgm:pt>
    <dgm:pt modelId="{A4F8395D-3345-4E0C-8E0B-BB1BF6B1ACF0}" type="pres">
      <dgm:prSet presAssocID="{D267D374-6FD3-45B0-934E-99C026699097}" presName="ThreeNodes_1_text" presStyleLbl="node1" presStyleIdx="2" presStyleCnt="3">
        <dgm:presLayoutVars>
          <dgm:bulletEnabled val="1"/>
        </dgm:presLayoutVars>
      </dgm:prSet>
      <dgm:spPr/>
    </dgm:pt>
    <dgm:pt modelId="{1DE7B0A7-229F-4D61-A630-0F6F2CB4E5B3}" type="pres">
      <dgm:prSet presAssocID="{D267D374-6FD3-45B0-934E-99C026699097}" presName="ThreeNodes_2_text" presStyleLbl="node1" presStyleIdx="2" presStyleCnt="3">
        <dgm:presLayoutVars>
          <dgm:bulletEnabled val="1"/>
        </dgm:presLayoutVars>
      </dgm:prSet>
      <dgm:spPr/>
    </dgm:pt>
    <dgm:pt modelId="{7C6D8368-12BA-42B5-97CF-5849A73935C2}" type="pres">
      <dgm:prSet presAssocID="{D267D374-6FD3-45B0-934E-99C02669909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C36B902A-B7E1-4670-8EFA-852B4F6ED5B6}" srcId="{D267D374-6FD3-45B0-934E-99C026699097}" destId="{F57B964B-7237-423B-9AFC-766CEEC4FBFD}" srcOrd="0" destOrd="0" parTransId="{AA715B7D-F30C-4CD8-ABB5-1D302208B93C}" sibTransId="{F8074A1B-C643-4471-AD65-DDDEBC4D35C0}"/>
    <dgm:cxn modelId="{8FA05739-5EBF-4F9A-BF86-E7779875DDEC}" type="presOf" srcId="{C990402D-2CB0-4831-A743-76C6B9580C95}" destId="{84082C06-9375-4A3B-8251-C68EF48F7DE7}" srcOrd="0" destOrd="0" presId="urn:microsoft.com/office/officeart/2005/8/layout/vProcess5"/>
    <dgm:cxn modelId="{D5777E66-FDB5-444B-B83F-350A75AED215}" srcId="{D267D374-6FD3-45B0-934E-99C026699097}" destId="{C990402D-2CB0-4831-A743-76C6B9580C95}" srcOrd="2" destOrd="0" parTransId="{66424B0B-ECFE-4D64-89FF-1312763756F0}" sibTransId="{F25E5D8A-75B3-430F-A527-C0E4830CEE5B}"/>
    <dgm:cxn modelId="{45DF7C47-E46C-4E22-BC0A-8C6BADCA9AC5}" type="presOf" srcId="{C990402D-2CB0-4831-A743-76C6B9580C95}" destId="{7C6D8368-12BA-42B5-97CF-5849A73935C2}" srcOrd="1" destOrd="0" presId="urn:microsoft.com/office/officeart/2005/8/layout/vProcess5"/>
    <dgm:cxn modelId="{0DE36949-57B5-4808-BE42-73E81C77C3E7}" type="presOf" srcId="{F8074A1B-C643-4471-AD65-DDDEBC4D35C0}" destId="{33A9F092-A793-4158-9FE5-6633E3DD59B9}" srcOrd="0" destOrd="0" presId="urn:microsoft.com/office/officeart/2005/8/layout/vProcess5"/>
    <dgm:cxn modelId="{C0EC6972-B0E6-4126-A0CF-15AACBAF173C}" type="presOf" srcId="{D267D374-6FD3-45B0-934E-99C026699097}" destId="{B4086D68-26E7-46D4-9EDC-F280B10FEDAA}" srcOrd="0" destOrd="0" presId="urn:microsoft.com/office/officeart/2005/8/layout/vProcess5"/>
    <dgm:cxn modelId="{3D8C5293-35D3-427F-BA19-2BE7A2847CC8}" type="presOf" srcId="{97A17D88-1BAF-4CA8-9055-320E081346DA}" destId="{1DE7B0A7-229F-4D61-A630-0F6F2CB4E5B3}" srcOrd="1" destOrd="0" presId="urn:microsoft.com/office/officeart/2005/8/layout/vProcess5"/>
    <dgm:cxn modelId="{4C14B4A1-D888-4C61-9469-A7D8A9B31607}" type="presOf" srcId="{97A17D88-1BAF-4CA8-9055-320E081346DA}" destId="{369AB5F7-3397-4D85-9A8C-029C01DC93F0}" srcOrd="0" destOrd="0" presId="urn:microsoft.com/office/officeart/2005/8/layout/vProcess5"/>
    <dgm:cxn modelId="{3D21B3D1-11A3-45F5-93DD-C47CEC4A40F4}" srcId="{D267D374-6FD3-45B0-934E-99C026699097}" destId="{97A17D88-1BAF-4CA8-9055-320E081346DA}" srcOrd="1" destOrd="0" parTransId="{B25D8DAC-A4FE-402C-A7E4-C1ED6AC7CDA5}" sibTransId="{B8FDB635-1E16-42D2-B437-846668F9D0B9}"/>
    <dgm:cxn modelId="{D62F32D7-22A8-41F9-9CF8-5A8AF93024BD}" type="presOf" srcId="{F57B964B-7237-423B-9AFC-766CEEC4FBFD}" destId="{A4F8395D-3345-4E0C-8E0B-BB1BF6B1ACF0}" srcOrd="1" destOrd="0" presId="urn:microsoft.com/office/officeart/2005/8/layout/vProcess5"/>
    <dgm:cxn modelId="{A407BFD8-D1B8-4405-89B4-463AC4911904}" type="presOf" srcId="{F57B964B-7237-423B-9AFC-766CEEC4FBFD}" destId="{FF0FA5A2-46A0-4EA8-9A6E-71EAAEA357F1}" srcOrd="0" destOrd="0" presId="urn:microsoft.com/office/officeart/2005/8/layout/vProcess5"/>
    <dgm:cxn modelId="{7397C9FC-F71F-4571-BDD2-1DAAE0D408F7}" type="presOf" srcId="{B8FDB635-1E16-42D2-B437-846668F9D0B9}" destId="{0D75F689-AFBA-45C8-BBFB-21893252213D}" srcOrd="0" destOrd="0" presId="urn:microsoft.com/office/officeart/2005/8/layout/vProcess5"/>
    <dgm:cxn modelId="{CDF9D58E-752D-4178-8DA9-B60E4B4565B8}" type="presParOf" srcId="{B4086D68-26E7-46D4-9EDC-F280B10FEDAA}" destId="{D396D512-CECE-477A-9023-6B6ECEC28E8E}" srcOrd="0" destOrd="0" presId="urn:microsoft.com/office/officeart/2005/8/layout/vProcess5"/>
    <dgm:cxn modelId="{A0F4CF0E-C1C6-4E0C-8539-C1E5B17C2CF9}" type="presParOf" srcId="{B4086D68-26E7-46D4-9EDC-F280B10FEDAA}" destId="{FF0FA5A2-46A0-4EA8-9A6E-71EAAEA357F1}" srcOrd="1" destOrd="0" presId="urn:microsoft.com/office/officeart/2005/8/layout/vProcess5"/>
    <dgm:cxn modelId="{8FD97538-8C76-44E8-869D-812664221E9B}" type="presParOf" srcId="{B4086D68-26E7-46D4-9EDC-F280B10FEDAA}" destId="{369AB5F7-3397-4D85-9A8C-029C01DC93F0}" srcOrd="2" destOrd="0" presId="urn:microsoft.com/office/officeart/2005/8/layout/vProcess5"/>
    <dgm:cxn modelId="{7F3E7362-C962-4134-86FC-C93A0A6E60CF}" type="presParOf" srcId="{B4086D68-26E7-46D4-9EDC-F280B10FEDAA}" destId="{84082C06-9375-4A3B-8251-C68EF48F7DE7}" srcOrd="3" destOrd="0" presId="urn:microsoft.com/office/officeart/2005/8/layout/vProcess5"/>
    <dgm:cxn modelId="{980D8B2C-E27E-4353-AC3E-CC478D4A09EE}" type="presParOf" srcId="{B4086D68-26E7-46D4-9EDC-F280B10FEDAA}" destId="{33A9F092-A793-4158-9FE5-6633E3DD59B9}" srcOrd="4" destOrd="0" presId="urn:microsoft.com/office/officeart/2005/8/layout/vProcess5"/>
    <dgm:cxn modelId="{1BA38C01-C754-4DFA-8D9A-975F3881A97F}" type="presParOf" srcId="{B4086D68-26E7-46D4-9EDC-F280B10FEDAA}" destId="{0D75F689-AFBA-45C8-BBFB-21893252213D}" srcOrd="5" destOrd="0" presId="urn:microsoft.com/office/officeart/2005/8/layout/vProcess5"/>
    <dgm:cxn modelId="{0D9BA89E-39DF-4CCA-8FDA-73AD7758A5A9}" type="presParOf" srcId="{B4086D68-26E7-46D4-9EDC-F280B10FEDAA}" destId="{A4F8395D-3345-4E0C-8E0B-BB1BF6B1ACF0}" srcOrd="6" destOrd="0" presId="urn:microsoft.com/office/officeart/2005/8/layout/vProcess5"/>
    <dgm:cxn modelId="{F878E5CB-B919-4AAE-8E9F-FA4AE1089AC6}" type="presParOf" srcId="{B4086D68-26E7-46D4-9EDC-F280B10FEDAA}" destId="{1DE7B0A7-229F-4D61-A630-0F6F2CB4E5B3}" srcOrd="7" destOrd="0" presId="urn:microsoft.com/office/officeart/2005/8/layout/vProcess5"/>
    <dgm:cxn modelId="{46A5DF07-367C-410A-AE39-291D3C4EB21F}" type="presParOf" srcId="{B4086D68-26E7-46D4-9EDC-F280B10FEDAA}" destId="{7C6D8368-12BA-42B5-97CF-5849A73935C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0FA5A2-46A0-4EA8-9A6E-71EAAEA357F1}">
      <dsp:nvSpPr>
        <dsp:cNvPr id="0" name=""/>
        <dsp:cNvSpPr/>
      </dsp:nvSpPr>
      <dsp:spPr>
        <a:xfrm>
          <a:off x="0" y="0"/>
          <a:ext cx="8692134" cy="12907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200" kern="1200" noProof="0" dirty="0"/>
            <a:t>Študent in mentor se glede termina in podrobnosti izvedbe KP dogovorita sama</a:t>
          </a:r>
        </a:p>
      </dsp:txBody>
      <dsp:txXfrm>
        <a:off x="37805" y="37805"/>
        <a:ext cx="7299301" cy="1215153"/>
      </dsp:txXfrm>
    </dsp:sp>
    <dsp:sp modelId="{369AB5F7-3397-4D85-9A8C-029C01DC93F0}">
      <dsp:nvSpPr>
        <dsp:cNvPr id="0" name=""/>
        <dsp:cNvSpPr/>
      </dsp:nvSpPr>
      <dsp:spPr>
        <a:xfrm>
          <a:off x="766953" y="1505890"/>
          <a:ext cx="8692134" cy="1290763"/>
        </a:xfrm>
        <a:prstGeom prst="roundRect">
          <a:avLst>
            <a:gd name="adj" fmla="val 10000"/>
          </a:avLst>
        </a:prstGeom>
        <a:solidFill>
          <a:schemeClr val="accent5">
            <a:hueOff val="1063560"/>
            <a:satOff val="-11946"/>
            <a:lumOff val="-2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Za oprav</a:t>
          </a:r>
          <a:r>
            <a:rPr lang="sl-SI" sz="2200" kern="1200"/>
            <a:t>l</a:t>
          </a:r>
          <a:r>
            <a:rPr lang="en-US" sz="2200" kern="1200"/>
            <a:t>janje klinične prakse je potrebna delovna obleka in obutev, primerna okolju, kjer bo delo potekalo </a:t>
          </a:r>
          <a:r>
            <a:rPr lang="sl-SI" sz="2200" kern="1200"/>
            <a:t>(Mentorji, prosim posredujte študentom specifična navodila)</a:t>
          </a:r>
          <a:endParaRPr lang="en-US" sz="2200" kern="1200"/>
        </a:p>
      </dsp:txBody>
      <dsp:txXfrm>
        <a:off x="804758" y="1543695"/>
        <a:ext cx="7010575" cy="1215153"/>
      </dsp:txXfrm>
    </dsp:sp>
    <dsp:sp modelId="{84082C06-9375-4A3B-8251-C68EF48F7DE7}">
      <dsp:nvSpPr>
        <dsp:cNvPr id="0" name=""/>
        <dsp:cNvSpPr/>
      </dsp:nvSpPr>
      <dsp:spPr>
        <a:xfrm>
          <a:off x="1533906" y="3011780"/>
          <a:ext cx="8692134" cy="1290763"/>
        </a:xfrm>
        <a:prstGeom prst="roundRect">
          <a:avLst>
            <a:gd name="adj" fmla="val 10000"/>
          </a:avLst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200" kern="1200" noProof="0" dirty="0"/>
            <a:t>Študent mora spoštovati še druga navodila, ki veljajo</a:t>
          </a:r>
          <a:r>
            <a:rPr lang="en-US" sz="2200" kern="1200" dirty="0"/>
            <a:t> v </a:t>
          </a:r>
          <a:r>
            <a:rPr lang="sl-SI" sz="2200" kern="1200" noProof="0" dirty="0"/>
            <a:t>ustanovi v katero prihaja </a:t>
          </a:r>
          <a:r>
            <a:rPr lang="sl-SI" sz="2200" kern="1200" dirty="0"/>
            <a:t>(Mentorji, prosim posredujte študentom specifična navodila)</a:t>
          </a:r>
          <a:endParaRPr lang="en-US" sz="2200" kern="1200" dirty="0"/>
        </a:p>
      </dsp:txBody>
      <dsp:txXfrm>
        <a:off x="1571711" y="3049585"/>
        <a:ext cx="7010575" cy="1215153"/>
      </dsp:txXfrm>
    </dsp:sp>
    <dsp:sp modelId="{33A9F092-A793-4158-9FE5-6633E3DD59B9}">
      <dsp:nvSpPr>
        <dsp:cNvPr id="0" name=""/>
        <dsp:cNvSpPr/>
      </dsp:nvSpPr>
      <dsp:spPr>
        <a:xfrm>
          <a:off x="7853138" y="978828"/>
          <a:ext cx="838996" cy="83899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041912" y="978828"/>
        <a:ext cx="461448" cy="631344"/>
      </dsp:txXfrm>
    </dsp:sp>
    <dsp:sp modelId="{0D75F689-AFBA-45C8-BBFB-21893252213D}">
      <dsp:nvSpPr>
        <dsp:cNvPr id="0" name=""/>
        <dsp:cNvSpPr/>
      </dsp:nvSpPr>
      <dsp:spPr>
        <a:xfrm>
          <a:off x="8620091" y="2476114"/>
          <a:ext cx="838996" cy="83899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2266664"/>
            <a:satOff val="-19882"/>
            <a:lumOff val="-1583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808865" y="2476114"/>
        <a:ext cx="461448" cy="631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F1C037-E478-1750-8D53-3EB8CBFE23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F48A74A-93AD-EA68-5175-8DF50664F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33F05B1-78DA-52A9-F1B5-6B824D06D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4A06B-BAA6-43C7-9E56-C2109E3D6EBD}" type="datetimeFigureOut">
              <a:rPr lang="sl-SI" smtClean="0"/>
              <a:t>09.05.2025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462002A-8B36-2D51-2262-6D0D181E4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39DD2D3-71B0-861A-9CBB-FF0FC888C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CEFC-FCE0-49EE-923E-B436477031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3640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58EC01-F78C-4452-E4BE-251558B92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3E6E876-E958-833E-D9A7-27638C0D23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22E99F5-0123-E3EC-2208-AB2C13E3C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4A06B-BAA6-43C7-9E56-C2109E3D6EBD}" type="datetimeFigureOut">
              <a:rPr lang="sl-SI" smtClean="0"/>
              <a:t>09.05.2025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6313715-89D1-537E-A340-D3058D209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8B4073D-EB73-C5C5-04A7-B64D03C48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CEFC-FCE0-49EE-923E-B436477031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6761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D7C3236F-9D99-5500-53DD-5D0FCD0B06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C06FCD95-9B39-DA54-C1A6-0CCBFD3557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7C2A663-4AFD-6258-AB31-F988C54DC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4A06B-BAA6-43C7-9E56-C2109E3D6EBD}" type="datetimeFigureOut">
              <a:rPr lang="sl-SI" smtClean="0"/>
              <a:t>09.05.2025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7FF0D5D-3E69-B6DD-953B-300E1C331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46B4C1B-67AE-4098-FF8E-991A4395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CEFC-FCE0-49EE-923E-B436477031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4639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2922CF4-9226-48F7-B52C-187F43773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EE537-DB80-442F-9AB3-250CA0294424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09.05.2025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B1297DE-FD0B-452F-9F1C-F18886311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BFDB4CF-A1F6-4468-9E99-3A1F424C9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35EAD0-2F8F-41E4-BB2B-FE157B09827E}" type="slidenum">
              <a:rPr lang="sl-SI" altLang="sl-SI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l-SI" altLang="sl-SI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364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22CF4-9226-48F7-B52C-187F43773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22927-1852-4D84-BA49-F1B09442EA62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09.05.2025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297DE-FD0B-452F-9F1C-F18886311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DB4CF-A1F6-4468-9E99-3A1F424C9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AC7526-8BBF-4E29-BC08-815723B519E6}" type="slidenum">
              <a:rPr lang="sl-SI" altLang="sl-SI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l-SI" altLang="sl-SI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782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E88E-CA27-48CC-A951-AFC4C249DA98}" type="datetimeFigureOut">
              <a:rPr lang="sl-SI" smtClean="0"/>
              <a:t>09.05.2025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E54C-1018-4F2E-B4C3-0DA5AC5401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9279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BF07EF-30AA-98E2-8EBD-638070185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53B8D24-DBF0-9C15-4836-436039308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0857B3A-D912-BFF3-670F-C88B5A020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4A06B-BAA6-43C7-9E56-C2109E3D6EBD}" type="datetimeFigureOut">
              <a:rPr lang="sl-SI" smtClean="0"/>
              <a:t>09.05.2025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9D39106-3D9B-AB0B-3534-42873E71A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0785AFB-7CBB-7F76-840A-D80C8320B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CEFC-FCE0-49EE-923E-B436477031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3962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EB6C55-7B83-FD63-535C-D68DCA60B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C944835-3CD0-2DDA-80C0-1F5691220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7D598AA-87A3-05B7-9DF9-A6810C17D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4A06B-BAA6-43C7-9E56-C2109E3D6EBD}" type="datetimeFigureOut">
              <a:rPr lang="sl-SI" smtClean="0"/>
              <a:t>09.05.2025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0AB2AB8-71D7-00D1-7FE1-E4D6A443C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C2F3C59-EBA1-59B5-4F75-4F79776B9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CEFC-FCE0-49EE-923E-B436477031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023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115204-A31F-336A-6A66-CCFC66949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D60C601-CCAB-A2BB-3339-031A1553F6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DEF0EF03-FE6B-E5B8-AB75-B00B74D08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4B56ACF-A910-AC40-9651-584B6410B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4A06B-BAA6-43C7-9E56-C2109E3D6EBD}" type="datetimeFigureOut">
              <a:rPr lang="sl-SI" smtClean="0"/>
              <a:t>09.05.2025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BB8C1ACD-EE3A-727B-298F-195115F95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B903F77-EAC6-3AEA-BD92-AA64ADF2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CEFC-FCE0-49EE-923E-B436477031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614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00D283-5E06-77DF-B8D3-F6FA9D30B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4B8CA27-314E-D090-2284-6D05D1891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E754A337-0747-A225-580D-AE2AF7311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882A74AF-F956-8832-6D84-5F670F92B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BC299D4A-2592-3D92-22B9-7BC1189E9C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B3834A55-0FC3-6D92-7F2D-87C0645CC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4A06B-BAA6-43C7-9E56-C2109E3D6EBD}" type="datetimeFigureOut">
              <a:rPr lang="sl-SI" smtClean="0"/>
              <a:t>09.05.2025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7183617F-64CA-10F3-EF19-5A638624A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1B3EC6E8-B975-6DA1-33A8-6BD00934E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CEFC-FCE0-49EE-923E-B436477031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2612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93FDC1-A445-19D9-EFE3-DB4790D53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1B7091CC-9EDE-577B-39ED-17D3698BF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4A06B-BAA6-43C7-9E56-C2109E3D6EBD}" type="datetimeFigureOut">
              <a:rPr lang="sl-SI" smtClean="0"/>
              <a:t>09.05.2025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84C6C445-8519-29DC-5197-798078664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2FEB5699-A732-8D6F-B19E-D64F5C5BA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CEFC-FCE0-49EE-923E-B436477031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0208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9F92FEF7-5253-8F79-7C89-9464AC3CA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4A06B-BAA6-43C7-9E56-C2109E3D6EBD}" type="datetimeFigureOut">
              <a:rPr lang="sl-SI" smtClean="0"/>
              <a:t>09.05.2025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9F2A891F-EB72-F17B-67DE-6B52129F8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EC616354-5CF3-70EA-A1A2-4AEFAB185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CEFC-FCE0-49EE-923E-B436477031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4012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11D36F-076D-51D3-8CC8-3E044C6F5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8F77D6A-0782-6B4E-D3A9-7139FEDF0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963BF11-B9BC-5897-918D-29FE81F7A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C0525DCF-F21A-1896-A519-F57A2B543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4A06B-BAA6-43C7-9E56-C2109E3D6EBD}" type="datetimeFigureOut">
              <a:rPr lang="sl-SI" smtClean="0"/>
              <a:t>09.05.2025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C8FE3FC-8222-A7BC-0433-9A1E77315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CA2D80E-8A23-8957-C50A-9B9E5F3E5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CEFC-FCE0-49EE-923E-B436477031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1119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71B83D-B5E6-E3A4-10E2-A5A078CBA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F497CA22-7AD9-2C24-8CB9-D455C2A8A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F8824FD0-9238-DEEE-8785-E5FA3B25C7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50CAA3D-DDBF-40EA-690C-3B93F1C55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4A06B-BAA6-43C7-9E56-C2109E3D6EBD}" type="datetimeFigureOut">
              <a:rPr lang="sl-SI" smtClean="0"/>
              <a:t>09.05.2025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A741771-C16F-B2C8-7E91-0C5C4E5B6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5484CF3-5BF5-C7CE-9F80-35E332F85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CEFC-FCE0-49EE-923E-B436477031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101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6609DD75-2D98-E9EC-A6C8-30DF7A7A7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21D955C-9886-31CF-6FFD-126ABB905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889EC7D-7052-36B9-520E-351A26841A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44A06B-BAA6-43C7-9E56-C2109E3D6EBD}" type="datetimeFigureOut">
              <a:rPr lang="sl-SI" smtClean="0"/>
              <a:t>09.05.2025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066DDF8-BF2B-DA25-8F08-ED5C55D699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B09C7EE-6DCE-FE43-664A-B28CC8203D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F6CEFC-FCE0-49EE-923E-B436477031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5343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  <a:endParaRPr lang="sl-SI" altLang="sl-SI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  <a:endParaRPr lang="sl-SI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22CF4-9226-48F7-B52C-187F437738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7D8925-1209-4066-9B8F-5A962794AB84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09.05.2025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297DE-FD0B-452F-9F1C-F18886311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DB4CF-A1F6-4468-9E99-3A1F424C9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A209C0-8572-4AFE-A2F2-759D810C4E36}" type="slidenum">
              <a:rPr lang="sl-SI" altLang="sl-SI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l-SI" altLang="sl-SI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65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4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2E0E88E-CA27-48CC-A951-AFC4C249DA98}" type="datetimeFigureOut">
              <a:rPr lang="sl-SI" smtClean="0"/>
              <a:t>09.05.2025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002E54C-1018-4F2E-B4C3-0DA5AC5401DC}" type="slidenum">
              <a:rPr lang="sl-SI" smtClean="0"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360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marko.bozzich@gmail.com" TargetMode="External"/><Relationship Id="rId13" Type="http://schemas.openxmlformats.org/officeDocument/2006/relationships/hyperlink" Target="mailto:saso.sraj@meddens.si" TargetMode="External"/><Relationship Id="rId3" Type="http://schemas.openxmlformats.org/officeDocument/2006/relationships/hyperlink" Target="mailto:aslavec@gmail.com" TargetMode="External"/><Relationship Id="rId7" Type="http://schemas.openxmlformats.org/officeDocument/2006/relationships/hyperlink" Target="mailto:gordan.cok@siol.net" TargetMode="External"/><Relationship Id="rId12" Type="http://schemas.openxmlformats.org/officeDocument/2006/relationships/hyperlink" Target="mailto:pavlovic.franci@gmail.com" TargetMode="External"/><Relationship Id="rId2" Type="http://schemas.openxmlformats.org/officeDocument/2006/relationships/hyperlink" Target="mailto:dime.sap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atjaz.oblak@zobozdravstvo-oblak.si" TargetMode="External"/><Relationship Id="rId11" Type="http://schemas.openxmlformats.org/officeDocument/2006/relationships/hyperlink" Target="mailto:joze.vogelnik@guest.arnes.si" TargetMode="External"/><Relationship Id="rId5" Type="http://schemas.openxmlformats.org/officeDocument/2006/relationships/hyperlink" Target="mailto:matija.gorjanc@implantat.si" TargetMode="External"/><Relationship Id="rId15" Type="http://schemas.openxmlformats.org/officeDocument/2006/relationships/hyperlink" Target="mailto:nermin.suljic@yahoo.com" TargetMode="External"/><Relationship Id="rId10" Type="http://schemas.openxmlformats.org/officeDocument/2006/relationships/hyperlink" Target="mailto:aleksander.lipovec@siol.net" TargetMode="External"/><Relationship Id="rId4" Type="http://schemas.openxmlformats.org/officeDocument/2006/relationships/hyperlink" Target="mailto:ales.troha@siol.net" TargetMode="External"/><Relationship Id="rId9" Type="http://schemas.openxmlformats.org/officeDocument/2006/relationships/hyperlink" Target="mailto:peter.weber985@gmail.com" TargetMode="External"/><Relationship Id="rId14" Type="http://schemas.openxmlformats.org/officeDocument/2006/relationships/hyperlink" Target="mailto:info@gorjanc.s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nina.hropotplesko@mf.uni-lj.si" TargetMode="External"/><Relationship Id="rId2" Type="http://schemas.openxmlformats.org/officeDocument/2006/relationships/hyperlink" Target="mailto:eva.skaleric@mf.uni-lj.s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obert.tramte@mf.uni-lj.si" TargetMode="External"/><Relationship Id="rId5" Type="http://schemas.openxmlformats.org/officeDocument/2006/relationships/hyperlink" Target="mailto:mojca.trost@mf.uni-lj.si" TargetMode="External"/><Relationship Id="rId4" Type="http://schemas.openxmlformats.org/officeDocument/2006/relationships/hyperlink" Target="mailto:domen.kanduti@mf.uni-lj.s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lucija.strmsek@mf.uni-lj.si" TargetMode="External"/><Relationship Id="rId7" Type="http://schemas.openxmlformats.org/officeDocument/2006/relationships/hyperlink" Target="mailto:matevz.lustrik@mf.uni-lj.si" TargetMode="External"/><Relationship Id="rId2" Type="http://schemas.openxmlformats.org/officeDocument/2006/relationships/hyperlink" Target="mailto:lidija.nemeth@mf.uni-lj.s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omi.samec@mf.uni-lj.si" TargetMode="External"/><Relationship Id="rId5" Type="http://schemas.openxmlformats.org/officeDocument/2006/relationships/hyperlink" Target="mailto:viktor.angjeleski@mf.uni-lj.si" TargetMode="External"/><Relationship Id="rId4" Type="http://schemas.openxmlformats.org/officeDocument/2006/relationships/hyperlink" Target="mailto:nina.vovk@mf.uni-lj.si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3DB900D-564C-F188-8D81-985880050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r>
              <a:rPr lang="sl-SI" sz="4800" dirty="0">
                <a:solidFill>
                  <a:srgbClr val="FFFFFF"/>
                </a:solidFill>
              </a:rPr>
              <a:t>Individualne vaje v kliničnem okolju za študente 4. letnika EMŠ Dentalna medicina</a:t>
            </a:r>
            <a:br>
              <a:rPr lang="sl-SI" sz="4800" dirty="0">
                <a:solidFill>
                  <a:srgbClr val="FFFFFF"/>
                </a:solidFill>
              </a:rPr>
            </a:br>
            <a:r>
              <a:rPr lang="sl-SI" sz="4800" dirty="0">
                <a:solidFill>
                  <a:srgbClr val="FFFFFF"/>
                </a:solidFill>
              </a:rPr>
              <a:t>IVKO 4 -DM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CFF0D79-0476-A2B7-8CBA-226F778DF7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4824" y="5086542"/>
            <a:ext cx="10005951" cy="1074059"/>
          </a:xfrm>
        </p:spPr>
        <p:txBody>
          <a:bodyPr anchor="ctr">
            <a:normAutofit/>
          </a:bodyPr>
          <a:lstStyle/>
          <a:p>
            <a:pPr algn="l"/>
            <a:r>
              <a:rPr lang="sl-SI" dirty="0"/>
              <a:t>Sara Bevc Jonan- CUKV 		sreda, 7.5.2025 </a:t>
            </a:r>
          </a:p>
          <a:p>
            <a:pPr algn="l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5008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E63962C-56DA-03FB-39A1-03E76488C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968" y="349112"/>
            <a:ext cx="10044023" cy="877729"/>
          </a:xfrm>
        </p:spPr>
        <p:txBody>
          <a:bodyPr anchor="ctr">
            <a:normAutofit fontScale="90000"/>
          </a:bodyPr>
          <a:lstStyle/>
          <a:p>
            <a:pPr algn="ctr" fontAlgn="t">
              <a:buNone/>
            </a:pPr>
            <a:r>
              <a:rPr lang="sl-SI" sz="40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IVKO- DM 4- Maksilofacialna in Oralna Kirurgija</a:t>
            </a:r>
            <a:endParaRPr lang="sl-SI" sz="66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ED814BEE-F985-126F-CA24-349640C3F7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0533964"/>
              </p:ext>
            </p:extLst>
          </p:nvPr>
        </p:nvGraphicFramePr>
        <p:xfrm>
          <a:off x="342900" y="1959429"/>
          <a:ext cx="11350776" cy="4359122"/>
        </p:xfrm>
        <a:graphic>
          <a:graphicData uri="http://schemas.openxmlformats.org/drawingml/2006/table">
            <a:tbl>
              <a:tblPr firstRow="1"/>
              <a:tblGrid>
                <a:gridCol w="1072772">
                  <a:extLst>
                    <a:ext uri="{9D8B030D-6E8A-4147-A177-3AD203B41FA5}">
                      <a16:colId xmlns:a16="http://schemas.microsoft.com/office/drawing/2014/main" val="2326272259"/>
                    </a:ext>
                  </a:extLst>
                </a:gridCol>
                <a:gridCol w="671909">
                  <a:extLst>
                    <a:ext uri="{9D8B030D-6E8A-4147-A177-3AD203B41FA5}">
                      <a16:colId xmlns:a16="http://schemas.microsoft.com/office/drawing/2014/main" val="2569773460"/>
                    </a:ext>
                  </a:extLst>
                </a:gridCol>
                <a:gridCol w="720756">
                  <a:extLst>
                    <a:ext uri="{9D8B030D-6E8A-4147-A177-3AD203B41FA5}">
                      <a16:colId xmlns:a16="http://schemas.microsoft.com/office/drawing/2014/main" val="828933888"/>
                    </a:ext>
                  </a:extLst>
                </a:gridCol>
                <a:gridCol w="1523807">
                  <a:extLst>
                    <a:ext uri="{9D8B030D-6E8A-4147-A177-3AD203B41FA5}">
                      <a16:colId xmlns:a16="http://schemas.microsoft.com/office/drawing/2014/main" val="2337177343"/>
                    </a:ext>
                  </a:extLst>
                </a:gridCol>
                <a:gridCol w="3092745">
                  <a:extLst>
                    <a:ext uri="{9D8B030D-6E8A-4147-A177-3AD203B41FA5}">
                      <a16:colId xmlns:a16="http://schemas.microsoft.com/office/drawing/2014/main" val="3236167567"/>
                    </a:ext>
                  </a:extLst>
                </a:gridCol>
                <a:gridCol w="994192">
                  <a:extLst>
                    <a:ext uri="{9D8B030D-6E8A-4147-A177-3AD203B41FA5}">
                      <a16:colId xmlns:a16="http://schemas.microsoft.com/office/drawing/2014/main" val="4166905611"/>
                    </a:ext>
                  </a:extLst>
                </a:gridCol>
                <a:gridCol w="1068524">
                  <a:extLst>
                    <a:ext uri="{9D8B030D-6E8A-4147-A177-3AD203B41FA5}">
                      <a16:colId xmlns:a16="http://schemas.microsoft.com/office/drawing/2014/main" val="3488379036"/>
                    </a:ext>
                  </a:extLst>
                </a:gridCol>
                <a:gridCol w="1493278">
                  <a:extLst>
                    <a:ext uri="{9D8B030D-6E8A-4147-A177-3AD203B41FA5}">
                      <a16:colId xmlns:a16="http://schemas.microsoft.com/office/drawing/2014/main" val="244978653"/>
                    </a:ext>
                  </a:extLst>
                </a:gridCol>
                <a:gridCol w="712793">
                  <a:extLst>
                    <a:ext uri="{9D8B030D-6E8A-4147-A177-3AD203B41FA5}">
                      <a16:colId xmlns:a16="http://schemas.microsoft.com/office/drawing/2014/main" val="872487261"/>
                    </a:ext>
                  </a:extLst>
                </a:gridCol>
              </a:tblGrid>
              <a:tr h="57392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sl-SI" sz="8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ptos" panose="020B0004020202020204" pitchFamily="34" charset="0"/>
                        </a:rPr>
                        <a:t>Ime in priimek: </a:t>
                      </a:r>
                      <a:endParaRPr lang="sl-SI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sl-SI" sz="8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ptos" panose="020B0004020202020204" pitchFamily="34" charset="0"/>
                        </a:rPr>
                        <a:t>Ime </a:t>
                      </a:r>
                      <a:endParaRPr lang="sl-SI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sl-SI" sz="8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ptos" panose="020B0004020202020204" pitchFamily="34" charset="0"/>
                        </a:rPr>
                        <a:t>Priimek </a:t>
                      </a:r>
                      <a:endParaRPr lang="sl-SI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sl-SI" sz="8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ptos" panose="020B0004020202020204" pitchFamily="34" charset="0"/>
                        </a:rPr>
                        <a:t>Naziv:</a:t>
                      </a:r>
                      <a:endParaRPr lang="sl-SI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sl-SI" sz="8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ptos" panose="020B0004020202020204" pitchFamily="34" charset="0"/>
                        </a:rPr>
                        <a:t>Naziv zdravstvenega zavoda (javni, zasebni), kjer delujete in kjer bo študent opravljal klinično prakso:</a:t>
                      </a:r>
                      <a:br>
                        <a:rPr lang="sl-SI" sz="8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ptos" panose="020B0004020202020204" pitchFamily="34" charset="0"/>
                        </a:rPr>
                      </a:br>
                      <a:endParaRPr lang="sl-SI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sl-SI" sz="800" b="1" i="0" u="none" strike="noStrike">
                          <a:solidFill>
                            <a:sysClr val="windowText" lastClr="000000"/>
                          </a:solidFill>
                          <a:effectLst/>
                          <a:latin typeface="Aptos" panose="020B0004020202020204" pitchFamily="34" charset="0"/>
                        </a:rPr>
                        <a:t>Kraj zdravstvenega zavoda 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sl-SI" sz="800" b="1" i="0" u="none" strike="noStrike">
                          <a:solidFill>
                            <a:sysClr val="windowText" lastClr="000000"/>
                          </a:solidFill>
                          <a:effectLst/>
                          <a:latin typeface="Aptos" panose="020B0004020202020204" pitchFamily="34" charset="0"/>
                        </a:rPr>
                        <a:t>Regija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sl-SI" sz="800" b="1" i="0" u="none" strike="noStrike">
                          <a:solidFill>
                            <a:sysClr val="windowText" lastClr="000000"/>
                          </a:solidFill>
                          <a:effectLst/>
                          <a:latin typeface="Aptos" panose="020B0004020202020204" pitchFamily="34" charset="0"/>
                        </a:rPr>
                        <a:t>E-mail: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sl-SI" sz="8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ptos" panose="020B0004020202020204" pitchFamily="34" charset="0"/>
                        </a:rPr>
                        <a:t>Telefonska številka:</a:t>
                      </a:r>
                      <a:endParaRPr lang="sl-SI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167786"/>
                  </a:ext>
                </a:extLst>
              </a:tr>
              <a:tr h="348024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Dime Sapundzhiev 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Dime 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 Sapundzhiev 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asist. Dime Sapundzhiev, dr. dent. med. 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Specialistična ambulanta za oralno kirurgijo, Vilharjeva cesta 27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1000 Ljubljana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Osrednjeslovenska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sng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dime.sap@gmail.com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031 61 22 22</a:t>
                      </a:r>
                      <a:endParaRPr lang="sl-SI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0943114"/>
                  </a:ext>
                </a:extLst>
              </a:tr>
              <a:tr h="348024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Ajda Slavec Kamnar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Ajda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Slavec Kamnar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Ajda Slavec, dr. dent. med.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Zobozdravstvo Slavec, Videmce 10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4201 Zgornja Besnica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Gorenjska regija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sng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aslavec@gmail.com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sl-SI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927357"/>
                  </a:ext>
                </a:extLst>
              </a:tr>
              <a:tr h="19271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Aleš Troha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Aleš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Troha</a:t>
                      </a:r>
                      <a:endParaRPr lang="sl-SI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Aleš Troha, dr. </a:t>
                      </a:r>
                      <a:r>
                        <a:rPr lang="sl-SI" sz="900" b="0" i="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dent</a:t>
                      </a:r>
                      <a:r>
                        <a:rPr lang="sl-SI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. med. </a:t>
                      </a:r>
                      <a:endParaRPr lang="sl-SI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TRODENT d.o.o., Peričeva ulica 17</a:t>
                      </a:r>
                      <a:endParaRPr lang="it-IT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 1000 Ljubljana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Osrednjeslovenska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sng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ales.troha@siol.net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64243"/>
                  </a:ext>
                </a:extLst>
              </a:tr>
              <a:tr h="348024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Matija Gorjanc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Matija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Gorjanc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dr. med. Matija Gorjanc, dr. dent. med. 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Implantološki inštitut d.o.o., Ukmarjeva ul. 2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1000 Ljubljana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Osrednjeslovenska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sng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matija.gorjanc@implantat.si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sl-SI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7458014"/>
                  </a:ext>
                </a:extLst>
              </a:tr>
              <a:tr h="348024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Matjaž Oblak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Matjaž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Oblak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Matjaž Oblak, dr. dent. med. 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Zobozdravstvo Oblak d.o.o., Tehnološki park 20</a:t>
                      </a:r>
                      <a:endParaRPr lang="sl-SI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1000 Ljubljana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Osrednjeslovenska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sng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matjaz.oblak@zobozdravstvo-oblak.si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sl-SI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8598536"/>
                  </a:ext>
                </a:extLst>
              </a:tr>
              <a:tr h="19271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Gordan Čok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Gordan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Čok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Gordan Čok, dr. dent. med. 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Dr. Čok dental, zobozdravstvo, d.o.o., Obala 114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6320 Portorož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Obalno-kraška regija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sng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gordan.cok@siol.net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6914500"/>
                  </a:ext>
                </a:extLst>
              </a:tr>
              <a:tr h="348024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Marko Božič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Marko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Božič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dr. Marko Božič, dr. med., dr. dent. med.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OMF kirurgija, specialistična zdravstvena dejavnost, Kidričeva ulica 24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3000 Celje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Savinjska regija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sng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marko.bozzich@gmail.com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040 57 91 12</a:t>
                      </a:r>
                      <a:endParaRPr lang="sl-SI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941693"/>
                  </a:ext>
                </a:extLst>
              </a:tr>
              <a:tr h="348024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Peter Weber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Peter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Weber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dr. med. Peter Weber, dr. dent. med.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pl-PL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ZOBEST dentalni studio, Savska cesta 10</a:t>
                      </a:r>
                      <a:endParaRPr lang="pl-PL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1000 Ljubljana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Osrednjeslovenska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sng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peter.weber985@gmail.com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sl-SI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2354061"/>
                  </a:ext>
                </a:extLst>
              </a:tr>
              <a:tr h="348024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Aleksander Lipovec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Aleksander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Lipovec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mag. Aleksander Lipovec, dr. dent. med.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Oralna kirurgija in zobozdravstvo Aleksander Lipovec, Prečna ulica 2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6230 Postojna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8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Aptos" panose="020B0004020202020204" pitchFamily="34" charset="0"/>
                        </a:rPr>
                        <a:t>Primorsko-notranjska regija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sng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aleksander.lipovec@siol.net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sl-SI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7560708"/>
                  </a:ext>
                </a:extLst>
              </a:tr>
              <a:tr h="19271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Jože Vogelnik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Jože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Vogelnik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Jože Vogelnik, dr. dent. med.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ORKA, JOŽE VOGELNIK s.p., Potrčeva cesta 58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2250 Ptuj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Podravska regija 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sng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joze.vogelnik@guest.arnes.si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5396398"/>
                  </a:ext>
                </a:extLst>
              </a:tr>
              <a:tr h="19271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Franci Pavlovič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Franci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Pavlovič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Franci Pavlovič, dr. dent. med.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DENTICA FP, D.O.O., Prvomajska ulica 23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 8290 Sevnica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Posavska regija 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sng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pavlovic.franci@gmail.com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sl-SI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2387948"/>
                  </a:ext>
                </a:extLst>
              </a:tr>
              <a:tr h="19271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Sašo Šraj 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Sašo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Šraj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Sašo Šraj, dr. dent. med.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MEDDEN S D.O.O., Puconci 251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9201 PUCONCI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8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Aptos" panose="020B0004020202020204" pitchFamily="34" charset="0"/>
                        </a:rPr>
                        <a:t>Pomurska regija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sng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saso.sraj@meddens.si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sl-SI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606544"/>
                  </a:ext>
                </a:extLst>
              </a:tr>
              <a:tr h="19271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Jani Gorjanc 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Jani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Gorjanc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Jani Gorjanc, dr. dent. med.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MEDICINSKI CENTER GORJANC, Trg 32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2391 Prevalje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Koroška regija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sng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info@gorjanc.si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sl-SI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1117397"/>
                  </a:ext>
                </a:extLst>
              </a:tr>
              <a:tr h="19271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Nermin Suljić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Nermin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Suljić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Nermin Suljić, dr. dent. med.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pl-PL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dentalNS, Nermin Suljić s.p., Koroška cesta 54</a:t>
                      </a:r>
                      <a:endParaRPr lang="pl-PL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 2000 Maribor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Podravska regija 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sng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nermin.suljic@yahoo.com</a:t>
                      </a:r>
                      <a:endParaRPr lang="sl-SI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sl-SI" sz="9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sl-SI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67" marR="3067" marT="30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5896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564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B45D32-2AD6-53A7-A182-0A8C6DFD5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B017D69-6C41-B50F-492D-50FC3084D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fontAlgn="t"/>
            <a:r>
              <a:rPr lang="sl-SI" sz="36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IVKO- DM 4- Parodontologija</a:t>
            </a:r>
            <a:r>
              <a:rPr lang="sl-SI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600" b="0" i="0" u="none" strike="noStrike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0" name="Tabela 29">
            <a:extLst>
              <a:ext uri="{FF2B5EF4-FFF2-40B4-BE49-F238E27FC236}">
                <a16:creationId xmlns:a16="http://schemas.microsoft.com/office/drawing/2014/main" id="{73E5B320-2CBB-06C3-8D1D-2B10193998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623151"/>
              </p:ext>
            </p:extLst>
          </p:nvPr>
        </p:nvGraphicFramePr>
        <p:xfrm>
          <a:off x="699713" y="2583543"/>
          <a:ext cx="10902041" cy="2951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6401">
                  <a:extLst>
                    <a:ext uri="{9D8B030D-6E8A-4147-A177-3AD203B41FA5}">
                      <a16:colId xmlns:a16="http://schemas.microsoft.com/office/drawing/2014/main" val="2037740569"/>
                    </a:ext>
                  </a:extLst>
                </a:gridCol>
                <a:gridCol w="557926">
                  <a:extLst>
                    <a:ext uri="{9D8B030D-6E8A-4147-A177-3AD203B41FA5}">
                      <a16:colId xmlns:a16="http://schemas.microsoft.com/office/drawing/2014/main" val="2210646181"/>
                    </a:ext>
                  </a:extLst>
                </a:gridCol>
                <a:gridCol w="795043">
                  <a:extLst>
                    <a:ext uri="{9D8B030D-6E8A-4147-A177-3AD203B41FA5}">
                      <a16:colId xmlns:a16="http://schemas.microsoft.com/office/drawing/2014/main" val="2270740723"/>
                    </a:ext>
                  </a:extLst>
                </a:gridCol>
                <a:gridCol w="1063371">
                  <a:extLst>
                    <a:ext uri="{9D8B030D-6E8A-4147-A177-3AD203B41FA5}">
                      <a16:colId xmlns:a16="http://schemas.microsoft.com/office/drawing/2014/main" val="2014230938"/>
                    </a:ext>
                  </a:extLst>
                </a:gridCol>
                <a:gridCol w="2385132">
                  <a:extLst>
                    <a:ext uri="{9D8B030D-6E8A-4147-A177-3AD203B41FA5}">
                      <a16:colId xmlns:a16="http://schemas.microsoft.com/office/drawing/2014/main" val="1797028915"/>
                    </a:ext>
                  </a:extLst>
                </a:gridCol>
                <a:gridCol w="963992">
                  <a:extLst>
                    <a:ext uri="{9D8B030D-6E8A-4147-A177-3AD203B41FA5}">
                      <a16:colId xmlns:a16="http://schemas.microsoft.com/office/drawing/2014/main" val="3601402789"/>
                    </a:ext>
                  </a:extLst>
                </a:gridCol>
                <a:gridCol w="1033557">
                  <a:extLst>
                    <a:ext uri="{9D8B030D-6E8A-4147-A177-3AD203B41FA5}">
                      <a16:colId xmlns:a16="http://schemas.microsoft.com/office/drawing/2014/main" val="155815125"/>
                    </a:ext>
                  </a:extLst>
                </a:gridCol>
                <a:gridCol w="1396713">
                  <a:extLst>
                    <a:ext uri="{9D8B030D-6E8A-4147-A177-3AD203B41FA5}">
                      <a16:colId xmlns:a16="http://schemas.microsoft.com/office/drawing/2014/main" val="3512415526"/>
                    </a:ext>
                  </a:extLst>
                </a:gridCol>
                <a:gridCol w="749906">
                  <a:extLst>
                    <a:ext uri="{9D8B030D-6E8A-4147-A177-3AD203B41FA5}">
                      <a16:colId xmlns:a16="http://schemas.microsoft.com/office/drawing/2014/main" val="2470559684"/>
                    </a:ext>
                  </a:extLst>
                </a:gridCol>
              </a:tblGrid>
              <a:tr h="729599">
                <a:tc>
                  <a:txBody>
                    <a:bodyPr/>
                    <a:lstStyle/>
                    <a:p>
                      <a:pPr algn="l" fontAlgn="ctr"/>
                      <a:r>
                        <a:rPr lang="sl-SI" sz="800" u="none" strike="noStrike" dirty="0">
                          <a:effectLst/>
                        </a:rPr>
                        <a:t>Ime in priimek: </a:t>
                      </a:r>
                      <a:endParaRPr lang="sl-SI" sz="8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876" marR="2876" marT="2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800" u="none" strike="noStrike">
                          <a:effectLst/>
                        </a:rPr>
                        <a:t>Ime </a:t>
                      </a:r>
                      <a:endParaRPr lang="sl-SI" sz="8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876" marR="2876" marT="2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800" u="none" strike="noStrike">
                          <a:effectLst/>
                        </a:rPr>
                        <a:t>Priimek </a:t>
                      </a:r>
                      <a:endParaRPr lang="sl-SI" sz="8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876" marR="2876" marT="2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800" u="none" strike="noStrike">
                          <a:effectLst/>
                        </a:rPr>
                        <a:t>Naziv:</a:t>
                      </a:r>
                      <a:endParaRPr lang="sl-SI" sz="8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876" marR="2876" marT="2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800" u="none" strike="noStrike">
                          <a:effectLst/>
                        </a:rPr>
                        <a:t>Naziv zdravstvenega zavoda (javni, zasebni), kjer delujete in kjer bo študent opravljal klinično prakso:</a:t>
                      </a:r>
                      <a:br>
                        <a:rPr lang="sl-SI" sz="800" u="none" strike="noStrike">
                          <a:effectLst/>
                        </a:rPr>
                      </a:br>
                      <a:endParaRPr lang="sl-SI" sz="8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876" marR="2876" marT="2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800" u="none" strike="noStrike">
                          <a:effectLst/>
                        </a:rPr>
                        <a:t>Kraj zdravstvenega zavoda </a:t>
                      </a:r>
                      <a:endParaRPr lang="sl-SI" sz="8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876" marR="2876" marT="2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800" u="none" strike="noStrike">
                          <a:effectLst/>
                        </a:rPr>
                        <a:t>Regija</a:t>
                      </a:r>
                      <a:endParaRPr lang="sl-SI" sz="8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876" marR="2876" marT="2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800" u="none" strike="noStrike">
                          <a:effectLst/>
                        </a:rPr>
                        <a:t>E-mail:</a:t>
                      </a:r>
                      <a:endParaRPr lang="sl-SI" sz="8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876" marR="2876" marT="2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800" u="none" strike="noStrike">
                          <a:effectLst/>
                        </a:rPr>
                        <a:t>Telefonska številka:</a:t>
                      </a:r>
                      <a:endParaRPr lang="sl-SI" sz="8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876" marR="2876" marT="2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4247887"/>
                  </a:ext>
                </a:extLst>
              </a:tr>
              <a:tr h="444328">
                <a:tc>
                  <a:txBody>
                    <a:bodyPr/>
                    <a:lstStyle/>
                    <a:p>
                      <a:pPr algn="l" fontAlgn="b"/>
                      <a:r>
                        <a:rPr lang="sl-SI" sz="800" u="none" strike="noStrike" dirty="0">
                          <a:effectLst/>
                        </a:rPr>
                        <a:t>doc. dr. Eva Skalerič, dr. </a:t>
                      </a:r>
                      <a:r>
                        <a:rPr lang="sl-SI" sz="800" u="none" strike="noStrike" dirty="0" err="1">
                          <a:effectLst/>
                        </a:rPr>
                        <a:t>dent</a:t>
                      </a:r>
                      <a:r>
                        <a:rPr lang="sl-SI" sz="800" u="none" strike="noStrike" dirty="0">
                          <a:effectLst/>
                        </a:rPr>
                        <a:t>. med.</a:t>
                      </a:r>
                      <a:endParaRPr lang="sl-SI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6" marR="2876" marT="2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800" u="none" strike="noStrike">
                          <a:effectLst/>
                        </a:rPr>
                        <a:t>Eva  </a:t>
                      </a:r>
                      <a:endParaRPr lang="sl-S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6" marR="2876" marT="2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800" u="none" strike="noStrike" dirty="0">
                          <a:effectLst/>
                        </a:rPr>
                        <a:t>Skalerič </a:t>
                      </a:r>
                      <a:endParaRPr lang="sl-SI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6" marR="2876" marT="2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800" u="none" strike="noStrike" dirty="0">
                          <a:effectLst/>
                        </a:rPr>
                        <a:t>doc. dr. </a:t>
                      </a:r>
                      <a:r>
                        <a:rPr lang="sl-SI" sz="800" u="none" strike="noStrike" dirty="0" err="1">
                          <a:effectLst/>
                        </a:rPr>
                        <a:t>dent</a:t>
                      </a:r>
                      <a:r>
                        <a:rPr lang="sl-SI" sz="800" u="none" strike="noStrike" dirty="0">
                          <a:effectLst/>
                        </a:rPr>
                        <a:t>. med.</a:t>
                      </a:r>
                      <a:endParaRPr lang="sl-SI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6" marR="2876" marT="2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Katedra za ustne bolezni in parodontologijo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6" marR="2876" marT="2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800" u="none" strike="noStrike">
                          <a:effectLst/>
                        </a:rPr>
                        <a:t>1000 Ljubljana</a:t>
                      </a:r>
                      <a:endParaRPr lang="sl-S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6" marR="2876" marT="2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800" u="none" strike="noStrike">
                          <a:effectLst/>
                        </a:rPr>
                        <a:t>Osrednjeslovenska</a:t>
                      </a:r>
                      <a:endParaRPr lang="sl-S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6" marR="2876" marT="2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800" u="sng" strike="noStrike">
                          <a:effectLst/>
                          <a:hlinkClick r:id="rId2"/>
                        </a:rPr>
                        <a:t>eva.skaleric@mf.uni-lj.si </a:t>
                      </a:r>
                      <a:endParaRPr lang="sl-SI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6" marR="2876" marT="2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800" u="none" strike="noStrike">
                          <a:effectLst/>
                        </a:rPr>
                        <a:t>/</a:t>
                      </a:r>
                      <a:endParaRPr lang="sl-S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6" marR="2876" marT="2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5081311"/>
                  </a:ext>
                </a:extLst>
              </a:tr>
              <a:tr h="444328">
                <a:tc>
                  <a:txBody>
                    <a:bodyPr/>
                    <a:lstStyle/>
                    <a:p>
                      <a:pPr algn="l" fontAlgn="b"/>
                      <a:r>
                        <a:rPr lang="sl-SI" sz="800" u="none" strike="noStrike" dirty="0">
                          <a:effectLst/>
                        </a:rPr>
                        <a:t>asist. dr. Nina Hropot Pleško, dr. </a:t>
                      </a:r>
                      <a:r>
                        <a:rPr lang="sl-SI" sz="800" u="none" strike="noStrike" dirty="0" err="1">
                          <a:effectLst/>
                        </a:rPr>
                        <a:t>dent</a:t>
                      </a:r>
                      <a:r>
                        <a:rPr lang="sl-SI" sz="800" u="none" strike="noStrike" dirty="0">
                          <a:effectLst/>
                        </a:rPr>
                        <a:t>. med</a:t>
                      </a:r>
                      <a:endParaRPr lang="sl-SI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6" marR="2876" marT="2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800" u="none" strike="noStrike">
                          <a:effectLst/>
                        </a:rPr>
                        <a:t>Nina </a:t>
                      </a:r>
                      <a:endParaRPr lang="sl-S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6" marR="2876" marT="2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800" u="none" strike="noStrike">
                          <a:effectLst/>
                        </a:rPr>
                        <a:t>Hropot Pleško </a:t>
                      </a:r>
                      <a:endParaRPr lang="sl-S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6" marR="2876" marT="2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800" u="none" strike="noStrike">
                          <a:effectLst/>
                        </a:rPr>
                        <a:t>asist. dr. dent. med.</a:t>
                      </a:r>
                      <a:endParaRPr lang="sl-S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6" marR="2876" marT="2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Katedra za ustne bolezni in parodontologijo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6" marR="2876" marT="2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800" u="none" strike="noStrike" dirty="0">
                          <a:effectLst/>
                        </a:rPr>
                        <a:t>1000 Ljubljana</a:t>
                      </a:r>
                      <a:endParaRPr lang="sl-SI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6" marR="2876" marT="2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800" u="none" strike="noStrike" dirty="0">
                          <a:effectLst/>
                        </a:rPr>
                        <a:t>Osrednjeslovenska</a:t>
                      </a:r>
                      <a:endParaRPr lang="sl-SI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6" marR="2876" marT="2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800" u="sng" strike="noStrike">
                          <a:effectLst/>
                          <a:hlinkClick r:id="rId3"/>
                        </a:rPr>
                        <a:t>nina.hropotplesko@mf.uni-lj.si </a:t>
                      </a:r>
                      <a:endParaRPr lang="sl-SI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6" marR="2876" marT="2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800" u="none" strike="noStrike">
                          <a:effectLst/>
                        </a:rPr>
                        <a:t>/</a:t>
                      </a:r>
                      <a:endParaRPr lang="sl-S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6" marR="2876" marT="2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9752500"/>
                  </a:ext>
                </a:extLst>
              </a:tr>
              <a:tr h="444328">
                <a:tc>
                  <a:txBody>
                    <a:bodyPr/>
                    <a:lstStyle/>
                    <a:p>
                      <a:pPr algn="l" fontAlgn="b"/>
                      <a:r>
                        <a:rPr lang="sl-SI" sz="800" u="none" strike="noStrike">
                          <a:effectLst/>
                        </a:rPr>
                        <a:t>asist. Domen Kanduti, dr. dent. med.</a:t>
                      </a:r>
                      <a:endParaRPr lang="sl-S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6" marR="2876" marT="2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800" u="none" strike="noStrike">
                          <a:effectLst/>
                        </a:rPr>
                        <a:t>Domen </a:t>
                      </a:r>
                      <a:endParaRPr lang="sl-S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6" marR="2876" marT="2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800" u="none" strike="noStrike">
                          <a:effectLst/>
                        </a:rPr>
                        <a:t>Kanduti </a:t>
                      </a:r>
                      <a:endParaRPr lang="sl-S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6" marR="2876" marT="2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800" u="none" strike="noStrike">
                          <a:effectLst/>
                        </a:rPr>
                        <a:t>asist. dr. dent. med.</a:t>
                      </a:r>
                      <a:endParaRPr lang="sl-S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6" marR="2876" marT="2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Katedra za ustne bolezni in parodontologijo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6" marR="2876" marT="2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800" u="none" strike="noStrike">
                          <a:effectLst/>
                        </a:rPr>
                        <a:t>1000 Ljubljana</a:t>
                      </a:r>
                      <a:endParaRPr lang="sl-S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6" marR="2876" marT="2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800" u="none" strike="noStrike" dirty="0">
                          <a:effectLst/>
                        </a:rPr>
                        <a:t>Osrednjeslovenska</a:t>
                      </a:r>
                      <a:endParaRPr lang="sl-SI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6" marR="2876" marT="2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800" u="sng" strike="noStrike" dirty="0" err="1">
                          <a:effectLst/>
                          <a:hlinkClick r:id="rId4"/>
                        </a:rPr>
                        <a:t>domen.kanduti@mf.uni</a:t>
                      </a:r>
                      <a:r>
                        <a:rPr lang="sl-SI" sz="800" u="sng" strike="noStrike" dirty="0">
                          <a:effectLst/>
                          <a:hlinkClick r:id="rId4"/>
                        </a:rPr>
                        <a:t>-</a:t>
                      </a:r>
                      <a:r>
                        <a:rPr lang="sl-SI" sz="800" u="sng" strike="noStrike" dirty="0" err="1">
                          <a:effectLst/>
                          <a:hlinkClick r:id="rId4"/>
                        </a:rPr>
                        <a:t>lj.si</a:t>
                      </a:r>
                      <a:endParaRPr lang="sl-SI" sz="8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6" marR="2876" marT="2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800" u="none" strike="noStrike">
                          <a:effectLst/>
                        </a:rPr>
                        <a:t>/</a:t>
                      </a:r>
                      <a:endParaRPr lang="sl-S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6" marR="2876" marT="2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8608605"/>
                  </a:ext>
                </a:extLst>
              </a:tr>
              <a:tr h="444328">
                <a:tc>
                  <a:txBody>
                    <a:bodyPr/>
                    <a:lstStyle/>
                    <a:p>
                      <a:pPr algn="l" fontAlgn="b"/>
                      <a:r>
                        <a:rPr lang="sl-SI" sz="800" u="none" strike="noStrike">
                          <a:effectLst/>
                        </a:rPr>
                        <a:t>asist. Mojca Trost, dr. dent. med.</a:t>
                      </a:r>
                      <a:endParaRPr lang="sl-S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6" marR="2876" marT="2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800" u="none" strike="noStrike">
                          <a:effectLst/>
                        </a:rPr>
                        <a:t>Mojca</a:t>
                      </a:r>
                      <a:endParaRPr lang="sl-S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6" marR="2876" marT="2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800" u="none" strike="noStrike">
                          <a:effectLst/>
                        </a:rPr>
                        <a:t>Trost</a:t>
                      </a:r>
                      <a:endParaRPr lang="sl-S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6" marR="2876" marT="2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800" u="none" strike="noStrike">
                          <a:effectLst/>
                        </a:rPr>
                        <a:t>asist. dr. dent. med.</a:t>
                      </a:r>
                      <a:endParaRPr lang="sl-S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6" marR="2876" marT="2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Katedra za ustne bolezni in parodontologijo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6" marR="2876" marT="2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800" u="none" strike="noStrike">
                          <a:effectLst/>
                        </a:rPr>
                        <a:t>1000 Ljubljana</a:t>
                      </a:r>
                      <a:endParaRPr lang="sl-S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6" marR="2876" marT="2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800" u="none" strike="noStrike">
                          <a:effectLst/>
                        </a:rPr>
                        <a:t>Osrednjeslovenska</a:t>
                      </a:r>
                      <a:endParaRPr lang="sl-S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6" marR="2876" marT="2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800" u="sng" strike="noStrike" dirty="0" err="1">
                          <a:effectLst/>
                          <a:hlinkClick r:id="rId5"/>
                        </a:rPr>
                        <a:t>mojca.trost@mf.uni</a:t>
                      </a:r>
                      <a:r>
                        <a:rPr lang="sl-SI" sz="800" u="sng" strike="noStrike" dirty="0">
                          <a:effectLst/>
                          <a:hlinkClick r:id="rId5"/>
                        </a:rPr>
                        <a:t>-</a:t>
                      </a:r>
                      <a:r>
                        <a:rPr lang="sl-SI" sz="800" u="sng" strike="noStrike" dirty="0" err="1">
                          <a:effectLst/>
                          <a:hlinkClick r:id="rId5"/>
                        </a:rPr>
                        <a:t>lj.si</a:t>
                      </a:r>
                      <a:endParaRPr lang="sl-SI" sz="8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6" marR="2876" marT="2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800" u="none" strike="noStrike">
                          <a:effectLst/>
                        </a:rPr>
                        <a:t>/</a:t>
                      </a:r>
                      <a:endParaRPr lang="sl-S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6" marR="2876" marT="2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5415459"/>
                  </a:ext>
                </a:extLst>
              </a:tr>
              <a:tr h="444328">
                <a:tc>
                  <a:txBody>
                    <a:bodyPr/>
                    <a:lstStyle/>
                    <a:p>
                      <a:pPr algn="l" fontAlgn="b"/>
                      <a:r>
                        <a:rPr lang="sl-SI" sz="800" u="none" strike="noStrike">
                          <a:effectLst/>
                        </a:rPr>
                        <a:t>asist. Robert Tramte, dr.dent.med.</a:t>
                      </a:r>
                      <a:endParaRPr lang="sl-S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6" marR="2876" marT="2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800" u="none" strike="noStrike" dirty="0">
                          <a:effectLst/>
                        </a:rPr>
                        <a:t>Robert</a:t>
                      </a:r>
                      <a:endParaRPr lang="sl-SI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6" marR="2876" marT="2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800" u="none" strike="noStrike">
                          <a:effectLst/>
                        </a:rPr>
                        <a:t>Tramte</a:t>
                      </a:r>
                      <a:endParaRPr lang="sl-S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6" marR="2876" marT="2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800" u="none" strike="noStrike">
                          <a:effectLst/>
                        </a:rPr>
                        <a:t>asist. dr. dent. med.</a:t>
                      </a:r>
                      <a:endParaRPr lang="sl-S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6" marR="2876" marT="2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Katedra za ustne bolezni in parodontologijo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6" marR="2876" marT="2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800" u="none" strike="noStrike">
                          <a:effectLst/>
                        </a:rPr>
                        <a:t>1000 Ljubljana</a:t>
                      </a:r>
                      <a:endParaRPr lang="sl-S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6" marR="2876" marT="2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800" u="none" strike="noStrike">
                          <a:effectLst/>
                        </a:rPr>
                        <a:t>Osrednjeslovenska</a:t>
                      </a:r>
                      <a:endParaRPr lang="sl-S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6" marR="2876" marT="2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800" u="sng" strike="noStrike" dirty="0" err="1">
                          <a:effectLst/>
                          <a:hlinkClick r:id="rId6"/>
                        </a:rPr>
                        <a:t>robert.tramte@mf.uni</a:t>
                      </a:r>
                      <a:r>
                        <a:rPr lang="sl-SI" sz="800" u="sng" strike="noStrike" dirty="0">
                          <a:effectLst/>
                          <a:hlinkClick r:id="rId6"/>
                        </a:rPr>
                        <a:t>-</a:t>
                      </a:r>
                      <a:r>
                        <a:rPr lang="sl-SI" sz="800" u="sng" strike="noStrike" dirty="0" err="1">
                          <a:effectLst/>
                          <a:hlinkClick r:id="rId6"/>
                        </a:rPr>
                        <a:t>lj.si</a:t>
                      </a:r>
                      <a:endParaRPr lang="sl-SI" sz="8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6" marR="2876" marT="2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800" u="none" strike="noStrike" dirty="0">
                          <a:effectLst/>
                        </a:rPr>
                        <a:t>/</a:t>
                      </a:r>
                      <a:endParaRPr lang="sl-SI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76" marR="2876" marT="28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9220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0836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7D731E-E289-64C3-09D0-DFA0E57E2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3E6044A-852E-6728-FF6F-8C8E1BC4E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fontAlgn="t"/>
            <a:r>
              <a:rPr lang="pl-PL" sz="36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IVKO- DM 4- Zobna bolezni </a:t>
            </a:r>
            <a:endParaRPr lang="en-US" sz="3600" b="0" i="0" u="none" strike="noStrike" kern="1200" dirty="0">
              <a:solidFill>
                <a:schemeClr val="bg1"/>
              </a:solidFill>
              <a:effectLst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Označba mesta vsebine 5">
            <a:extLst>
              <a:ext uri="{FF2B5EF4-FFF2-40B4-BE49-F238E27FC236}">
                <a16:creationId xmlns:a16="http://schemas.microsoft.com/office/drawing/2014/main" id="{DE3C1856-E56A-546B-B28C-1340471584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3964475"/>
              </p:ext>
            </p:extLst>
          </p:nvPr>
        </p:nvGraphicFramePr>
        <p:xfrm>
          <a:off x="432224" y="2728686"/>
          <a:ext cx="11440462" cy="3188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7276">
                  <a:extLst>
                    <a:ext uri="{9D8B030D-6E8A-4147-A177-3AD203B41FA5}">
                      <a16:colId xmlns:a16="http://schemas.microsoft.com/office/drawing/2014/main" val="717207097"/>
                    </a:ext>
                  </a:extLst>
                </a:gridCol>
                <a:gridCol w="512766">
                  <a:extLst>
                    <a:ext uri="{9D8B030D-6E8A-4147-A177-3AD203B41FA5}">
                      <a16:colId xmlns:a16="http://schemas.microsoft.com/office/drawing/2014/main" val="4021187041"/>
                    </a:ext>
                  </a:extLst>
                </a:gridCol>
                <a:gridCol w="681574">
                  <a:extLst>
                    <a:ext uri="{9D8B030D-6E8A-4147-A177-3AD203B41FA5}">
                      <a16:colId xmlns:a16="http://schemas.microsoft.com/office/drawing/2014/main" val="2766201205"/>
                    </a:ext>
                  </a:extLst>
                </a:gridCol>
                <a:gridCol w="847196">
                  <a:extLst>
                    <a:ext uri="{9D8B030D-6E8A-4147-A177-3AD203B41FA5}">
                      <a16:colId xmlns:a16="http://schemas.microsoft.com/office/drawing/2014/main" val="1985026155"/>
                    </a:ext>
                  </a:extLst>
                </a:gridCol>
                <a:gridCol w="2397497">
                  <a:extLst>
                    <a:ext uri="{9D8B030D-6E8A-4147-A177-3AD203B41FA5}">
                      <a16:colId xmlns:a16="http://schemas.microsoft.com/office/drawing/2014/main" val="2398537185"/>
                    </a:ext>
                  </a:extLst>
                </a:gridCol>
                <a:gridCol w="1272419">
                  <a:extLst>
                    <a:ext uri="{9D8B030D-6E8A-4147-A177-3AD203B41FA5}">
                      <a16:colId xmlns:a16="http://schemas.microsoft.com/office/drawing/2014/main" val="3446804546"/>
                    </a:ext>
                  </a:extLst>
                </a:gridCol>
                <a:gridCol w="1282096">
                  <a:extLst>
                    <a:ext uri="{9D8B030D-6E8A-4147-A177-3AD203B41FA5}">
                      <a16:colId xmlns:a16="http://schemas.microsoft.com/office/drawing/2014/main" val="1011888704"/>
                    </a:ext>
                  </a:extLst>
                </a:gridCol>
                <a:gridCol w="1862666">
                  <a:extLst>
                    <a:ext uri="{9D8B030D-6E8A-4147-A177-3AD203B41FA5}">
                      <a16:colId xmlns:a16="http://schemas.microsoft.com/office/drawing/2014/main" val="3886368275"/>
                    </a:ext>
                  </a:extLst>
                </a:gridCol>
                <a:gridCol w="986972">
                  <a:extLst>
                    <a:ext uri="{9D8B030D-6E8A-4147-A177-3AD203B41FA5}">
                      <a16:colId xmlns:a16="http://schemas.microsoft.com/office/drawing/2014/main" val="2321662013"/>
                    </a:ext>
                  </a:extLst>
                </a:gridCol>
              </a:tblGrid>
              <a:tr h="675407">
                <a:tc>
                  <a:txBody>
                    <a:bodyPr/>
                    <a:lstStyle/>
                    <a:p>
                      <a:pPr algn="l" fontAlgn="ctr"/>
                      <a:r>
                        <a:rPr lang="sl-SI" sz="900" u="none" strike="noStrike" dirty="0">
                          <a:effectLst/>
                        </a:rPr>
                        <a:t>Ime in priimek: </a:t>
                      </a:r>
                      <a:endParaRPr lang="sl-SI" sz="9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982" marR="2982" marT="2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900" u="none" strike="noStrike">
                          <a:effectLst/>
                        </a:rPr>
                        <a:t>Ime </a:t>
                      </a:r>
                      <a:endParaRPr lang="sl-SI" sz="9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982" marR="2982" marT="2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900" u="none" strike="noStrike">
                          <a:effectLst/>
                        </a:rPr>
                        <a:t>Priimek </a:t>
                      </a:r>
                      <a:endParaRPr lang="sl-SI" sz="9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982" marR="2982" marT="2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900" u="none" strike="noStrike">
                          <a:effectLst/>
                        </a:rPr>
                        <a:t>Naziv:</a:t>
                      </a:r>
                      <a:endParaRPr lang="sl-SI" sz="9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982" marR="2982" marT="2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900" u="none" strike="noStrike">
                          <a:effectLst/>
                        </a:rPr>
                        <a:t>Naziv zdravstvenega zavoda (javni, zasebni), kjer delujete in kjer bo študent opravljal klinično prakso:</a:t>
                      </a:r>
                      <a:br>
                        <a:rPr lang="sl-SI" sz="900" u="none" strike="noStrike">
                          <a:effectLst/>
                        </a:rPr>
                      </a:br>
                      <a:endParaRPr lang="sl-SI" sz="9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982" marR="2982" marT="2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900" u="none" strike="noStrike">
                          <a:effectLst/>
                        </a:rPr>
                        <a:t>Kraj zdravstvenega zavoda </a:t>
                      </a:r>
                      <a:endParaRPr lang="sl-SI" sz="9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982" marR="2982" marT="2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900" u="none" strike="noStrike">
                          <a:effectLst/>
                        </a:rPr>
                        <a:t>Regija</a:t>
                      </a:r>
                      <a:endParaRPr lang="sl-SI" sz="9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982" marR="2982" marT="2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900" u="none" strike="noStrike">
                          <a:effectLst/>
                        </a:rPr>
                        <a:t>E-mail:</a:t>
                      </a:r>
                      <a:endParaRPr lang="sl-SI" sz="9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982" marR="2982" marT="2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900" u="none" strike="noStrike">
                          <a:effectLst/>
                        </a:rPr>
                        <a:t>Telefonska številka:</a:t>
                      </a:r>
                      <a:endParaRPr lang="sl-SI" sz="9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982" marR="2982" marT="2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4520070"/>
                  </a:ext>
                </a:extLst>
              </a:tr>
              <a:tr h="418816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u="none" strike="noStrike">
                          <a:effectLst/>
                        </a:rPr>
                        <a:t>doc. dr. Lidija Nemeth, dr. dent. med.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2" marR="2982" marT="2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u="none" strike="noStrike">
                          <a:effectLst/>
                        </a:rPr>
                        <a:t>Lidija  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2" marR="2982" marT="2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u="none" strike="noStrike">
                          <a:effectLst/>
                        </a:rPr>
                        <a:t>Nemeth 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2" marR="2982" marT="2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u="none" strike="noStrike">
                          <a:effectLst/>
                        </a:rPr>
                        <a:t>doc. dr. dent. med.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2" marR="2982" marT="2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u="none" strike="noStrike">
                          <a:effectLst/>
                        </a:rPr>
                        <a:t>Katedra za zobne bolezni in normalno morfologijo zobnega organa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2" marR="2982" marT="2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u="none" strike="noStrike">
                          <a:effectLst/>
                        </a:rPr>
                        <a:t>1000 Ljubljana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2" marR="2982" marT="2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u="none" strike="noStrike">
                          <a:effectLst/>
                        </a:rPr>
                        <a:t>Osrednjeslovenska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2" marR="2982" marT="2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u="none" strike="noStrike">
                          <a:effectLst/>
                          <a:hlinkClick r:id="rId2"/>
                        </a:rPr>
                        <a:t>lidija.nemeth@mf.uni-lj.si 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2" marR="2982" marT="2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u="none" strike="noStrike" dirty="0">
                          <a:effectLst/>
                        </a:rPr>
                        <a:t>01 522 43 81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2" marR="2982" marT="2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2049853"/>
                  </a:ext>
                </a:extLst>
              </a:tr>
              <a:tr h="418816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u="none" strike="noStrike">
                          <a:effectLst/>
                        </a:rPr>
                        <a:t>asist. dr. Lucija Strmšek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2" marR="2982" marT="2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u="none" strike="noStrike">
                          <a:effectLst/>
                        </a:rPr>
                        <a:t>Lucija 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2" marR="2982" marT="2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u="none" strike="noStrike">
                          <a:effectLst/>
                        </a:rPr>
                        <a:t>Strmšek 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2" marR="2982" marT="2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u="none" strike="noStrike">
                          <a:effectLst/>
                        </a:rPr>
                        <a:t>asist. dr. dent. med.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2" marR="2982" marT="2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u="none" strike="noStrike">
                          <a:effectLst/>
                        </a:rPr>
                        <a:t>Katedra za zobne bolezni in normalno morfologijo zobnega organa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2" marR="2982" marT="2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u="none" strike="noStrike">
                          <a:effectLst/>
                        </a:rPr>
                        <a:t>1000 Ljubljana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2" marR="2982" marT="2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u="none" strike="noStrike">
                          <a:effectLst/>
                        </a:rPr>
                        <a:t>Osrednjeslovenska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2" marR="2982" marT="2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u="none" strike="noStrike">
                          <a:effectLst/>
                          <a:hlinkClick r:id="rId3"/>
                        </a:rPr>
                        <a:t>lucija.strmsek@mf.uni-lj.si 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2" marR="2982" marT="2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u="none" strike="noStrike" dirty="0">
                          <a:effectLst/>
                        </a:rPr>
                        <a:t>/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2" marR="2982" marT="2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9209308"/>
                  </a:ext>
                </a:extLst>
              </a:tr>
              <a:tr h="418816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u="none" strike="noStrike">
                          <a:effectLst/>
                        </a:rPr>
                        <a:t>asist. Nina Vovk, dr. dent. med.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2" marR="2982" marT="2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u="none" strike="noStrike">
                          <a:effectLst/>
                        </a:rPr>
                        <a:t>Nina 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2" marR="2982" marT="2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u="none" strike="noStrike">
                          <a:effectLst/>
                        </a:rPr>
                        <a:t>Vovk 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2" marR="2982" marT="2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u="none" strike="noStrike">
                          <a:effectLst/>
                        </a:rPr>
                        <a:t>asist. dr. dent. med.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2" marR="2982" marT="2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u="none" strike="noStrike">
                          <a:effectLst/>
                        </a:rPr>
                        <a:t>Katedra za zobne bolezni in normalno morfologijo zobnega organa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2" marR="2982" marT="2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u="none" strike="noStrike">
                          <a:effectLst/>
                        </a:rPr>
                        <a:t>1000 Ljubljana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2" marR="2982" marT="2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u="none" strike="noStrike">
                          <a:effectLst/>
                        </a:rPr>
                        <a:t>Osrednjeslovenska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2" marR="2982" marT="2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u="none" strike="noStrike">
                          <a:effectLst/>
                          <a:hlinkClick r:id="rId4"/>
                        </a:rPr>
                        <a:t>nina.vovk@mf.uni-lj.si 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2" marR="2982" marT="2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u="none" strike="noStrike" dirty="0">
                          <a:effectLst/>
                        </a:rPr>
                        <a:t>/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2" marR="2982" marT="2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7654289"/>
                  </a:ext>
                </a:extLst>
              </a:tr>
              <a:tr h="418816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u="none" strike="noStrike">
                          <a:effectLst/>
                        </a:rPr>
                        <a:t>asist. Viktor Angjeleski, dr. dent. med.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2" marR="2982" marT="2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u="none" strike="noStrike">
                          <a:effectLst/>
                        </a:rPr>
                        <a:t>Viktor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2" marR="2982" marT="2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u="none" strike="noStrike">
                          <a:effectLst/>
                        </a:rPr>
                        <a:t>Angjeleski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2" marR="2982" marT="2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u="none" strike="noStrike">
                          <a:effectLst/>
                        </a:rPr>
                        <a:t>asist. dr. dent. med.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2" marR="2982" marT="2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u="none" strike="noStrike" dirty="0">
                          <a:effectLst/>
                        </a:rPr>
                        <a:t>Katedra za zobne bolezni in normalno morfologijo zobnega organa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2" marR="2982" marT="2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u="none" strike="noStrike">
                          <a:effectLst/>
                        </a:rPr>
                        <a:t>1000 Ljubljana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2" marR="2982" marT="2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u="none" strike="noStrike">
                          <a:effectLst/>
                        </a:rPr>
                        <a:t>Osrednjeslovenska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2" marR="2982" marT="2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u="none" strike="noStrike">
                          <a:effectLst/>
                          <a:hlinkClick r:id="rId5"/>
                        </a:rPr>
                        <a:t>viktor.angjeleski@mf.uni-lj.si 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2" marR="2982" marT="2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u="none" strike="noStrike" dirty="0">
                          <a:effectLst/>
                        </a:rPr>
                        <a:t>/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2" marR="2982" marT="2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881308"/>
                  </a:ext>
                </a:extLst>
              </a:tr>
              <a:tr h="418816"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u="none" strike="noStrike">
                          <a:effectLst/>
                        </a:rPr>
                        <a:t>asist. dr. Tomi Ujčič Samec</a:t>
                      </a:r>
                      <a:endParaRPr lang="nn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2" marR="2982" marT="2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u="none" strike="noStrike">
                          <a:effectLst/>
                        </a:rPr>
                        <a:t>Tomi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2" marR="2982" marT="2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u="none" strike="noStrike">
                          <a:effectLst/>
                        </a:rPr>
                        <a:t>Ujčič Samec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2" marR="2982" marT="2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u="none" strike="noStrike">
                          <a:effectLst/>
                        </a:rPr>
                        <a:t>asist. dr. dent. med.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2" marR="2982" marT="2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u="none" strike="noStrike">
                          <a:effectLst/>
                        </a:rPr>
                        <a:t>Katedra za zobne bolezni in normalno morfologijo zobnega organa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2" marR="2982" marT="2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u="none" strike="noStrike">
                          <a:effectLst/>
                        </a:rPr>
                        <a:t>1000 Ljubljana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2" marR="2982" marT="2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u="none" strike="noStrike">
                          <a:effectLst/>
                        </a:rPr>
                        <a:t>Osrednjeslovenska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2" marR="2982" marT="2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u="none" strike="noStrike">
                          <a:effectLst/>
                          <a:hlinkClick r:id="rId6"/>
                        </a:rPr>
                        <a:t>tomi.samec@mf.uni-lj.si 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2" marR="2982" marT="2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u="none" strike="noStrike" dirty="0">
                          <a:effectLst/>
                        </a:rPr>
                        <a:t>01 522 43 72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2" marR="2982" marT="2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8826422"/>
                  </a:ext>
                </a:extLst>
              </a:tr>
              <a:tr h="418816"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u="none" strike="noStrike" dirty="0">
                          <a:effectLst/>
                        </a:rPr>
                        <a:t>asist. dr. Matevž Luštrik, dr. </a:t>
                      </a:r>
                      <a:r>
                        <a:rPr lang="sl-SI" sz="1000" u="none" strike="noStrike" dirty="0" err="1">
                          <a:effectLst/>
                        </a:rPr>
                        <a:t>dent</a:t>
                      </a:r>
                      <a:r>
                        <a:rPr lang="sl-SI" sz="1000" u="none" strike="noStrike" dirty="0">
                          <a:effectLst/>
                        </a:rPr>
                        <a:t>. med.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2" marR="2982" marT="2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u="none" strike="noStrike" dirty="0">
                          <a:effectLst/>
                        </a:rPr>
                        <a:t>Matevž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2" marR="2982" marT="2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u="none" strike="noStrike">
                          <a:effectLst/>
                        </a:rPr>
                        <a:t>Luštrik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2" marR="2982" marT="2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u="none" strike="noStrike" dirty="0">
                          <a:effectLst/>
                        </a:rPr>
                        <a:t>asist. dr. </a:t>
                      </a:r>
                      <a:r>
                        <a:rPr lang="sl-SI" sz="1000" u="none" strike="noStrike" dirty="0" err="1">
                          <a:effectLst/>
                        </a:rPr>
                        <a:t>dent</a:t>
                      </a:r>
                      <a:r>
                        <a:rPr lang="sl-SI" sz="1000" u="none" strike="noStrike" dirty="0">
                          <a:effectLst/>
                        </a:rPr>
                        <a:t>. med.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2" marR="2982" marT="2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000" u="none" strike="noStrike" dirty="0">
                          <a:effectLst/>
                        </a:rPr>
                        <a:t>Katedra za zobne bolezni in normalno morfologijo zobnega organa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2" marR="2982" marT="2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u="none" strike="noStrike" dirty="0">
                          <a:effectLst/>
                        </a:rPr>
                        <a:t>1000 Ljubljana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2" marR="2982" marT="2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u="none" strike="noStrike" dirty="0">
                          <a:effectLst/>
                        </a:rPr>
                        <a:t>Osrednjeslovenska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2" marR="2982" marT="2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u="none" strike="noStrike" dirty="0" err="1">
                          <a:effectLst/>
                          <a:hlinkClick r:id="rId7"/>
                        </a:rPr>
                        <a:t>matevz.lustrik@mf.uni</a:t>
                      </a:r>
                      <a:r>
                        <a:rPr lang="sl-SI" sz="1000" u="none" strike="noStrike" dirty="0">
                          <a:effectLst/>
                          <a:hlinkClick r:id="rId7"/>
                        </a:rPr>
                        <a:t>-</a:t>
                      </a:r>
                      <a:r>
                        <a:rPr lang="sl-SI" sz="1000" u="none" strike="noStrike" dirty="0" err="1">
                          <a:effectLst/>
                          <a:hlinkClick r:id="rId7"/>
                        </a:rPr>
                        <a:t>lj.si</a:t>
                      </a:r>
                      <a:r>
                        <a:rPr lang="sl-SI" sz="1000" u="none" strike="noStrike" dirty="0">
                          <a:effectLst/>
                        </a:rPr>
                        <a:t>  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2" marR="2982" marT="2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u="none" strike="noStrike" dirty="0">
                          <a:effectLst/>
                        </a:rPr>
                        <a:t>01 522 42 55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82" marR="2982" marT="29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0719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031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DCB8A93-6991-3139-3870-79D625069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sl-SI" sz="4000">
                <a:solidFill>
                  <a:srgbClr val="FFFFFF"/>
                </a:solidFill>
              </a:rPr>
              <a:t>Potek prakse in postopek potrjavanje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DC556CE-4268-5606-3448-F9E3596E8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8796" y="649480"/>
            <a:ext cx="7342309" cy="5190101"/>
          </a:xfrm>
        </p:spPr>
        <p:txBody>
          <a:bodyPr anchor="ctr">
            <a:normAutofit lnSpcReduction="10000"/>
          </a:bodyPr>
          <a:lstStyle/>
          <a:p>
            <a:pPr algn="just">
              <a:spcBef>
                <a:spcPts val="450"/>
              </a:spcBef>
              <a:spcAft>
                <a:spcPts val="750"/>
              </a:spcAft>
              <a:buNone/>
            </a:pPr>
            <a:r>
              <a:rPr lang="sl-SI" sz="1800" dirty="0">
                <a:latin typeface="Segoe Sans"/>
              </a:rPr>
              <a:t>Del prakse (Zobne bolezni, Parodontologija, Čeljustna in zobna ortopedija) bo potekal znotraj MF na stomatološki kliniki. Del prakse na področju Oralne kirurgije bo potekal izven MF v zobozdravstvenih ambulantah, zato bo v VIS posredovan samo seznam mentorjev oralnih kirurgov z imeni študentov, ki bodo prijavljeni pri njih. </a:t>
            </a:r>
            <a:r>
              <a:rPr lang="sl-SI" sz="1800" b="1" dirty="0">
                <a:latin typeface="Segoe Sans"/>
              </a:rPr>
              <a:t>Prijave študentov v sistem VIS niso potrebne</a:t>
            </a:r>
            <a:r>
              <a:rPr lang="sl-SI" sz="1800" dirty="0">
                <a:latin typeface="Segoe Sans"/>
              </a:rPr>
              <a:t>. Po navodilih in dogovoru s koordinatorjem prakse bodo študenti razporejeni pri mentorjih po dogovoru. Vsak mentor bo sprejel 4 študente.</a:t>
            </a:r>
          </a:p>
          <a:p>
            <a:pPr algn="just">
              <a:spcBef>
                <a:spcPts val="450"/>
              </a:spcBef>
              <a:spcAft>
                <a:spcPts val="750"/>
              </a:spcAft>
              <a:buNone/>
            </a:pPr>
            <a:r>
              <a:rPr lang="sl-SI" sz="1800" b="0" i="0" dirty="0">
                <a:effectLst/>
                <a:latin typeface="Segoe Sans"/>
              </a:rPr>
              <a:t>Po končani praksi: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1800" b="0" i="0" dirty="0">
                <a:effectLst/>
                <a:latin typeface="Segoe Sans"/>
              </a:rPr>
              <a:t>Študent odda svoj delovni zvezek, ki vsebuje poročilo o delu na vseh področjih, potrdilo o prisotnosti na vajah in mentorjevo oceno študenta.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1800" b="0" i="0" dirty="0">
                <a:effectLst/>
                <a:latin typeface="Segoe Sans"/>
              </a:rPr>
              <a:t>Področni koordinator potrdi svoj del prakse.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1800" b="0" i="0" dirty="0">
                <a:effectLst/>
                <a:latin typeface="Segoe Sans"/>
              </a:rPr>
              <a:t>Glavni koordinator vsebinsko potrdi prakso (odobritev vsebine).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1800" b="0" i="0" dirty="0">
                <a:effectLst/>
                <a:latin typeface="Segoe Sans"/>
              </a:rPr>
              <a:t>Sara potrdi prakso študenta šele po oddaji anket.</a:t>
            </a:r>
          </a:p>
        </p:txBody>
      </p:sp>
    </p:spTree>
    <p:extLst>
      <p:ext uri="{BB962C8B-B14F-4D97-AF65-F5344CB8AC3E}">
        <p14:creationId xmlns:p14="http://schemas.microsoft.com/office/powerpoint/2010/main" val="4169757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accent2">
                <a:lumMod val="20000"/>
                <a:lumOff val="80000"/>
              </a:schemeClr>
            </a:gs>
            <a:gs pos="90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3E00694-E403-4987-8634-15F6D8E4C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/>
              <a:t>/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E16BE5C-7C26-BD1E-4A2C-732CFB078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842" y="468827"/>
            <a:ext cx="10058400" cy="941746"/>
          </a:xfrm>
        </p:spPr>
        <p:txBody>
          <a:bodyPr anchor="ctr">
            <a:normAutofit/>
          </a:bodyPr>
          <a:lstStyle/>
          <a:p>
            <a:pPr algn="ctr"/>
            <a:r>
              <a:rPr lang="en-US">
                <a:latin typeface="Garamond" panose="02020404030301010803" pitchFamily="18" charset="0"/>
              </a:rPr>
              <a:t>Po izbiri mentorja</a:t>
            </a:r>
            <a:endParaRPr lang="sl-SI" dirty="0"/>
          </a:p>
        </p:txBody>
      </p:sp>
      <p:graphicFrame>
        <p:nvGraphicFramePr>
          <p:cNvPr id="6" name="Označba mesta vsebine 2">
            <a:extLst>
              <a:ext uri="{FF2B5EF4-FFF2-40B4-BE49-F238E27FC236}">
                <a16:creationId xmlns:a16="http://schemas.microsoft.com/office/drawing/2014/main" id="{EA82697D-574C-0F9D-6BE6-F5A2B71D66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2236017"/>
              </p:ext>
            </p:extLst>
          </p:nvPr>
        </p:nvGraphicFramePr>
        <p:xfrm>
          <a:off x="1036318" y="680936"/>
          <a:ext cx="10226041" cy="430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5638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1000">
              <a:schemeClr val="accent2">
                <a:lumMod val="20000"/>
                <a:lumOff val="80000"/>
              </a:schemeClr>
            </a:gs>
            <a:gs pos="90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značba mesta vsebine 7" descr="Slika, ki vsebuje besede besedilo, posnetek zaslona, pisava, dokument">
            <a:extLst>
              <a:ext uri="{FF2B5EF4-FFF2-40B4-BE49-F238E27FC236}">
                <a16:creationId xmlns:a16="http://schemas.microsoft.com/office/drawing/2014/main" id="{A1F8599D-FB2E-6AE1-38F5-08FCF709C9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885" y="238760"/>
            <a:ext cx="7137613" cy="637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22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3B04B947-B864-B789-68E4-5F9F177AFF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29" t="12576" r="29366" b="6556"/>
          <a:stretch/>
        </p:blipFill>
        <p:spPr>
          <a:xfrm>
            <a:off x="3231433" y="155417"/>
            <a:ext cx="5837102" cy="642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34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86F8CA-3DC5-4BBF-9B28-E238E7413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56" y="457200"/>
            <a:ext cx="1090568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08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isar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1344</Words>
  <Application>Microsoft Office PowerPoint</Application>
  <PresentationFormat>Širokozaslonsko</PresentationFormat>
  <Paragraphs>269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3</vt:i4>
      </vt:variant>
      <vt:variant>
        <vt:lpstr>Naslovi diapozitivov</vt:lpstr>
      </vt:variant>
      <vt:variant>
        <vt:i4>9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Calibri Light</vt:lpstr>
      <vt:lpstr>Garamond</vt:lpstr>
      <vt:lpstr>Segoe Sans</vt:lpstr>
      <vt:lpstr>Officeova tema</vt:lpstr>
      <vt:lpstr>Office Theme</vt:lpstr>
      <vt:lpstr>Retrospektiva</vt:lpstr>
      <vt:lpstr>Individualne vaje v kliničnem okolju za študente 4. letnika EMŠ Dentalna medicina IVKO 4 -DM </vt:lpstr>
      <vt:lpstr>IVKO- DM 4- Maksilofacialna in Oralna Kirurgija</vt:lpstr>
      <vt:lpstr>IVKO- DM 4- Parodontologija </vt:lpstr>
      <vt:lpstr>IVKO- DM 4- Zobna bolezni </vt:lpstr>
      <vt:lpstr>Potek prakse in postopek potrjavanje </vt:lpstr>
      <vt:lpstr>Po izbiri mentorja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Bevc Jonan, Sara</dc:creator>
  <cp:lastModifiedBy>Bevc Jonan, Sara</cp:lastModifiedBy>
  <cp:revision>1</cp:revision>
  <dcterms:created xsi:type="dcterms:W3CDTF">2025-05-06T07:15:49Z</dcterms:created>
  <dcterms:modified xsi:type="dcterms:W3CDTF">2025-05-09T12:30:01Z</dcterms:modified>
</cp:coreProperties>
</file>