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321" r:id="rId3"/>
    <p:sldId id="327" r:id="rId4"/>
    <p:sldId id="340" r:id="rId5"/>
    <p:sldId id="353" r:id="rId6"/>
    <p:sldId id="344" r:id="rId7"/>
    <p:sldId id="355" r:id="rId8"/>
    <p:sldId id="356" r:id="rId9"/>
    <p:sldId id="377" r:id="rId10"/>
    <p:sldId id="378" r:id="rId11"/>
    <p:sldId id="375" r:id="rId12"/>
    <p:sldId id="376" r:id="rId13"/>
    <p:sldId id="379" r:id="rId14"/>
    <p:sldId id="380" r:id="rId15"/>
    <p:sldId id="366" r:id="rId16"/>
    <p:sldId id="292" r:id="rId17"/>
    <p:sldId id="368" r:id="rId18"/>
    <p:sldId id="369" r:id="rId19"/>
    <p:sldId id="370" r:id="rId20"/>
    <p:sldId id="373" r:id="rId21"/>
    <p:sldId id="372" r:id="rId22"/>
    <p:sldId id="371" r:id="rId23"/>
    <p:sldId id="374" r:id="rId24"/>
    <p:sldId id="362" r:id="rId25"/>
    <p:sldId id="363" r:id="rId26"/>
    <p:sldId id="361" r:id="rId27"/>
    <p:sldId id="35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c Jonan, Sara" userId="96645aa7-ee3e-4c4b-b7fe-4bcff5f157fb" providerId="ADAL" clId="{BB80C795-1FAD-474E-863E-BA6D0D25F1E2}"/>
    <pc:docChg chg="modSld">
      <pc:chgData name="Bevc Jonan, Sara" userId="96645aa7-ee3e-4c4b-b7fe-4bcff5f157fb" providerId="ADAL" clId="{BB80C795-1FAD-474E-863E-BA6D0D25F1E2}" dt="2025-05-13T12:06:05.510" v="18" actId="20577"/>
      <pc:docMkLst>
        <pc:docMk/>
      </pc:docMkLst>
      <pc:sldChg chg="modSp mod">
        <pc:chgData name="Bevc Jonan, Sara" userId="96645aa7-ee3e-4c4b-b7fe-4bcff5f157fb" providerId="ADAL" clId="{BB80C795-1FAD-474E-863E-BA6D0D25F1E2}" dt="2025-05-13T12:04:02.676" v="2" actId="20577"/>
        <pc:sldMkLst>
          <pc:docMk/>
          <pc:sldMk cId="4001274093" sldId="327"/>
        </pc:sldMkLst>
        <pc:spChg chg="mod">
          <ac:chgData name="Bevc Jonan, Sara" userId="96645aa7-ee3e-4c4b-b7fe-4bcff5f157fb" providerId="ADAL" clId="{BB80C795-1FAD-474E-863E-BA6D0D25F1E2}" dt="2025-05-13T12:04:02.676" v="2" actId="20577"/>
          <ac:spMkLst>
            <pc:docMk/>
            <pc:sldMk cId="4001274093" sldId="327"/>
            <ac:spMk id="3" creationId="{00000000-0000-0000-0000-000000000000}"/>
          </ac:spMkLst>
        </pc:spChg>
      </pc:sldChg>
      <pc:sldChg chg="modSp mod">
        <pc:chgData name="Bevc Jonan, Sara" userId="96645aa7-ee3e-4c4b-b7fe-4bcff5f157fb" providerId="ADAL" clId="{BB80C795-1FAD-474E-863E-BA6D0D25F1E2}" dt="2025-05-13T12:06:05.510" v="18" actId="20577"/>
        <pc:sldMkLst>
          <pc:docMk/>
          <pc:sldMk cId="1172645718" sldId="353"/>
        </pc:sldMkLst>
        <pc:spChg chg="mod">
          <ac:chgData name="Bevc Jonan, Sara" userId="96645aa7-ee3e-4c4b-b7fe-4bcff5f157fb" providerId="ADAL" clId="{BB80C795-1FAD-474E-863E-BA6D0D25F1E2}" dt="2025-05-13T12:06:05.510" v="18" actId="20577"/>
          <ac:spMkLst>
            <pc:docMk/>
            <pc:sldMk cId="1172645718" sldId="353"/>
            <ac:spMk id="3" creationId="{81BFDC8F-BEB0-4E1C-A589-FAD9D0AC35C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janez.novak@gmail.com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janez.novak@gmail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00645-1999-4C7D-92E3-AEF32FA408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95E6E1-ADD2-4F71-BE13-D36E694E655F}">
      <dgm:prSet/>
      <dgm:spPr/>
      <dgm:t>
        <a:bodyPr/>
        <a:lstStyle/>
        <a:p>
          <a:r>
            <a:rPr lang="sl-SI"/>
            <a:t>v sistemu VIS ste bili izbrani kot mentor/mentorica študentu/študentki: [vstavi ime in priimek], ki želi opravljati obvezno klinično prakso v 3. letniku pod vašim mentorstvom. </a:t>
          </a:r>
          <a:endParaRPr lang="en-US"/>
        </a:p>
      </dgm:t>
    </dgm:pt>
    <dgm:pt modelId="{1263C7D4-5D98-47C7-A427-06198A9F8BB4}" type="parTrans" cxnId="{EC753CA0-652A-413D-9192-3108133F4384}">
      <dgm:prSet/>
      <dgm:spPr/>
      <dgm:t>
        <a:bodyPr/>
        <a:lstStyle/>
        <a:p>
          <a:endParaRPr lang="en-US"/>
        </a:p>
      </dgm:t>
    </dgm:pt>
    <dgm:pt modelId="{1B1552F5-3B52-476E-AAD0-A8DF9505DB0B}" type="sibTrans" cxnId="{EC753CA0-652A-413D-9192-3108133F4384}">
      <dgm:prSet/>
      <dgm:spPr/>
      <dgm:t>
        <a:bodyPr/>
        <a:lstStyle/>
        <a:p>
          <a:endParaRPr lang="en-US"/>
        </a:p>
      </dgm:t>
    </dgm:pt>
    <dgm:pt modelId="{E209B4A6-6AC4-4733-A4A3-226DD7985147}">
      <dgm:prSet/>
      <dgm:spPr/>
      <dgm:t>
        <a:bodyPr/>
        <a:lstStyle/>
        <a:p>
          <a:r>
            <a:rPr lang="sl-SI"/>
            <a:t>Vljudno vas opominjamo, da bo rok za potrditev prevzema mentorstva potekel v 3 dneh. Zato vas vljudno prosimo, da v VIS-u [vstavi povezavo] potrdite, če se strinjate s prevzemom mentorstva. </a:t>
          </a:r>
          <a:endParaRPr lang="en-US"/>
        </a:p>
      </dgm:t>
    </dgm:pt>
    <dgm:pt modelId="{6ED8CB68-F06C-4665-A367-3C0626E9968E}" type="parTrans" cxnId="{47B339BF-F8F5-4781-8A65-63226EC6398D}">
      <dgm:prSet/>
      <dgm:spPr/>
      <dgm:t>
        <a:bodyPr/>
        <a:lstStyle/>
        <a:p>
          <a:endParaRPr lang="en-US"/>
        </a:p>
      </dgm:t>
    </dgm:pt>
    <dgm:pt modelId="{CEE4E531-8841-4E7A-8D77-D61FEA2EC70E}" type="sibTrans" cxnId="{47B339BF-F8F5-4781-8A65-63226EC6398D}">
      <dgm:prSet/>
      <dgm:spPr/>
      <dgm:t>
        <a:bodyPr/>
        <a:lstStyle/>
        <a:p>
          <a:endParaRPr lang="en-US"/>
        </a:p>
      </dgm:t>
    </dgm:pt>
    <dgm:pt modelId="{29B6A0A3-9290-45DB-9354-907A28441F55}">
      <dgm:prSet/>
      <dgm:spPr/>
      <dgm:t>
        <a:bodyPr/>
        <a:lstStyle/>
        <a:p>
          <a:r>
            <a:rPr lang="sl-SI"/>
            <a:t>Dostop do portala je omogočen z: Uporabniškim imenom: : </a:t>
          </a:r>
          <a:r>
            <a:rPr lang="sl-SI">
              <a:hlinkClick xmlns:r="http://schemas.openxmlformats.org/officeDocument/2006/relationships" r:id="rId1"/>
            </a:rPr>
            <a:t>janez.novak@gmail.com</a:t>
          </a:r>
          <a:r>
            <a:rPr lang="sl-SI"/>
            <a:t> Geslom: D50E5E4353 Št. prakse: 15 </a:t>
          </a:r>
          <a:endParaRPr lang="en-US"/>
        </a:p>
      </dgm:t>
    </dgm:pt>
    <dgm:pt modelId="{F401C219-6C33-4DF1-91EF-A888C774F8B8}" type="parTrans" cxnId="{E822DBC4-51AA-444B-B4BE-68C75B5687C5}">
      <dgm:prSet/>
      <dgm:spPr/>
      <dgm:t>
        <a:bodyPr/>
        <a:lstStyle/>
        <a:p>
          <a:endParaRPr lang="en-US"/>
        </a:p>
      </dgm:t>
    </dgm:pt>
    <dgm:pt modelId="{7043D3C0-585E-4DE1-8406-6EC157F7528F}" type="sibTrans" cxnId="{E822DBC4-51AA-444B-B4BE-68C75B5687C5}">
      <dgm:prSet/>
      <dgm:spPr/>
      <dgm:t>
        <a:bodyPr/>
        <a:lstStyle/>
        <a:p>
          <a:endParaRPr lang="en-US"/>
        </a:p>
      </dgm:t>
    </dgm:pt>
    <dgm:pt modelId="{5711B476-693C-4B35-9FA3-2B92BFD73606}" type="pres">
      <dgm:prSet presAssocID="{23D00645-1999-4C7D-92E3-AEF32FA408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61C8FB1-BE48-44AE-988D-BB3A838B8A85}" type="pres">
      <dgm:prSet presAssocID="{EB95E6E1-ADD2-4F71-BE13-D36E694E655F}" presName="hierRoot1" presStyleCnt="0"/>
      <dgm:spPr/>
    </dgm:pt>
    <dgm:pt modelId="{0CC9B47C-6834-4FA2-8BE2-1FA04FF35DB5}" type="pres">
      <dgm:prSet presAssocID="{EB95E6E1-ADD2-4F71-BE13-D36E694E655F}" presName="composite" presStyleCnt="0"/>
      <dgm:spPr/>
    </dgm:pt>
    <dgm:pt modelId="{F4DF62AD-0EE6-4662-8780-6F447C89B841}" type="pres">
      <dgm:prSet presAssocID="{EB95E6E1-ADD2-4F71-BE13-D36E694E655F}" presName="background" presStyleLbl="node0" presStyleIdx="0" presStyleCnt="3"/>
      <dgm:spPr/>
    </dgm:pt>
    <dgm:pt modelId="{C3BFCD12-6F4B-4AC3-B0CC-D52C8021C432}" type="pres">
      <dgm:prSet presAssocID="{EB95E6E1-ADD2-4F71-BE13-D36E694E655F}" presName="text" presStyleLbl="fgAcc0" presStyleIdx="0" presStyleCnt="3">
        <dgm:presLayoutVars>
          <dgm:chPref val="3"/>
        </dgm:presLayoutVars>
      </dgm:prSet>
      <dgm:spPr/>
    </dgm:pt>
    <dgm:pt modelId="{CDFD6137-E604-4E58-B9E1-161C169A6691}" type="pres">
      <dgm:prSet presAssocID="{EB95E6E1-ADD2-4F71-BE13-D36E694E655F}" presName="hierChild2" presStyleCnt="0"/>
      <dgm:spPr/>
    </dgm:pt>
    <dgm:pt modelId="{CC774975-0BB1-44F8-BD98-482D743B68E2}" type="pres">
      <dgm:prSet presAssocID="{E209B4A6-6AC4-4733-A4A3-226DD7985147}" presName="hierRoot1" presStyleCnt="0"/>
      <dgm:spPr/>
    </dgm:pt>
    <dgm:pt modelId="{44FFF209-1121-4AD6-935B-9510DA22B448}" type="pres">
      <dgm:prSet presAssocID="{E209B4A6-6AC4-4733-A4A3-226DD7985147}" presName="composite" presStyleCnt="0"/>
      <dgm:spPr/>
    </dgm:pt>
    <dgm:pt modelId="{C45E6C86-8EAA-41E4-93A9-5DCDF907C591}" type="pres">
      <dgm:prSet presAssocID="{E209B4A6-6AC4-4733-A4A3-226DD7985147}" presName="background" presStyleLbl="node0" presStyleIdx="1" presStyleCnt="3"/>
      <dgm:spPr/>
    </dgm:pt>
    <dgm:pt modelId="{715BE959-0C40-43A8-BDB6-152E956BECE8}" type="pres">
      <dgm:prSet presAssocID="{E209B4A6-6AC4-4733-A4A3-226DD7985147}" presName="text" presStyleLbl="fgAcc0" presStyleIdx="1" presStyleCnt="3">
        <dgm:presLayoutVars>
          <dgm:chPref val="3"/>
        </dgm:presLayoutVars>
      </dgm:prSet>
      <dgm:spPr/>
    </dgm:pt>
    <dgm:pt modelId="{B5B43A77-46D5-4955-9195-9072866C7573}" type="pres">
      <dgm:prSet presAssocID="{E209B4A6-6AC4-4733-A4A3-226DD7985147}" presName="hierChild2" presStyleCnt="0"/>
      <dgm:spPr/>
    </dgm:pt>
    <dgm:pt modelId="{9F6BEA45-8608-4BE5-8FA8-7416A21EB141}" type="pres">
      <dgm:prSet presAssocID="{29B6A0A3-9290-45DB-9354-907A28441F55}" presName="hierRoot1" presStyleCnt="0"/>
      <dgm:spPr/>
    </dgm:pt>
    <dgm:pt modelId="{8D0EF021-8FCD-423B-B0CA-3D482DB01D4A}" type="pres">
      <dgm:prSet presAssocID="{29B6A0A3-9290-45DB-9354-907A28441F55}" presName="composite" presStyleCnt="0"/>
      <dgm:spPr/>
    </dgm:pt>
    <dgm:pt modelId="{00747397-842C-4287-BDF1-2F88F118951E}" type="pres">
      <dgm:prSet presAssocID="{29B6A0A3-9290-45DB-9354-907A28441F55}" presName="background" presStyleLbl="node0" presStyleIdx="2" presStyleCnt="3"/>
      <dgm:spPr/>
    </dgm:pt>
    <dgm:pt modelId="{D21E1128-1651-431F-AE4E-2F7B0A5B3738}" type="pres">
      <dgm:prSet presAssocID="{29B6A0A3-9290-45DB-9354-907A28441F55}" presName="text" presStyleLbl="fgAcc0" presStyleIdx="2" presStyleCnt="3">
        <dgm:presLayoutVars>
          <dgm:chPref val="3"/>
        </dgm:presLayoutVars>
      </dgm:prSet>
      <dgm:spPr/>
    </dgm:pt>
    <dgm:pt modelId="{6A44D0B3-2EE0-4F38-BAD0-28A17B645D24}" type="pres">
      <dgm:prSet presAssocID="{29B6A0A3-9290-45DB-9354-907A28441F55}" presName="hierChild2" presStyleCnt="0"/>
      <dgm:spPr/>
    </dgm:pt>
  </dgm:ptLst>
  <dgm:cxnLst>
    <dgm:cxn modelId="{0B5CED07-6486-416D-93AD-FD331B3B4542}" type="presOf" srcId="{23D00645-1999-4C7D-92E3-AEF32FA4088C}" destId="{5711B476-693C-4B35-9FA3-2B92BFD73606}" srcOrd="0" destOrd="0" presId="urn:microsoft.com/office/officeart/2005/8/layout/hierarchy1"/>
    <dgm:cxn modelId="{AB635310-78F7-43DD-9472-31A01B19165A}" type="presOf" srcId="{29B6A0A3-9290-45DB-9354-907A28441F55}" destId="{D21E1128-1651-431F-AE4E-2F7B0A5B3738}" srcOrd="0" destOrd="0" presId="urn:microsoft.com/office/officeart/2005/8/layout/hierarchy1"/>
    <dgm:cxn modelId="{EC753CA0-652A-413D-9192-3108133F4384}" srcId="{23D00645-1999-4C7D-92E3-AEF32FA4088C}" destId="{EB95E6E1-ADD2-4F71-BE13-D36E694E655F}" srcOrd="0" destOrd="0" parTransId="{1263C7D4-5D98-47C7-A427-06198A9F8BB4}" sibTransId="{1B1552F5-3B52-476E-AAD0-A8DF9505DB0B}"/>
    <dgm:cxn modelId="{D420F3AC-EC49-4976-9466-8CC0F987FD46}" type="presOf" srcId="{E209B4A6-6AC4-4733-A4A3-226DD7985147}" destId="{715BE959-0C40-43A8-BDB6-152E956BECE8}" srcOrd="0" destOrd="0" presId="urn:microsoft.com/office/officeart/2005/8/layout/hierarchy1"/>
    <dgm:cxn modelId="{47B339BF-F8F5-4781-8A65-63226EC6398D}" srcId="{23D00645-1999-4C7D-92E3-AEF32FA4088C}" destId="{E209B4A6-6AC4-4733-A4A3-226DD7985147}" srcOrd="1" destOrd="0" parTransId="{6ED8CB68-F06C-4665-A367-3C0626E9968E}" sibTransId="{CEE4E531-8841-4E7A-8D77-D61FEA2EC70E}"/>
    <dgm:cxn modelId="{E822DBC4-51AA-444B-B4BE-68C75B5687C5}" srcId="{23D00645-1999-4C7D-92E3-AEF32FA4088C}" destId="{29B6A0A3-9290-45DB-9354-907A28441F55}" srcOrd="2" destOrd="0" parTransId="{F401C219-6C33-4DF1-91EF-A888C774F8B8}" sibTransId="{7043D3C0-585E-4DE1-8406-6EC157F7528F}"/>
    <dgm:cxn modelId="{7C4522D2-D133-4298-97EB-BAF1E8604717}" type="presOf" srcId="{EB95E6E1-ADD2-4F71-BE13-D36E694E655F}" destId="{C3BFCD12-6F4B-4AC3-B0CC-D52C8021C432}" srcOrd="0" destOrd="0" presId="urn:microsoft.com/office/officeart/2005/8/layout/hierarchy1"/>
    <dgm:cxn modelId="{DE584FAD-C72F-4415-AF58-D513B073C152}" type="presParOf" srcId="{5711B476-693C-4B35-9FA3-2B92BFD73606}" destId="{761C8FB1-BE48-44AE-988D-BB3A838B8A85}" srcOrd="0" destOrd="0" presId="urn:microsoft.com/office/officeart/2005/8/layout/hierarchy1"/>
    <dgm:cxn modelId="{8AEEE2B3-98CB-4444-B399-E5ED671197A0}" type="presParOf" srcId="{761C8FB1-BE48-44AE-988D-BB3A838B8A85}" destId="{0CC9B47C-6834-4FA2-8BE2-1FA04FF35DB5}" srcOrd="0" destOrd="0" presId="urn:microsoft.com/office/officeart/2005/8/layout/hierarchy1"/>
    <dgm:cxn modelId="{30E10534-2810-470D-88C9-EA621BD62D02}" type="presParOf" srcId="{0CC9B47C-6834-4FA2-8BE2-1FA04FF35DB5}" destId="{F4DF62AD-0EE6-4662-8780-6F447C89B841}" srcOrd="0" destOrd="0" presId="urn:microsoft.com/office/officeart/2005/8/layout/hierarchy1"/>
    <dgm:cxn modelId="{38D3FED5-F881-4D7F-86F1-CED99F3E008A}" type="presParOf" srcId="{0CC9B47C-6834-4FA2-8BE2-1FA04FF35DB5}" destId="{C3BFCD12-6F4B-4AC3-B0CC-D52C8021C432}" srcOrd="1" destOrd="0" presId="urn:microsoft.com/office/officeart/2005/8/layout/hierarchy1"/>
    <dgm:cxn modelId="{A80061C0-D2C4-4DDD-A3F4-FB8BA0F5EE11}" type="presParOf" srcId="{761C8FB1-BE48-44AE-988D-BB3A838B8A85}" destId="{CDFD6137-E604-4E58-B9E1-161C169A6691}" srcOrd="1" destOrd="0" presId="urn:microsoft.com/office/officeart/2005/8/layout/hierarchy1"/>
    <dgm:cxn modelId="{2E55E2E5-0D8E-48B1-A93B-BAA5B5CE8BBF}" type="presParOf" srcId="{5711B476-693C-4B35-9FA3-2B92BFD73606}" destId="{CC774975-0BB1-44F8-BD98-482D743B68E2}" srcOrd="1" destOrd="0" presId="urn:microsoft.com/office/officeart/2005/8/layout/hierarchy1"/>
    <dgm:cxn modelId="{ABEE2C5B-6814-4CAD-B558-D5B61B3F3F53}" type="presParOf" srcId="{CC774975-0BB1-44F8-BD98-482D743B68E2}" destId="{44FFF209-1121-4AD6-935B-9510DA22B448}" srcOrd="0" destOrd="0" presId="urn:microsoft.com/office/officeart/2005/8/layout/hierarchy1"/>
    <dgm:cxn modelId="{1AC26E21-C8FB-4D43-9FB3-B346CB69B75B}" type="presParOf" srcId="{44FFF209-1121-4AD6-935B-9510DA22B448}" destId="{C45E6C86-8EAA-41E4-93A9-5DCDF907C591}" srcOrd="0" destOrd="0" presId="urn:microsoft.com/office/officeart/2005/8/layout/hierarchy1"/>
    <dgm:cxn modelId="{08DDAABC-06DD-41A4-A07E-E5F7C9AE7228}" type="presParOf" srcId="{44FFF209-1121-4AD6-935B-9510DA22B448}" destId="{715BE959-0C40-43A8-BDB6-152E956BECE8}" srcOrd="1" destOrd="0" presId="urn:microsoft.com/office/officeart/2005/8/layout/hierarchy1"/>
    <dgm:cxn modelId="{748A56A8-0B42-4FBE-8734-3D28A61A9F3B}" type="presParOf" srcId="{CC774975-0BB1-44F8-BD98-482D743B68E2}" destId="{B5B43A77-46D5-4955-9195-9072866C7573}" srcOrd="1" destOrd="0" presId="urn:microsoft.com/office/officeart/2005/8/layout/hierarchy1"/>
    <dgm:cxn modelId="{3817D1A3-7946-49E1-A027-ACCDE0049D9E}" type="presParOf" srcId="{5711B476-693C-4B35-9FA3-2B92BFD73606}" destId="{9F6BEA45-8608-4BE5-8FA8-7416A21EB141}" srcOrd="2" destOrd="0" presId="urn:microsoft.com/office/officeart/2005/8/layout/hierarchy1"/>
    <dgm:cxn modelId="{E2C94A43-2CA6-452A-A022-FA9C8AF70718}" type="presParOf" srcId="{9F6BEA45-8608-4BE5-8FA8-7416A21EB141}" destId="{8D0EF021-8FCD-423B-B0CA-3D482DB01D4A}" srcOrd="0" destOrd="0" presId="urn:microsoft.com/office/officeart/2005/8/layout/hierarchy1"/>
    <dgm:cxn modelId="{09E87C62-3BAE-4B7F-ABF8-4D44EB14CFD6}" type="presParOf" srcId="{8D0EF021-8FCD-423B-B0CA-3D482DB01D4A}" destId="{00747397-842C-4287-BDF1-2F88F118951E}" srcOrd="0" destOrd="0" presId="urn:microsoft.com/office/officeart/2005/8/layout/hierarchy1"/>
    <dgm:cxn modelId="{B7E82FD1-AAA7-42C7-B5C4-FDB6C7F1F782}" type="presParOf" srcId="{8D0EF021-8FCD-423B-B0CA-3D482DB01D4A}" destId="{D21E1128-1651-431F-AE4E-2F7B0A5B3738}" srcOrd="1" destOrd="0" presId="urn:microsoft.com/office/officeart/2005/8/layout/hierarchy1"/>
    <dgm:cxn modelId="{F5608BF4-F72A-492D-9497-A9D4700D0C58}" type="presParOf" srcId="{9F6BEA45-8608-4BE5-8FA8-7416A21EB141}" destId="{6A44D0B3-2EE0-4F38-BAD0-28A17B645D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67D374-6FD3-45B0-934E-99C026699097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57B964B-7237-423B-9AFC-766CEEC4FBFD}">
      <dgm:prSet/>
      <dgm:spPr/>
      <dgm:t>
        <a:bodyPr/>
        <a:lstStyle/>
        <a:p>
          <a:r>
            <a:rPr lang="en-US" dirty="0" err="1"/>
            <a:t>Študent</a:t>
          </a:r>
          <a:r>
            <a:rPr lang="en-US" dirty="0"/>
            <a:t> in mentor se glede termina in </a:t>
          </a:r>
          <a:r>
            <a:rPr lang="en-US" dirty="0" err="1"/>
            <a:t>podrobnosti</a:t>
          </a:r>
          <a:r>
            <a:rPr lang="en-US" dirty="0"/>
            <a:t> </a:t>
          </a:r>
          <a:r>
            <a:rPr lang="en-US" dirty="0" err="1"/>
            <a:t>izvedbe</a:t>
          </a:r>
          <a:r>
            <a:rPr lang="en-US" dirty="0"/>
            <a:t> KP </a:t>
          </a:r>
          <a:r>
            <a:rPr lang="en-US" dirty="0" err="1"/>
            <a:t>dogovorita</a:t>
          </a:r>
          <a:r>
            <a:rPr lang="en-US" dirty="0"/>
            <a:t> </a:t>
          </a:r>
          <a:r>
            <a:rPr lang="en-US" dirty="0" err="1"/>
            <a:t>sama</a:t>
          </a:r>
          <a:endParaRPr lang="en-US" dirty="0"/>
        </a:p>
      </dgm:t>
    </dgm:pt>
    <dgm:pt modelId="{AA715B7D-F30C-4CD8-ABB5-1D302208B93C}" type="parTrans" cxnId="{C36B902A-B7E1-4670-8EFA-852B4F6ED5B6}">
      <dgm:prSet/>
      <dgm:spPr/>
      <dgm:t>
        <a:bodyPr/>
        <a:lstStyle/>
        <a:p>
          <a:endParaRPr lang="en-US"/>
        </a:p>
      </dgm:t>
    </dgm:pt>
    <dgm:pt modelId="{F8074A1B-C643-4471-AD65-DDDEBC4D35C0}" type="sibTrans" cxnId="{C36B902A-B7E1-4670-8EFA-852B4F6ED5B6}">
      <dgm:prSet/>
      <dgm:spPr/>
      <dgm:t>
        <a:bodyPr/>
        <a:lstStyle/>
        <a:p>
          <a:endParaRPr lang="en-US"/>
        </a:p>
      </dgm:t>
    </dgm:pt>
    <dgm:pt modelId="{97A17D88-1BAF-4CA8-9055-320E081346DA}">
      <dgm:prSet/>
      <dgm:spPr/>
      <dgm:t>
        <a:bodyPr/>
        <a:lstStyle/>
        <a:p>
          <a:r>
            <a:rPr lang="en-US"/>
            <a:t>Za oprav</a:t>
          </a:r>
          <a:r>
            <a:rPr lang="sl-SI"/>
            <a:t>l</a:t>
          </a:r>
          <a:r>
            <a:rPr lang="en-US"/>
            <a:t>janje klinične prakse je potrebna delovna obleka in obutev, primerna okolju, kjer bo delo potekalo </a:t>
          </a:r>
          <a:r>
            <a:rPr lang="sl-SI"/>
            <a:t>(Mentorji, prosim posredujte študentom specifična navodila)</a:t>
          </a:r>
          <a:endParaRPr lang="en-US"/>
        </a:p>
      </dgm:t>
    </dgm:pt>
    <dgm:pt modelId="{B25D8DAC-A4FE-402C-A7E4-C1ED6AC7CDA5}" type="parTrans" cxnId="{3D21B3D1-11A3-45F5-93DD-C47CEC4A40F4}">
      <dgm:prSet/>
      <dgm:spPr/>
      <dgm:t>
        <a:bodyPr/>
        <a:lstStyle/>
        <a:p>
          <a:endParaRPr lang="en-US"/>
        </a:p>
      </dgm:t>
    </dgm:pt>
    <dgm:pt modelId="{B8FDB635-1E16-42D2-B437-846668F9D0B9}" type="sibTrans" cxnId="{3D21B3D1-11A3-45F5-93DD-C47CEC4A40F4}">
      <dgm:prSet/>
      <dgm:spPr/>
      <dgm:t>
        <a:bodyPr/>
        <a:lstStyle/>
        <a:p>
          <a:endParaRPr lang="en-US"/>
        </a:p>
      </dgm:t>
    </dgm:pt>
    <dgm:pt modelId="{C990402D-2CB0-4831-A743-76C6B9580C95}">
      <dgm:prSet/>
      <dgm:spPr/>
      <dgm:t>
        <a:bodyPr/>
        <a:lstStyle/>
        <a:p>
          <a:r>
            <a:rPr lang="en-US" dirty="0" err="1"/>
            <a:t>Študent</a:t>
          </a:r>
          <a:r>
            <a:rPr lang="en-US" dirty="0"/>
            <a:t> mora </a:t>
          </a:r>
          <a:r>
            <a:rPr lang="en-US" dirty="0" err="1"/>
            <a:t>spoštovati</a:t>
          </a:r>
          <a:r>
            <a:rPr lang="en-US" dirty="0"/>
            <a:t> </a:t>
          </a:r>
          <a:r>
            <a:rPr lang="en-US" dirty="0" err="1"/>
            <a:t>še</a:t>
          </a:r>
          <a:r>
            <a:rPr lang="en-US" dirty="0"/>
            <a:t> </a:t>
          </a:r>
          <a:r>
            <a:rPr lang="en-US" dirty="0" err="1"/>
            <a:t>druga</a:t>
          </a:r>
          <a:r>
            <a:rPr lang="en-US" dirty="0"/>
            <a:t> </a:t>
          </a:r>
          <a:r>
            <a:rPr lang="en-US" dirty="0" err="1"/>
            <a:t>navodila</a:t>
          </a:r>
          <a:r>
            <a:rPr lang="en-US" dirty="0"/>
            <a:t>, ki </a:t>
          </a:r>
          <a:r>
            <a:rPr lang="en-US" dirty="0" err="1"/>
            <a:t>veljajo</a:t>
          </a:r>
          <a:r>
            <a:rPr lang="en-US" dirty="0"/>
            <a:t> v </a:t>
          </a:r>
          <a:r>
            <a:rPr lang="en-US" dirty="0" err="1"/>
            <a:t>ustanovi</a:t>
          </a:r>
          <a:r>
            <a:rPr lang="en-US" dirty="0"/>
            <a:t> v </a:t>
          </a:r>
          <a:r>
            <a:rPr lang="en-US" dirty="0" err="1"/>
            <a:t>katero</a:t>
          </a:r>
          <a:r>
            <a:rPr lang="en-US" dirty="0"/>
            <a:t> </a:t>
          </a:r>
          <a:r>
            <a:rPr lang="en-US" dirty="0" err="1"/>
            <a:t>prihaja</a:t>
          </a:r>
          <a:r>
            <a:rPr lang="en-US" dirty="0"/>
            <a:t> </a:t>
          </a:r>
          <a:r>
            <a:rPr lang="sl-SI" dirty="0"/>
            <a:t>(Mentorji, prosim posredujte študentom specifična navodila)</a:t>
          </a:r>
          <a:endParaRPr lang="en-US" dirty="0"/>
        </a:p>
      </dgm:t>
    </dgm:pt>
    <dgm:pt modelId="{66424B0B-ECFE-4D64-89FF-1312763756F0}" type="parTrans" cxnId="{D5777E66-FDB5-444B-B83F-350A75AED215}">
      <dgm:prSet/>
      <dgm:spPr/>
      <dgm:t>
        <a:bodyPr/>
        <a:lstStyle/>
        <a:p>
          <a:endParaRPr lang="en-US"/>
        </a:p>
      </dgm:t>
    </dgm:pt>
    <dgm:pt modelId="{F25E5D8A-75B3-430F-A527-C0E4830CEE5B}" type="sibTrans" cxnId="{D5777E66-FDB5-444B-B83F-350A75AED215}">
      <dgm:prSet/>
      <dgm:spPr/>
      <dgm:t>
        <a:bodyPr/>
        <a:lstStyle/>
        <a:p>
          <a:endParaRPr lang="en-US"/>
        </a:p>
      </dgm:t>
    </dgm:pt>
    <dgm:pt modelId="{B4086D68-26E7-46D4-9EDC-F280B10FEDAA}" type="pres">
      <dgm:prSet presAssocID="{D267D374-6FD3-45B0-934E-99C026699097}" presName="outerComposite" presStyleCnt="0">
        <dgm:presLayoutVars>
          <dgm:chMax val="5"/>
          <dgm:dir/>
          <dgm:resizeHandles val="exact"/>
        </dgm:presLayoutVars>
      </dgm:prSet>
      <dgm:spPr/>
    </dgm:pt>
    <dgm:pt modelId="{D396D512-CECE-477A-9023-6B6ECEC28E8E}" type="pres">
      <dgm:prSet presAssocID="{D267D374-6FD3-45B0-934E-99C026699097}" presName="dummyMaxCanvas" presStyleCnt="0">
        <dgm:presLayoutVars/>
      </dgm:prSet>
      <dgm:spPr/>
    </dgm:pt>
    <dgm:pt modelId="{FF0FA5A2-46A0-4EA8-9A6E-71EAAEA357F1}" type="pres">
      <dgm:prSet presAssocID="{D267D374-6FD3-45B0-934E-99C026699097}" presName="ThreeNodes_1" presStyleLbl="node1" presStyleIdx="0" presStyleCnt="3">
        <dgm:presLayoutVars>
          <dgm:bulletEnabled val="1"/>
        </dgm:presLayoutVars>
      </dgm:prSet>
      <dgm:spPr/>
    </dgm:pt>
    <dgm:pt modelId="{369AB5F7-3397-4D85-9A8C-029C01DC93F0}" type="pres">
      <dgm:prSet presAssocID="{D267D374-6FD3-45B0-934E-99C026699097}" presName="ThreeNodes_2" presStyleLbl="node1" presStyleIdx="1" presStyleCnt="3">
        <dgm:presLayoutVars>
          <dgm:bulletEnabled val="1"/>
        </dgm:presLayoutVars>
      </dgm:prSet>
      <dgm:spPr/>
    </dgm:pt>
    <dgm:pt modelId="{84082C06-9375-4A3B-8251-C68EF48F7DE7}" type="pres">
      <dgm:prSet presAssocID="{D267D374-6FD3-45B0-934E-99C026699097}" presName="ThreeNodes_3" presStyleLbl="node1" presStyleIdx="2" presStyleCnt="3">
        <dgm:presLayoutVars>
          <dgm:bulletEnabled val="1"/>
        </dgm:presLayoutVars>
      </dgm:prSet>
      <dgm:spPr/>
    </dgm:pt>
    <dgm:pt modelId="{33A9F092-A793-4158-9FE5-6633E3DD59B9}" type="pres">
      <dgm:prSet presAssocID="{D267D374-6FD3-45B0-934E-99C026699097}" presName="ThreeConn_1-2" presStyleLbl="fgAccFollowNode1" presStyleIdx="0" presStyleCnt="2">
        <dgm:presLayoutVars>
          <dgm:bulletEnabled val="1"/>
        </dgm:presLayoutVars>
      </dgm:prSet>
      <dgm:spPr/>
    </dgm:pt>
    <dgm:pt modelId="{0D75F689-AFBA-45C8-BBFB-21893252213D}" type="pres">
      <dgm:prSet presAssocID="{D267D374-6FD3-45B0-934E-99C026699097}" presName="ThreeConn_2-3" presStyleLbl="fgAccFollowNode1" presStyleIdx="1" presStyleCnt="2">
        <dgm:presLayoutVars>
          <dgm:bulletEnabled val="1"/>
        </dgm:presLayoutVars>
      </dgm:prSet>
      <dgm:spPr/>
    </dgm:pt>
    <dgm:pt modelId="{A4F8395D-3345-4E0C-8E0B-BB1BF6B1ACF0}" type="pres">
      <dgm:prSet presAssocID="{D267D374-6FD3-45B0-934E-99C026699097}" presName="ThreeNodes_1_text" presStyleLbl="node1" presStyleIdx="2" presStyleCnt="3">
        <dgm:presLayoutVars>
          <dgm:bulletEnabled val="1"/>
        </dgm:presLayoutVars>
      </dgm:prSet>
      <dgm:spPr/>
    </dgm:pt>
    <dgm:pt modelId="{1DE7B0A7-229F-4D61-A630-0F6F2CB4E5B3}" type="pres">
      <dgm:prSet presAssocID="{D267D374-6FD3-45B0-934E-99C026699097}" presName="ThreeNodes_2_text" presStyleLbl="node1" presStyleIdx="2" presStyleCnt="3">
        <dgm:presLayoutVars>
          <dgm:bulletEnabled val="1"/>
        </dgm:presLayoutVars>
      </dgm:prSet>
      <dgm:spPr/>
    </dgm:pt>
    <dgm:pt modelId="{7C6D8368-12BA-42B5-97CF-5849A73935C2}" type="pres">
      <dgm:prSet presAssocID="{D267D374-6FD3-45B0-934E-99C02669909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36B902A-B7E1-4670-8EFA-852B4F6ED5B6}" srcId="{D267D374-6FD3-45B0-934E-99C026699097}" destId="{F57B964B-7237-423B-9AFC-766CEEC4FBFD}" srcOrd="0" destOrd="0" parTransId="{AA715B7D-F30C-4CD8-ABB5-1D302208B93C}" sibTransId="{F8074A1B-C643-4471-AD65-DDDEBC4D35C0}"/>
    <dgm:cxn modelId="{8FA05739-5EBF-4F9A-BF86-E7779875DDEC}" type="presOf" srcId="{C990402D-2CB0-4831-A743-76C6B9580C95}" destId="{84082C06-9375-4A3B-8251-C68EF48F7DE7}" srcOrd="0" destOrd="0" presId="urn:microsoft.com/office/officeart/2005/8/layout/vProcess5"/>
    <dgm:cxn modelId="{D5777E66-FDB5-444B-B83F-350A75AED215}" srcId="{D267D374-6FD3-45B0-934E-99C026699097}" destId="{C990402D-2CB0-4831-A743-76C6B9580C95}" srcOrd="2" destOrd="0" parTransId="{66424B0B-ECFE-4D64-89FF-1312763756F0}" sibTransId="{F25E5D8A-75B3-430F-A527-C0E4830CEE5B}"/>
    <dgm:cxn modelId="{45DF7C47-E46C-4E22-BC0A-8C6BADCA9AC5}" type="presOf" srcId="{C990402D-2CB0-4831-A743-76C6B9580C95}" destId="{7C6D8368-12BA-42B5-97CF-5849A73935C2}" srcOrd="1" destOrd="0" presId="urn:microsoft.com/office/officeart/2005/8/layout/vProcess5"/>
    <dgm:cxn modelId="{0DE36949-57B5-4808-BE42-73E81C77C3E7}" type="presOf" srcId="{F8074A1B-C643-4471-AD65-DDDEBC4D35C0}" destId="{33A9F092-A793-4158-9FE5-6633E3DD59B9}" srcOrd="0" destOrd="0" presId="urn:microsoft.com/office/officeart/2005/8/layout/vProcess5"/>
    <dgm:cxn modelId="{C0EC6972-B0E6-4126-A0CF-15AACBAF173C}" type="presOf" srcId="{D267D374-6FD3-45B0-934E-99C026699097}" destId="{B4086D68-26E7-46D4-9EDC-F280B10FEDAA}" srcOrd="0" destOrd="0" presId="urn:microsoft.com/office/officeart/2005/8/layout/vProcess5"/>
    <dgm:cxn modelId="{3D8C5293-35D3-427F-BA19-2BE7A2847CC8}" type="presOf" srcId="{97A17D88-1BAF-4CA8-9055-320E081346DA}" destId="{1DE7B0A7-229F-4D61-A630-0F6F2CB4E5B3}" srcOrd="1" destOrd="0" presId="urn:microsoft.com/office/officeart/2005/8/layout/vProcess5"/>
    <dgm:cxn modelId="{4C14B4A1-D888-4C61-9469-A7D8A9B31607}" type="presOf" srcId="{97A17D88-1BAF-4CA8-9055-320E081346DA}" destId="{369AB5F7-3397-4D85-9A8C-029C01DC93F0}" srcOrd="0" destOrd="0" presId="urn:microsoft.com/office/officeart/2005/8/layout/vProcess5"/>
    <dgm:cxn modelId="{3D21B3D1-11A3-45F5-93DD-C47CEC4A40F4}" srcId="{D267D374-6FD3-45B0-934E-99C026699097}" destId="{97A17D88-1BAF-4CA8-9055-320E081346DA}" srcOrd="1" destOrd="0" parTransId="{B25D8DAC-A4FE-402C-A7E4-C1ED6AC7CDA5}" sibTransId="{B8FDB635-1E16-42D2-B437-846668F9D0B9}"/>
    <dgm:cxn modelId="{D62F32D7-22A8-41F9-9CF8-5A8AF93024BD}" type="presOf" srcId="{F57B964B-7237-423B-9AFC-766CEEC4FBFD}" destId="{A4F8395D-3345-4E0C-8E0B-BB1BF6B1ACF0}" srcOrd="1" destOrd="0" presId="urn:microsoft.com/office/officeart/2005/8/layout/vProcess5"/>
    <dgm:cxn modelId="{A407BFD8-D1B8-4405-89B4-463AC4911904}" type="presOf" srcId="{F57B964B-7237-423B-9AFC-766CEEC4FBFD}" destId="{FF0FA5A2-46A0-4EA8-9A6E-71EAAEA357F1}" srcOrd="0" destOrd="0" presId="urn:microsoft.com/office/officeart/2005/8/layout/vProcess5"/>
    <dgm:cxn modelId="{7397C9FC-F71F-4571-BDD2-1DAAE0D408F7}" type="presOf" srcId="{B8FDB635-1E16-42D2-B437-846668F9D0B9}" destId="{0D75F689-AFBA-45C8-BBFB-21893252213D}" srcOrd="0" destOrd="0" presId="urn:microsoft.com/office/officeart/2005/8/layout/vProcess5"/>
    <dgm:cxn modelId="{CDF9D58E-752D-4178-8DA9-B60E4B4565B8}" type="presParOf" srcId="{B4086D68-26E7-46D4-9EDC-F280B10FEDAA}" destId="{D396D512-CECE-477A-9023-6B6ECEC28E8E}" srcOrd="0" destOrd="0" presId="urn:microsoft.com/office/officeart/2005/8/layout/vProcess5"/>
    <dgm:cxn modelId="{A0F4CF0E-C1C6-4E0C-8539-C1E5B17C2CF9}" type="presParOf" srcId="{B4086D68-26E7-46D4-9EDC-F280B10FEDAA}" destId="{FF0FA5A2-46A0-4EA8-9A6E-71EAAEA357F1}" srcOrd="1" destOrd="0" presId="urn:microsoft.com/office/officeart/2005/8/layout/vProcess5"/>
    <dgm:cxn modelId="{8FD97538-8C76-44E8-869D-812664221E9B}" type="presParOf" srcId="{B4086D68-26E7-46D4-9EDC-F280B10FEDAA}" destId="{369AB5F7-3397-4D85-9A8C-029C01DC93F0}" srcOrd="2" destOrd="0" presId="urn:microsoft.com/office/officeart/2005/8/layout/vProcess5"/>
    <dgm:cxn modelId="{7F3E7362-C962-4134-86FC-C93A0A6E60CF}" type="presParOf" srcId="{B4086D68-26E7-46D4-9EDC-F280B10FEDAA}" destId="{84082C06-9375-4A3B-8251-C68EF48F7DE7}" srcOrd="3" destOrd="0" presId="urn:microsoft.com/office/officeart/2005/8/layout/vProcess5"/>
    <dgm:cxn modelId="{980D8B2C-E27E-4353-AC3E-CC478D4A09EE}" type="presParOf" srcId="{B4086D68-26E7-46D4-9EDC-F280B10FEDAA}" destId="{33A9F092-A793-4158-9FE5-6633E3DD59B9}" srcOrd="4" destOrd="0" presId="urn:microsoft.com/office/officeart/2005/8/layout/vProcess5"/>
    <dgm:cxn modelId="{1BA38C01-C754-4DFA-8D9A-975F3881A97F}" type="presParOf" srcId="{B4086D68-26E7-46D4-9EDC-F280B10FEDAA}" destId="{0D75F689-AFBA-45C8-BBFB-21893252213D}" srcOrd="5" destOrd="0" presId="urn:microsoft.com/office/officeart/2005/8/layout/vProcess5"/>
    <dgm:cxn modelId="{0D9BA89E-39DF-4CCA-8FDA-73AD7758A5A9}" type="presParOf" srcId="{B4086D68-26E7-46D4-9EDC-F280B10FEDAA}" destId="{A4F8395D-3345-4E0C-8E0B-BB1BF6B1ACF0}" srcOrd="6" destOrd="0" presId="urn:microsoft.com/office/officeart/2005/8/layout/vProcess5"/>
    <dgm:cxn modelId="{F878E5CB-B919-4AAE-8E9F-FA4AE1089AC6}" type="presParOf" srcId="{B4086D68-26E7-46D4-9EDC-F280B10FEDAA}" destId="{1DE7B0A7-229F-4D61-A630-0F6F2CB4E5B3}" srcOrd="7" destOrd="0" presId="urn:microsoft.com/office/officeart/2005/8/layout/vProcess5"/>
    <dgm:cxn modelId="{46A5DF07-367C-410A-AE39-291D3C4EB21F}" type="presParOf" srcId="{B4086D68-26E7-46D4-9EDC-F280B10FEDAA}" destId="{7C6D8368-12BA-42B5-97CF-5849A73935C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F62AD-0EE6-4662-8780-6F447C89B841}">
      <dsp:nvSpPr>
        <dsp:cNvPr id="0" name=""/>
        <dsp:cNvSpPr/>
      </dsp:nvSpPr>
      <dsp:spPr>
        <a:xfrm>
          <a:off x="0" y="96419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FCD12-6F4B-4AC3-B0CC-D52C8021C432}">
      <dsp:nvSpPr>
        <dsp:cNvPr id="0" name=""/>
        <dsp:cNvSpPr/>
      </dsp:nvSpPr>
      <dsp:spPr>
        <a:xfrm>
          <a:off x="314325" y="126280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v sistemu VIS ste bili izbrani kot mentor/mentorica študentu/študentki: [vstavi ime in priimek], ki želi opravljati obvezno klinično prakso v 3. letniku pod vašim mentorstvom. </a:t>
          </a:r>
          <a:endParaRPr lang="en-US" sz="1600" kern="1200"/>
        </a:p>
      </dsp:txBody>
      <dsp:txXfrm>
        <a:off x="366939" y="1315414"/>
        <a:ext cx="2723696" cy="1691139"/>
      </dsp:txXfrm>
    </dsp:sp>
    <dsp:sp modelId="{C45E6C86-8EAA-41E4-93A9-5DCDF907C591}">
      <dsp:nvSpPr>
        <dsp:cNvPr id="0" name=""/>
        <dsp:cNvSpPr/>
      </dsp:nvSpPr>
      <dsp:spPr>
        <a:xfrm>
          <a:off x="3457574" y="96419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BE959-0C40-43A8-BDB6-152E956BECE8}">
      <dsp:nvSpPr>
        <dsp:cNvPr id="0" name=""/>
        <dsp:cNvSpPr/>
      </dsp:nvSpPr>
      <dsp:spPr>
        <a:xfrm>
          <a:off x="3771899" y="126280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Vljudno vas opominjamo, da bo rok za potrditev prevzema mentorstva potekel v 3 dneh. Zato vas vljudno prosimo, da v VIS-u [vstavi povezavo] potrdite, če se strinjate s prevzemom mentorstva. </a:t>
          </a:r>
          <a:endParaRPr lang="en-US" sz="1600" kern="1200"/>
        </a:p>
      </dsp:txBody>
      <dsp:txXfrm>
        <a:off x="3824513" y="1315414"/>
        <a:ext cx="2723696" cy="1691139"/>
      </dsp:txXfrm>
    </dsp:sp>
    <dsp:sp modelId="{00747397-842C-4287-BDF1-2F88F118951E}">
      <dsp:nvSpPr>
        <dsp:cNvPr id="0" name=""/>
        <dsp:cNvSpPr/>
      </dsp:nvSpPr>
      <dsp:spPr>
        <a:xfrm>
          <a:off x="6915149" y="964191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E1128-1651-431F-AE4E-2F7B0A5B3738}">
      <dsp:nvSpPr>
        <dsp:cNvPr id="0" name=""/>
        <dsp:cNvSpPr/>
      </dsp:nvSpPr>
      <dsp:spPr>
        <a:xfrm>
          <a:off x="7229475" y="1262800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kern="1200"/>
            <a:t>Dostop do portala je omogočen z: Uporabniškim imenom: : </a:t>
          </a:r>
          <a:r>
            <a:rPr lang="sl-SI" sz="1600" kern="1200">
              <a:hlinkClick xmlns:r="http://schemas.openxmlformats.org/officeDocument/2006/relationships" r:id="rId1"/>
            </a:rPr>
            <a:t>janez.novak@gmail.com</a:t>
          </a:r>
          <a:r>
            <a:rPr lang="sl-SI" sz="1600" kern="1200"/>
            <a:t> Geslom: D50E5E4353 Št. prakse: 15 </a:t>
          </a:r>
          <a:endParaRPr lang="en-US" sz="1600" kern="1200"/>
        </a:p>
      </dsp:txBody>
      <dsp:txXfrm>
        <a:off x="7282089" y="1315414"/>
        <a:ext cx="2723696" cy="169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FA5A2-46A0-4EA8-9A6E-71EAAEA357F1}">
      <dsp:nvSpPr>
        <dsp:cNvPr id="0" name=""/>
        <dsp:cNvSpPr/>
      </dsp:nvSpPr>
      <dsp:spPr>
        <a:xfrm>
          <a:off x="0" y="0"/>
          <a:ext cx="8692134" cy="12907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Študent</a:t>
          </a:r>
          <a:r>
            <a:rPr lang="en-US" sz="2200" kern="1200" dirty="0"/>
            <a:t> in mentor se glede termina in </a:t>
          </a:r>
          <a:r>
            <a:rPr lang="en-US" sz="2200" kern="1200" dirty="0" err="1"/>
            <a:t>podrobnosti</a:t>
          </a:r>
          <a:r>
            <a:rPr lang="en-US" sz="2200" kern="1200" dirty="0"/>
            <a:t> </a:t>
          </a:r>
          <a:r>
            <a:rPr lang="en-US" sz="2200" kern="1200" dirty="0" err="1"/>
            <a:t>izvedbe</a:t>
          </a:r>
          <a:r>
            <a:rPr lang="en-US" sz="2200" kern="1200" dirty="0"/>
            <a:t> KP </a:t>
          </a:r>
          <a:r>
            <a:rPr lang="en-US" sz="2200" kern="1200" dirty="0" err="1"/>
            <a:t>dogovorita</a:t>
          </a:r>
          <a:r>
            <a:rPr lang="en-US" sz="2200" kern="1200" dirty="0"/>
            <a:t> </a:t>
          </a:r>
          <a:r>
            <a:rPr lang="en-US" sz="2200" kern="1200" dirty="0" err="1"/>
            <a:t>sama</a:t>
          </a:r>
          <a:endParaRPr lang="en-US" sz="2200" kern="1200" dirty="0"/>
        </a:p>
      </dsp:txBody>
      <dsp:txXfrm>
        <a:off x="37805" y="37805"/>
        <a:ext cx="7299301" cy="1215153"/>
      </dsp:txXfrm>
    </dsp:sp>
    <dsp:sp modelId="{369AB5F7-3397-4D85-9A8C-029C01DC93F0}">
      <dsp:nvSpPr>
        <dsp:cNvPr id="0" name=""/>
        <dsp:cNvSpPr/>
      </dsp:nvSpPr>
      <dsp:spPr>
        <a:xfrm>
          <a:off x="766953" y="1505890"/>
          <a:ext cx="8692134" cy="1290763"/>
        </a:xfrm>
        <a:prstGeom prst="roundRect">
          <a:avLst>
            <a:gd name="adj" fmla="val 10000"/>
          </a:avLst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Za oprav</a:t>
          </a:r>
          <a:r>
            <a:rPr lang="sl-SI" sz="2200" kern="1200"/>
            <a:t>l</a:t>
          </a:r>
          <a:r>
            <a:rPr lang="en-US" sz="2200" kern="1200"/>
            <a:t>janje klinične prakse je potrebna delovna obleka in obutev, primerna okolju, kjer bo delo potekalo </a:t>
          </a:r>
          <a:r>
            <a:rPr lang="sl-SI" sz="2200" kern="1200"/>
            <a:t>(Mentorji, prosim posredujte študentom specifična navodila)</a:t>
          </a:r>
          <a:endParaRPr lang="en-US" sz="2200" kern="1200"/>
        </a:p>
      </dsp:txBody>
      <dsp:txXfrm>
        <a:off x="804758" y="1543695"/>
        <a:ext cx="7010575" cy="1215153"/>
      </dsp:txXfrm>
    </dsp:sp>
    <dsp:sp modelId="{84082C06-9375-4A3B-8251-C68EF48F7DE7}">
      <dsp:nvSpPr>
        <dsp:cNvPr id="0" name=""/>
        <dsp:cNvSpPr/>
      </dsp:nvSpPr>
      <dsp:spPr>
        <a:xfrm>
          <a:off x="1533906" y="3011780"/>
          <a:ext cx="8692134" cy="1290763"/>
        </a:xfrm>
        <a:prstGeom prst="roundRect">
          <a:avLst>
            <a:gd name="adj" fmla="val 10000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Študent</a:t>
          </a:r>
          <a:r>
            <a:rPr lang="en-US" sz="2200" kern="1200" dirty="0"/>
            <a:t> mora </a:t>
          </a:r>
          <a:r>
            <a:rPr lang="en-US" sz="2200" kern="1200" dirty="0" err="1"/>
            <a:t>spoštovati</a:t>
          </a:r>
          <a:r>
            <a:rPr lang="en-US" sz="2200" kern="1200" dirty="0"/>
            <a:t> </a:t>
          </a:r>
          <a:r>
            <a:rPr lang="en-US" sz="2200" kern="1200" dirty="0" err="1"/>
            <a:t>še</a:t>
          </a:r>
          <a:r>
            <a:rPr lang="en-US" sz="2200" kern="1200" dirty="0"/>
            <a:t> </a:t>
          </a:r>
          <a:r>
            <a:rPr lang="en-US" sz="2200" kern="1200" dirty="0" err="1"/>
            <a:t>druga</a:t>
          </a:r>
          <a:r>
            <a:rPr lang="en-US" sz="2200" kern="1200" dirty="0"/>
            <a:t> </a:t>
          </a:r>
          <a:r>
            <a:rPr lang="en-US" sz="2200" kern="1200" dirty="0" err="1"/>
            <a:t>navodila</a:t>
          </a:r>
          <a:r>
            <a:rPr lang="en-US" sz="2200" kern="1200" dirty="0"/>
            <a:t>, ki </a:t>
          </a:r>
          <a:r>
            <a:rPr lang="en-US" sz="2200" kern="1200" dirty="0" err="1"/>
            <a:t>veljajo</a:t>
          </a:r>
          <a:r>
            <a:rPr lang="en-US" sz="2200" kern="1200" dirty="0"/>
            <a:t> v </a:t>
          </a:r>
          <a:r>
            <a:rPr lang="en-US" sz="2200" kern="1200" dirty="0" err="1"/>
            <a:t>ustanovi</a:t>
          </a:r>
          <a:r>
            <a:rPr lang="en-US" sz="2200" kern="1200" dirty="0"/>
            <a:t> v </a:t>
          </a:r>
          <a:r>
            <a:rPr lang="en-US" sz="2200" kern="1200" dirty="0" err="1"/>
            <a:t>katero</a:t>
          </a:r>
          <a:r>
            <a:rPr lang="en-US" sz="2200" kern="1200" dirty="0"/>
            <a:t> </a:t>
          </a:r>
          <a:r>
            <a:rPr lang="en-US" sz="2200" kern="1200" dirty="0" err="1"/>
            <a:t>prihaja</a:t>
          </a:r>
          <a:r>
            <a:rPr lang="en-US" sz="2200" kern="1200" dirty="0"/>
            <a:t> </a:t>
          </a:r>
          <a:r>
            <a:rPr lang="sl-SI" sz="2200" kern="1200" dirty="0"/>
            <a:t>(Mentorji, prosim posredujte študentom specifična navodila)</a:t>
          </a:r>
          <a:endParaRPr lang="en-US" sz="2200" kern="1200" dirty="0"/>
        </a:p>
      </dsp:txBody>
      <dsp:txXfrm>
        <a:off x="1571711" y="3049585"/>
        <a:ext cx="7010575" cy="1215153"/>
      </dsp:txXfrm>
    </dsp:sp>
    <dsp:sp modelId="{33A9F092-A793-4158-9FE5-6633E3DD59B9}">
      <dsp:nvSpPr>
        <dsp:cNvPr id="0" name=""/>
        <dsp:cNvSpPr/>
      </dsp:nvSpPr>
      <dsp:spPr>
        <a:xfrm>
          <a:off x="7853138" y="978828"/>
          <a:ext cx="838996" cy="8389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041912" y="978828"/>
        <a:ext cx="461448" cy="631344"/>
      </dsp:txXfrm>
    </dsp:sp>
    <dsp:sp modelId="{0D75F689-AFBA-45C8-BBFB-21893252213D}">
      <dsp:nvSpPr>
        <dsp:cNvPr id="0" name=""/>
        <dsp:cNvSpPr/>
      </dsp:nvSpPr>
      <dsp:spPr>
        <a:xfrm>
          <a:off x="8620091" y="2476114"/>
          <a:ext cx="838996" cy="8389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266664"/>
            <a:satOff val="-19882"/>
            <a:lumOff val="-158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808865" y="2476114"/>
        <a:ext cx="461448" cy="631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839EC-30B0-41A5-B04F-B370A9983ACD}" type="datetimeFigureOut">
              <a:rPr lang="sl-SI" smtClean="0"/>
              <a:t>13.05.2025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E821-D7CB-47CD-81FB-1718B5A93B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975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13.05.2025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46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13.05.2025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7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13.05.2025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2047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3788-405D-41C5-9D4A-E702DD2BCE5D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47A08-7282-4A16-9E3E-E1AB3405E2A7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46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2927-1852-4D84-BA49-F1B09442EA62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C7526-8BBF-4E29-BC08-815723B519E6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82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B4F5E-C822-41B3-81A8-487A0BE44F05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1767C9-7B9B-4350-B90C-E69B21F67029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85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0B44-7488-411B-BF2B-AE4388548B54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CE96F9-643E-4D16-8D56-644D1908489E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33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B90E9-617D-4F8F-ABD9-9E39E2921DA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FF422-5174-4546-B005-F4955CB8232A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0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D436-2686-44F6-97D6-395BB49B436D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D15105-1580-4F11-B586-12C3D56323D1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30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E537-DB80-442F-9AB3-250CA0294424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35EAD0-2F8F-41E4-BB2B-FE157B09827E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64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A65B-AB51-4C47-A810-542BE873356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58E22E-CB71-460D-B4CF-2373FE58CF84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13.05.2025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9279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E1052-BEF7-4D42-B707-4EF106F05A5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668793-C5AA-4020-A3CF-61E1A047BDB8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91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7F18-788F-465B-A86E-164B64C541CA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47196F-EA6C-4C25-BC7E-E6682D16416B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093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5756-BEA9-46C5-99E3-3F1FDFB9EA87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CA9C7A-00C5-4F2F-A272-A4961B4BB801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13.05.2025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96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13.05.2025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267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13.05.2025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72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13.05.2025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986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13.05.2025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233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E0E88E-CA27-48CC-A951-AFC4C249DA98}" type="datetimeFigureOut">
              <a:rPr lang="sl-SI" smtClean="0"/>
              <a:t>13.05.2025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71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E88E-CA27-48CC-A951-AFC4C249DA98}" type="datetimeFigureOut">
              <a:rPr lang="sl-SI" smtClean="0"/>
              <a:t>13.05.2025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347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E0E88E-CA27-48CC-A951-AFC4C249DA98}" type="datetimeFigureOut">
              <a:rPr lang="sl-SI" smtClean="0"/>
              <a:t>13.05.2025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002E54C-1018-4F2E-B4C3-0DA5AC5401DC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36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2CF4-9226-48F7-B52C-187F43773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D8925-1209-4066-9B8F-5A962794AB84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297DE-FD0B-452F-9F1C-F18886311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B4CF-A1F6-4468-9E99-3A1F424C9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209C0-8572-4AFE-A2F2-759D810C4E36}" type="slidenum">
              <a:rPr lang="sl-SI" altLang="sl-SI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5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linicna.praksa@mf.uni-lj.si" TargetMode="External"/><Relationship Id="rId2" Type="http://schemas.openxmlformats.org/officeDocument/2006/relationships/hyperlink" Target="mailto:janez.tomazic@kclj.si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mitja.kosnik@klinika-golnik.s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orms.office.com/e/LePn3TckdV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file:///C:\Users\infek73\AppData\Local\Packages\Microsoft.Windows.Photos_8wekyb3d8bbwe\TempState\ShareServiceTempFolder\QR%20koda%20Prijavnica%20za%20Kl.%20mentorja.jpe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20000"/>
                <a:lumOff val="80000"/>
              </a:schemeClr>
            </a:gs>
            <a:gs pos="9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8BDA96-797F-4DA9-B8C2-03A16F633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700" y="4516043"/>
            <a:ext cx="4800600" cy="1126331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UL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Medicinska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fakulteta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3DF5F-3545-409A-B039-D7C7D242B3EF}"/>
              </a:ext>
            </a:extLst>
          </p:cNvPr>
          <p:cNvSpPr/>
          <p:nvPr/>
        </p:nvSpPr>
        <p:spPr>
          <a:xfrm flipV="1">
            <a:off x="2667000" y="5588795"/>
            <a:ext cx="6858000" cy="345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F984085-08BC-4539-91C0-8B606A28222B}"/>
              </a:ext>
            </a:extLst>
          </p:cNvPr>
          <p:cNvSpPr txBox="1"/>
          <p:nvPr/>
        </p:nvSpPr>
        <p:spPr>
          <a:xfrm>
            <a:off x="3071813" y="5588795"/>
            <a:ext cx="5829300" cy="2192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Z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znanjem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in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predanostjo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ustvarjamo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zdravo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prihodnost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/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Scientia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et studio ad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futurum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US" sz="825" b="1" dirty="0" err="1">
                <a:solidFill>
                  <a:prstClr val="black"/>
                </a:solidFill>
                <a:latin typeface="Garamond" panose="02020404030301010803" pitchFamily="18" charset="0"/>
              </a:rPr>
              <a:t>sanum</a:t>
            </a:r>
            <a:r>
              <a:rPr lang="en-US" sz="825" b="1" dirty="0">
                <a:solidFill>
                  <a:prstClr val="black"/>
                </a:solidFill>
                <a:latin typeface="Garamond" panose="02020404030301010803" pitchFamily="18" charset="0"/>
              </a:rPr>
              <a:t> /Committed to a healthy future</a:t>
            </a:r>
          </a:p>
        </p:txBody>
      </p:sp>
      <p:sp>
        <p:nvSpPr>
          <p:cNvPr id="6150" name="Naslov 1"/>
          <p:cNvSpPr>
            <a:spLocks noGrp="1"/>
          </p:cNvSpPr>
          <p:nvPr>
            <p:ph type="ctrTitle"/>
          </p:nvPr>
        </p:nvSpPr>
        <p:spPr>
          <a:xfrm>
            <a:off x="3181350" y="2433851"/>
            <a:ext cx="5880763" cy="2351964"/>
          </a:xfrm>
        </p:spPr>
        <p:txBody>
          <a:bodyPr>
            <a:normAutofit fontScale="90000"/>
          </a:bodyPr>
          <a:lstStyle/>
          <a:p>
            <a:r>
              <a:rPr lang="sl-SI" alt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Predstavitev</a:t>
            </a:r>
            <a:r>
              <a:rPr lang="en-US" alt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spremenjenega</a:t>
            </a:r>
            <a:r>
              <a:rPr lang="sl-SI" alt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študijskega programa</a:t>
            </a:r>
            <a:r>
              <a:rPr lang="sl-SI" altLang="en-US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medicine/dentalne medicine in </a:t>
            </a:r>
            <a:r>
              <a:rPr lang="sl-SI" altLang="en-US" b="1" u="sng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individualne vaje v kliničnem okolju (IVKO4)</a:t>
            </a:r>
            <a:endParaRPr lang="en-US" altLang="en-US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lika, ki vsebuje besede besedilo, posnetek zaslona, programska oprema, večpredstavnostna programska oprema">
            <a:extLst>
              <a:ext uri="{FF2B5EF4-FFF2-40B4-BE49-F238E27FC236}">
                <a16:creationId xmlns:a16="http://schemas.microsoft.com/office/drawing/2014/main" id="{F2069625-07B7-5443-E9AB-34C0AD95CD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1751" t="18961" r="12037" b="13507"/>
          <a:stretch>
            <a:fillRect/>
          </a:stretch>
        </p:blipFill>
        <p:spPr bwMode="auto">
          <a:xfrm>
            <a:off x="4895054" y="953643"/>
            <a:ext cx="2110740" cy="148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2828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8" name="Označba mesta vsebine 7" descr="Slika, ki vsebuje besede besedilo, posnetek zaslona, pisava, dokument">
            <a:extLst>
              <a:ext uri="{FF2B5EF4-FFF2-40B4-BE49-F238E27FC236}">
                <a16:creationId xmlns:a16="http://schemas.microsoft.com/office/drawing/2014/main" id="{3165DDFE-60D9-8136-8647-AE6AB86B4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/>
          <a:stretch/>
        </p:blipFill>
        <p:spPr>
          <a:xfrm>
            <a:off x="295275" y="158910"/>
            <a:ext cx="11530014" cy="643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7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Označba mesta vsebine 4" descr="Slika, ki vsebuje besede besedilo, posnetek zaslona, pisava, dokument">
            <a:extLst>
              <a:ext uri="{FF2B5EF4-FFF2-40B4-BE49-F238E27FC236}">
                <a16:creationId xmlns:a16="http://schemas.microsoft.com/office/drawing/2014/main" id="{9AC8E508-3570-E37A-C7A7-107443036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2" b="-1"/>
          <a:stretch/>
        </p:blipFill>
        <p:spPr>
          <a:xfrm>
            <a:off x="502365" y="247650"/>
            <a:ext cx="11299110" cy="636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0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000">
              <a:schemeClr val="accent2">
                <a:lumMod val="20000"/>
                <a:lumOff val="80000"/>
              </a:schemeClr>
            </a:gs>
            <a:gs pos="9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182C109-9E4C-3C96-8794-9411573CB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C864660-C52B-BC40-9AE0-D900B4B6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D81F2E-754B-ACB7-ECD1-E1DADAD07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B2A2591-0296-4CF4-E75F-51D7CB8EC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78A07A2-FD92-5AD1-01EE-9D7AEAB88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02CF7E22-B78F-1688-DDCC-E05E1ED2AA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813"/>
          <a:stretch/>
        </p:blipFill>
        <p:spPr>
          <a:xfrm>
            <a:off x="369355" y="306235"/>
            <a:ext cx="11546419" cy="61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85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accent2">
                <a:lumMod val="20000"/>
                <a:lumOff val="80000"/>
              </a:schemeClr>
            </a:gs>
            <a:gs pos="9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značba mesta vsebine 7" descr="Slika, ki vsebuje besede besedilo, posnetek zaslona, pisava">
            <a:extLst>
              <a:ext uri="{FF2B5EF4-FFF2-40B4-BE49-F238E27FC236}">
                <a16:creationId xmlns:a16="http://schemas.microsoft.com/office/drawing/2014/main" id="{3D1EB837-BB91-084F-B300-E3BC508E7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" b="514"/>
          <a:stretch/>
        </p:blipFill>
        <p:spPr>
          <a:xfrm>
            <a:off x="457200" y="899160"/>
            <a:ext cx="112776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1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accent2">
                <a:lumMod val="20000"/>
                <a:lumOff val="80000"/>
              </a:schemeClr>
            </a:gs>
            <a:gs pos="9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91E40C-0B6D-53C6-E526-8F22EB4AC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>
                <a:latin typeface="Garamond" panose="02020404030301010803" pitchFamily="18" charset="0"/>
              </a:rPr>
              <a:t>Izbira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mentorja</a:t>
            </a:r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6915FA6-4ECF-780A-B65D-BBCF850E7F52}"/>
              </a:ext>
            </a:extLst>
          </p:cNvPr>
          <p:cNvSpPr txBox="1"/>
          <p:nvPr/>
        </p:nvSpPr>
        <p:spPr>
          <a:xfrm>
            <a:off x="6787486" y="406865"/>
            <a:ext cx="5319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PRIJAVE študentov v VIS za klinično prakso 4. letnika:</a:t>
            </a:r>
            <a:endParaRPr lang="sl-SI" sz="2000" dirty="0">
              <a:solidFill>
                <a:srgbClr val="212121"/>
              </a:solidFill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V soboto 17.5.2025 ob 9:00 (regionalne) </a:t>
            </a:r>
          </a:p>
          <a:p>
            <a:pPr algn="l">
              <a:spcAft>
                <a:spcPts val="0"/>
              </a:spcAft>
            </a:pPr>
            <a:r>
              <a:rPr lang="sl-SI" dirty="0">
                <a:solidFill>
                  <a:srgbClr val="1F497D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V soboto 24.5.2025 ob 9:00 (nacionalne)</a:t>
            </a:r>
            <a:endParaRPr lang="sl-SI" sz="1800" b="0" i="0" dirty="0">
              <a:solidFill>
                <a:srgbClr val="1F497D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sl-SI" dirty="0">
                <a:solidFill>
                  <a:srgbClr val="1F497D"/>
                </a:solidFill>
                <a:latin typeface="Calibri" panose="020F0502020204030204" pitchFamily="34" charset="0"/>
              </a:rPr>
              <a:t>Prijave bodo odprte do 17.6.2025. </a:t>
            </a:r>
          </a:p>
        </p:txBody>
      </p:sp>
      <p:pic>
        <p:nvPicPr>
          <p:cNvPr id="15" name="Označba mesta vsebine 14">
            <a:extLst>
              <a:ext uri="{FF2B5EF4-FFF2-40B4-BE49-F238E27FC236}">
                <a16:creationId xmlns:a16="http://schemas.microsoft.com/office/drawing/2014/main" id="{A67EA8C3-5765-7A95-2B4F-098DEA679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5" t="9372" r="14267" b="9110"/>
          <a:stretch/>
        </p:blipFill>
        <p:spPr>
          <a:xfrm>
            <a:off x="1578591" y="1873413"/>
            <a:ext cx="7374340" cy="4349965"/>
          </a:xfrm>
        </p:spPr>
      </p:pic>
      <p:sp>
        <p:nvSpPr>
          <p:cNvPr id="16" name="Puščica: levo 15">
            <a:extLst>
              <a:ext uri="{FF2B5EF4-FFF2-40B4-BE49-F238E27FC236}">
                <a16:creationId xmlns:a16="http://schemas.microsoft.com/office/drawing/2014/main" id="{BE2550BA-65CB-CB66-561F-ED974BAC25D1}"/>
              </a:ext>
            </a:extLst>
          </p:cNvPr>
          <p:cNvSpPr/>
          <p:nvPr/>
        </p:nvSpPr>
        <p:spPr>
          <a:xfrm>
            <a:off x="2751278" y="3466531"/>
            <a:ext cx="746077" cy="15467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456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07016"/>
          </a:xfrm>
        </p:spPr>
        <p:txBody>
          <a:bodyPr/>
          <a:lstStyle/>
          <a:p>
            <a:pPr algn="l"/>
            <a:r>
              <a:rPr lang="en-US" dirty="0" err="1">
                <a:latin typeface="Garamond" panose="02020404030301010803" pitchFamily="18" charset="0"/>
              </a:rPr>
              <a:t>Izbira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mentorja</a:t>
            </a:r>
            <a:br>
              <a:rPr lang="sl-SI" dirty="0">
                <a:latin typeface="Garamond" panose="02020404030301010803" pitchFamily="18" charset="0"/>
              </a:rPr>
            </a:br>
            <a:br>
              <a:rPr lang="sl-SI" dirty="0">
                <a:latin typeface="Garamond" panose="02020404030301010803" pitchFamily="18" charset="0"/>
              </a:rPr>
            </a:br>
            <a:r>
              <a:rPr lang="sl-SI" sz="1800" dirty="0">
                <a:latin typeface="Garamond" panose="02020404030301010803" pitchFamily="18" charset="0"/>
              </a:rPr>
              <a:t>1. vstopite v svoj VIS in izberite Opravljanje klinične prakse</a:t>
            </a:r>
          </a:p>
        </p:txBody>
      </p:sp>
      <p:sp>
        <p:nvSpPr>
          <p:cNvPr id="5" name="Puščica dol 4"/>
          <p:cNvSpPr/>
          <p:nvPr/>
        </p:nvSpPr>
        <p:spPr>
          <a:xfrm rot="5400000">
            <a:off x="4799856" y="3748328"/>
            <a:ext cx="360040" cy="1800200"/>
          </a:xfrm>
          <a:prstGeom prst="downArrow">
            <a:avLst>
              <a:gd name="adj1" fmla="val 50000"/>
              <a:gd name="adj2" fmla="val 84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CB711-093F-2BC9-72F9-7EFCE5942403}"/>
              </a:ext>
            </a:extLst>
          </p:cNvPr>
          <p:cNvSpPr txBox="1"/>
          <p:nvPr/>
        </p:nvSpPr>
        <p:spPr>
          <a:xfrm>
            <a:off x="6946711" y="221424"/>
            <a:ext cx="51525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PRIJAVE študentov v VIS za klinično prakso 4. letnika:</a:t>
            </a:r>
            <a:endParaRPr lang="sl-SI" sz="2000" dirty="0">
              <a:solidFill>
                <a:srgbClr val="212121"/>
              </a:solidFill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sl-SI" sz="1800" b="0" i="0" dirty="0">
                <a:solidFill>
                  <a:srgbClr val="1F497D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V soboto 17.5.2025 ob 9:00 (regionalne) </a:t>
            </a:r>
          </a:p>
          <a:p>
            <a:pPr algn="l">
              <a:spcAft>
                <a:spcPts val="0"/>
              </a:spcAft>
            </a:pPr>
            <a:r>
              <a:rPr lang="sl-SI" dirty="0">
                <a:solidFill>
                  <a:srgbClr val="1F497D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V soboto 24.5.2025 ob 9:00 (nacionalne)</a:t>
            </a:r>
            <a:endParaRPr lang="sl-SI" sz="1800" b="0" i="0" dirty="0">
              <a:solidFill>
                <a:srgbClr val="1F497D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algn="l">
              <a:spcAft>
                <a:spcPts val="0"/>
              </a:spcAft>
            </a:pPr>
            <a:r>
              <a:rPr lang="sl-SI" dirty="0">
                <a:solidFill>
                  <a:srgbClr val="1F497D"/>
                </a:solidFill>
                <a:latin typeface="Calibri" panose="020F0502020204030204" pitchFamily="34" charset="0"/>
              </a:rPr>
              <a:t>Prijave bodo odprte do 17.6.2025.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A4A68A2-1AC2-735A-C61E-B2DEE5C4DB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00" r="26742" b="19620"/>
          <a:stretch/>
        </p:blipFill>
        <p:spPr>
          <a:xfrm>
            <a:off x="1189131" y="1634868"/>
            <a:ext cx="8233699" cy="4499309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8FBCEEA-B777-2751-0362-370E654D2D63}"/>
              </a:ext>
            </a:extLst>
          </p:cNvPr>
          <p:cNvSpPr txBox="1"/>
          <p:nvPr/>
        </p:nvSpPr>
        <p:spPr>
          <a:xfrm>
            <a:off x="2683621" y="3062004"/>
            <a:ext cx="2581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Kliknite na oddaj prijavo</a:t>
            </a:r>
          </a:p>
        </p:txBody>
      </p:sp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3DC67757-3631-7F26-FC34-EE6C6E074401}"/>
              </a:ext>
            </a:extLst>
          </p:cNvPr>
          <p:cNvSpPr/>
          <p:nvPr/>
        </p:nvSpPr>
        <p:spPr>
          <a:xfrm rot="16200000">
            <a:off x="2395845" y="3040776"/>
            <a:ext cx="375875" cy="199677"/>
          </a:xfrm>
          <a:prstGeom prst="right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30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accent2">
                <a:lumMod val="20000"/>
                <a:lumOff val="80000"/>
              </a:schemeClr>
            </a:gs>
            <a:gs pos="9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CBD448E-3DA0-48C3-D446-691DB2E6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1" y="329226"/>
            <a:ext cx="10002520" cy="178902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7BC71A1-36C2-1EAA-CC03-4F1FC7AF5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55" y="1708170"/>
            <a:ext cx="10650635" cy="3974937"/>
          </a:xfrm>
          <a:prstGeom prst="rect">
            <a:avLst/>
          </a:prstGeom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EDB3ABA5-641F-E440-C9AE-5F4EC8B8EC2A}"/>
              </a:ext>
            </a:extLst>
          </p:cNvPr>
          <p:cNvSpPr/>
          <p:nvPr/>
        </p:nvSpPr>
        <p:spPr>
          <a:xfrm>
            <a:off x="6059096" y="2480771"/>
            <a:ext cx="267897" cy="209123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8457FD6-1AAF-527E-D1D5-5F8E1CCEEFF7}"/>
              </a:ext>
            </a:extLst>
          </p:cNvPr>
          <p:cNvSpPr txBox="1"/>
          <p:nvPr/>
        </p:nvSpPr>
        <p:spPr>
          <a:xfrm>
            <a:off x="6059096" y="2439767"/>
            <a:ext cx="41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78719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chemeClr val="accent2">
                <a:lumMod val="20000"/>
                <a:lumOff val="80000"/>
              </a:schemeClr>
            </a:gs>
            <a:gs pos="80000">
              <a:schemeClr val="accent3">
                <a:lumMod val="20000"/>
                <a:lumOff val="80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značba mesta vsebine 2">
            <a:extLst>
              <a:ext uri="{FF2B5EF4-FFF2-40B4-BE49-F238E27FC236}">
                <a16:creationId xmlns:a16="http://schemas.microsoft.com/office/drawing/2014/main" id="{538198BA-C5EB-C76A-3DDD-03E02FD47C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8157" y="1780127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23358ED-5FAD-C1E0-EB91-FB20E28D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 fontScale="90000"/>
          </a:bodyPr>
          <a:lstStyle/>
          <a:p>
            <a:r>
              <a:rPr lang="pl-PL" dirty="0"/>
              <a:t>Mentor dobi opomnik 3 dni pred potekom roka za potrditev prevzema mentorstva</a:t>
            </a:r>
            <a:endParaRPr lang="sl-SI" dirty="0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E165809F-3434-15FB-8738-A415B424EB8D}"/>
              </a:ext>
            </a:extLst>
          </p:cNvPr>
          <p:cNvSpPr/>
          <p:nvPr/>
        </p:nvSpPr>
        <p:spPr>
          <a:xfrm>
            <a:off x="5059953" y="2128133"/>
            <a:ext cx="266530" cy="2173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29B2F5F-AEE5-BE42-922D-A4C96566F19C}"/>
              </a:ext>
            </a:extLst>
          </p:cNvPr>
          <p:cNvSpPr txBox="1"/>
          <p:nvPr/>
        </p:nvSpPr>
        <p:spPr>
          <a:xfrm>
            <a:off x="5010749" y="2052129"/>
            <a:ext cx="5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493151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7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4A6FBE-4265-29E4-F499-F6A82051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Študent</a:t>
            </a:r>
            <a:r>
              <a:rPr lang="it-IT" dirty="0"/>
              <a:t> </a:t>
            </a:r>
            <a:r>
              <a:rPr lang="it-IT" dirty="0" err="1"/>
              <a:t>dobi</a:t>
            </a:r>
            <a:r>
              <a:rPr lang="it-IT" dirty="0"/>
              <a:t> </a:t>
            </a:r>
            <a:r>
              <a:rPr lang="sl-SI" dirty="0"/>
              <a:t>obvestilo…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CFCD4-63E8-5452-7C87-76DF5F20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2163"/>
            <a:ext cx="4487531" cy="4177295"/>
          </a:xfrm>
        </p:spPr>
        <p:txBody>
          <a:bodyPr>
            <a:normAutofit fontScale="92500" lnSpcReduction="10000"/>
          </a:bodyPr>
          <a:lstStyle/>
          <a:p>
            <a:r>
              <a:rPr lang="sl-SI" b="1" dirty="0"/>
              <a:t>…</a:t>
            </a:r>
            <a:r>
              <a:rPr lang="it-IT" b="1" dirty="0"/>
              <a:t>da ga je mentor potrdil</a:t>
            </a:r>
            <a:r>
              <a:rPr lang="sl-SI" b="1" dirty="0"/>
              <a:t>:</a:t>
            </a:r>
          </a:p>
          <a:p>
            <a:r>
              <a:rPr lang="sl-SI" dirty="0"/>
              <a:t>Obveščamo vas, da je vaš izbrani mentor/mentorica: Andreja Kosem za opravljanje obvezne klinične prakse POTRDIL prevzem mentorstva. </a:t>
            </a:r>
          </a:p>
          <a:p>
            <a:r>
              <a:rPr lang="sl-SI" dirty="0">
                <a:solidFill>
                  <a:srgbClr val="FF0000"/>
                </a:solidFill>
              </a:rPr>
              <a:t>Pošiljamo vam njegove/njene kontaktne podatke in vas prosimo, da v naslednjih 7 dneh mentorju/mentorici pišete po elektronski pošti in ga/jo prosite za informacije o načinu in terminu izvajanja obvezne klinične prakse. </a:t>
            </a:r>
          </a:p>
          <a:p>
            <a:r>
              <a:rPr lang="sl-SI" dirty="0"/>
              <a:t>Elektronski naslov vašega izbranega mentorja/vaše izbrane mentorice Klinične prakse: [e-mail mentorja]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4ABF120-5CA8-CC26-82CD-D9C98DA8CA64}"/>
              </a:ext>
            </a:extLst>
          </p:cNvPr>
          <p:cNvSpPr txBox="1">
            <a:spLocks/>
          </p:cNvSpPr>
          <p:nvPr/>
        </p:nvSpPr>
        <p:spPr>
          <a:xfrm>
            <a:off x="6217920" y="1845735"/>
            <a:ext cx="4937760" cy="4173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dirty="0"/>
              <a:t>…</a:t>
            </a:r>
            <a:r>
              <a:rPr lang="it-IT" b="1" dirty="0"/>
              <a:t>da </a:t>
            </a:r>
            <a:r>
              <a:rPr lang="it-IT" b="1" dirty="0" err="1"/>
              <a:t>ga</a:t>
            </a:r>
            <a:r>
              <a:rPr lang="it-IT" b="1" dirty="0"/>
              <a:t> </a:t>
            </a:r>
            <a:r>
              <a:rPr lang="it-IT" b="1" dirty="0" err="1"/>
              <a:t>mentor</a:t>
            </a:r>
            <a:r>
              <a:rPr lang="it-IT" b="1" dirty="0"/>
              <a:t> </a:t>
            </a:r>
            <a:r>
              <a:rPr lang="sl-SI" b="1" dirty="0"/>
              <a:t>ni </a:t>
            </a:r>
            <a:r>
              <a:rPr lang="it-IT" b="1" dirty="0" err="1"/>
              <a:t>potrdil</a:t>
            </a:r>
            <a:r>
              <a:rPr lang="sl-SI" b="1" dirty="0"/>
              <a:t>:</a:t>
            </a:r>
          </a:p>
          <a:p>
            <a:r>
              <a:rPr lang="sl-SI" dirty="0"/>
              <a:t>Obveščamo vas, da vaš izbrani mentor/mentorica za opravljanje obvezne klinične prakse v 3. letniku NI POTRDIL/A prevzema mentorstva. Prosimo vas, da se prijavite v VIS in si izberete drugega mentorja/drugo mentorico. 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552DC54-50CE-76FE-8E25-4659CFFCBDEF}"/>
              </a:ext>
            </a:extLst>
          </p:cNvPr>
          <p:cNvSpPr/>
          <p:nvPr/>
        </p:nvSpPr>
        <p:spPr>
          <a:xfrm>
            <a:off x="3108140" y="2493073"/>
            <a:ext cx="1492563" cy="2419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6E212213-6970-E7FE-662A-D983F8B1686D}"/>
              </a:ext>
            </a:extLst>
          </p:cNvPr>
          <p:cNvSpPr/>
          <p:nvPr/>
        </p:nvSpPr>
        <p:spPr>
          <a:xfrm>
            <a:off x="8139390" y="2882615"/>
            <a:ext cx="225525" cy="2460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6E31C92-FFB4-F0D1-99EF-C448EC7E495E}"/>
              </a:ext>
            </a:extLst>
          </p:cNvPr>
          <p:cNvSpPr txBox="1"/>
          <p:nvPr/>
        </p:nvSpPr>
        <p:spPr>
          <a:xfrm>
            <a:off x="8102485" y="2820962"/>
            <a:ext cx="38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72700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2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68024F-76FB-66BA-3A01-C4C01D59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2103875"/>
          </a:xfrm>
        </p:spPr>
        <p:txBody>
          <a:bodyPr>
            <a:normAutofit/>
          </a:bodyPr>
          <a:lstStyle/>
          <a:p>
            <a:r>
              <a:rPr lang="sl-SI" sz="3600"/>
              <a:t>Ko študent čaka na potrditev mentorja v VIS: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značba mesta vsebine 4" descr="Slika, ki vsebuje besede besedilo, posnetek zaslona, programska oprema, pisava&#10;&#10;Opis je samodejno ustvarjen">
            <a:extLst>
              <a:ext uri="{FF2B5EF4-FFF2-40B4-BE49-F238E27FC236}">
                <a16:creationId xmlns:a16="http://schemas.microsoft.com/office/drawing/2014/main" id="{685F4A73-30D3-05A3-C750-FE6D77E82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41" b="-1"/>
          <a:stretch/>
        </p:blipFill>
        <p:spPr>
          <a:xfrm>
            <a:off x="3982721" y="149590"/>
            <a:ext cx="7909560" cy="67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8531" y="381935"/>
            <a:ext cx="5004179" cy="592191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l-SI" sz="2600" dirty="0">
                <a:solidFill>
                  <a:srgbClr val="FFFFFF"/>
                </a:solidFill>
                <a:latin typeface="Garamond" panose="02020404030301010803" pitchFamily="18" charset="0"/>
              </a:rPr>
              <a:t>         </a:t>
            </a:r>
            <a:r>
              <a:rPr lang="sl-SI" sz="2600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Individualne vaje v kliničnem okolju- IVKO v 4. letniku</a:t>
            </a:r>
            <a:br>
              <a:rPr lang="sl-SI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GB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br>
              <a:rPr lang="en-GB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sl-SI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600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Klinike</a:t>
            </a:r>
            <a:r>
              <a:rPr lang="en-GB" sz="2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UKCL</a:t>
            </a:r>
            <a:r>
              <a:rPr lang="en-GB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sl-SI" sz="2600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Infekcijska</a:t>
            </a:r>
            <a:r>
              <a:rPr lang="sl-SI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2600" u="sng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Dermato</a:t>
            </a:r>
            <a:r>
              <a:rPr lang="en-GB" sz="2600" u="sng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venrološka</a:t>
            </a:r>
            <a:r>
              <a:rPr lang="sl-SI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2600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Nevrološka</a:t>
            </a:r>
            <a:r>
              <a:rPr lang="sl-SI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2600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Psihiatrična</a:t>
            </a:r>
            <a:r>
              <a:rPr lang="sl-SI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u="sng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Rentgen</a:t>
            </a:r>
            <a:r>
              <a:rPr lang="en-GB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                              </a:t>
            </a:r>
            <a:r>
              <a:rPr lang="sl-SI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Družinska medicina</a:t>
            </a:r>
            <a:br>
              <a:rPr lang="sl-SI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GB" sz="26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sl-SI" sz="2600" b="1" u="sng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rug</a:t>
            </a:r>
            <a:r>
              <a:rPr lang="en-GB" sz="26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l-SI" sz="26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zdravstven</a:t>
            </a:r>
            <a:r>
              <a:rPr lang="en-GB" sz="26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l-SI" sz="26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ustanov</a:t>
            </a:r>
            <a:r>
              <a:rPr lang="en-GB" sz="26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l-SI" sz="26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SLO</a:t>
            </a:r>
            <a:r>
              <a:rPr lang="en-GB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6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npr</a:t>
            </a:r>
            <a:r>
              <a:rPr lang="en-GB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Infekcije</a:t>
            </a:r>
            <a:r>
              <a:rPr lang="en-GB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GB" sz="26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Celje</a:t>
            </a:r>
            <a:r>
              <a:rPr lang="en-GB" sz="26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, MS, NM, </a:t>
            </a:r>
            <a:r>
              <a:rPr lang="en-GB" sz="26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Šempeter</a:t>
            </a:r>
            <a:endParaRPr lang="sl-SI" sz="2600" b="1" u="sng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2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82185" y="274320"/>
            <a:ext cx="6205182" cy="62128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l-SI" sz="1700" b="1" dirty="0">
                <a:solidFill>
                  <a:schemeClr val="tx1">
                    <a:alpha val="80000"/>
                  </a:schemeClr>
                </a:solidFill>
              </a:rPr>
              <a:t>KDAJ: 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</a:rPr>
              <a:t>od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sl-SI" sz="1700" u="sng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</a:rPr>
              <a:t>26.5.</a:t>
            </a:r>
            <a:r>
              <a:rPr lang="en-US" sz="1700" u="sng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</a:rPr>
              <a:t>202</a:t>
            </a:r>
            <a:r>
              <a:rPr lang="sl-SI" sz="1700" u="sng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</a:rPr>
              <a:t>5</a:t>
            </a:r>
            <a:r>
              <a:rPr lang="en-US" sz="1700" u="sng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sl-SI" sz="1700" u="sng" dirty="0">
                <a:solidFill>
                  <a:schemeClr val="tx1">
                    <a:alpha val="80000"/>
                  </a:schemeClr>
                </a:solidFill>
                <a:highlight>
                  <a:srgbClr val="FFFF00"/>
                </a:highlight>
              </a:rPr>
              <a:t> do  15.9.2025</a:t>
            </a:r>
          </a:p>
          <a:p>
            <a:pPr>
              <a:lnSpc>
                <a:spcPct val="90000"/>
              </a:lnSpc>
            </a:pPr>
            <a:r>
              <a:rPr lang="sl-SI" sz="1700" b="1" dirty="0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TRAJANJE: 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Dva tedna (10 delovnih dni) v skupnem obsegu 60 ur, oziroma 6 efektivnih ur/dan.</a:t>
            </a:r>
          </a:p>
          <a:p>
            <a:pPr>
              <a:lnSpc>
                <a:spcPct val="90000"/>
              </a:lnSpc>
            </a:pPr>
            <a:r>
              <a:rPr lang="sl-SI" sz="1700" b="1" dirty="0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 KOM:</a:t>
            </a:r>
            <a:r>
              <a:rPr lang="en-GB" sz="1700" b="1" dirty="0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Pri in pod nadzorom izbranega </a:t>
            </a:r>
            <a:r>
              <a:rPr lang="sl-SI" sz="1700" b="1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kliničnega mentorja</a:t>
            </a:r>
          </a:p>
          <a:p>
            <a:pPr>
              <a:lnSpc>
                <a:spcPct val="90000"/>
              </a:lnSpc>
            </a:pPr>
            <a:r>
              <a:rPr lang="sl-SI" sz="1700" b="1" dirty="0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KLINIČNI MENTOR:</a:t>
            </a:r>
            <a:r>
              <a:rPr lang="en-GB" sz="1700" b="1" dirty="0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1700" dirty="0" err="1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Special</a:t>
            </a:r>
            <a:r>
              <a:rPr lang="en-GB" sz="1700" dirty="0" err="1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izanti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po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3-leti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h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specializacije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in </a:t>
            </a:r>
            <a:r>
              <a:rPr lang="en-GB" sz="1700" dirty="0" err="1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vsi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ostali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…</a:t>
            </a:r>
            <a:endParaRPr lang="en-US" sz="1700" dirty="0">
              <a:solidFill>
                <a:schemeClr val="tx1">
                  <a:alpha val="80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l-SI" sz="1700" b="1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USTANOVE: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UKCL in tudi druge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zdravstven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ustanov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e v SLO (Celje, Novo mesto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, MS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…)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sl-SI" sz="1700" b="1" dirty="0">
                <a:solidFill>
                  <a:schemeClr val="tx1">
                    <a:alpha val="80000"/>
                  </a:schemeClr>
                </a:solidFill>
              </a:rPr>
              <a:t>KAKO: 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Uvodni seminar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o </a:t>
            </a:r>
            <a:r>
              <a:rPr lang="en-GB" sz="1700" dirty="0" err="1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poteku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Kl. </a:t>
            </a:r>
            <a:r>
              <a:rPr lang="en-GB" sz="1700" dirty="0" err="1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prakse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GB" sz="1700" dirty="0" err="1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Ocena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sz="1700" dirty="0" err="1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študenta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in p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riprava</a:t>
            </a:r>
            <a:r>
              <a:rPr lang="en-US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poročila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endParaRPr lang="en-GB" sz="1700" dirty="0">
              <a:solidFill>
                <a:schemeClr val="tx1">
                  <a:alpha val="80000"/>
                </a:schemeClr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Zaključni seminar z podajanjem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cs typeface="Times New Roman" panose="02020603050405020304" pitchFamily="18" charset="0"/>
              </a:rPr>
              <a:t>povratne informacije (sodelujejo študenti in mentorji) </a:t>
            </a:r>
            <a:endParaRPr lang="en-GB" sz="1700" dirty="0">
              <a:solidFill>
                <a:schemeClr val="tx1">
                  <a:alpha val="80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1700" b="1" dirty="0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PRIJAVA za kl. </a:t>
            </a:r>
            <a:r>
              <a:rPr lang="en-GB" sz="1700" b="1" dirty="0" err="1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mentorja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GB" sz="1700" dirty="0" err="1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spleta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dirty="0" err="1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GB" sz="1700" dirty="0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QR </a:t>
            </a:r>
            <a:r>
              <a:rPr lang="en-GB" sz="1700" dirty="0" err="1">
                <a:solidFill>
                  <a:schemeClr val="tx1">
                    <a:alpha val="8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kode</a:t>
            </a:r>
            <a:endParaRPr lang="en-GB" sz="1700" b="1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sl-SI" sz="1700" b="1" dirty="0">
                <a:solidFill>
                  <a:schemeClr val="tx1">
                    <a:alpha val="80000"/>
                  </a:schemeClr>
                </a:solidFill>
              </a:rPr>
              <a:t>INFO:</a:t>
            </a:r>
            <a:r>
              <a:rPr lang="en-GB" sz="17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sl-SI" sz="1700" dirty="0" err="1">
                <a:solidFill>
                  <a:schemeClr val="tx1">
                    <a:alpha val="80000"/>
                  </a:schemeClr>
                </a:solidFill>
                <a:hlinkClick r:id="rId2"/>
              </a:rPr>
              <a:t>janez.tomazic@kclj.si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</a:rPr>
              <a:t>; </a:t>
            </a:r>
            <a:r>
              <a:rPr lang="nn-NO" sz="1700" dirty="0">
                <a:solidFill>
                  <a:schemeClr val="tx1">
                    <a:alpha val="80000"/>
                  </a:schemeClr>
                </a:solidFill>
              </a:rPr>
              <a:t>Sara Bevc Jonan </a:t>
            </a:r>
            <a:r>
              <a:rPr lang="sl-SI" sz="1700" dirty="0" err="1">
                <a:solidFill>
                  <a:schemeClr val="tx1">
                    <a:alpha val="80000"/>
                  </a:schemeClr>
                </a:solidFill>
                <a:hlinkClick r:id="rId3"/>
              </a:rPr>
              <a:t>klinicna.praksa</a:t>
            </a:r>
            <a:r>
              <a:rPr lang="nn-NO" sz="1700" dirty="0">
                <a:solidFill>
                  <a:schemeClr val="tx1">
                    <a:alpha val="80000"/>
                  </a:schemeClr>
                </a:solidFill>
                <a:hlinkClick r:id="rId3"/>
              </a:rPr>
              <a:t>@mf.uni-lj.si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</a:rPr>
              <a:t>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</a:rPr>
              <a:t>      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</a:rPr>
              <a:t>če vse drugo odpove: </a:t>
            </a:r>
            <a:r>
              <a:rPr lang="sl-SI" sz="1700" dirty="0" err="1">
                <a:solidFill>
                  <a:schemeClr val="tx1">
                    <a:alpha val="80000"/>
                  </a:schemeClr>
                </a:solidFill>
                <a:hlinkClick r:id="rId4"/>
              </a:rPr>
              <a:t>mitja.kosnik@klinika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  <a:hlinkClick r:id="rId4"/>
              </a:rPr>
              <a:t>-</a:t>
            </a:r>
            <a:r>
              <a:rPr lang="sl-SI" sz="1700" dirty="0" err="1">
                <a:solidFill>
                  <a:schemeClr val="tx1">
                    <a:alpha val="80000"/>
                  </a:schemeClr>
                </a:solidFill>
                <a:hlinkClick r:id="rId4"/>
              </a:rPr>
              <a:t>golnik.si</a:t>
            </a:r>
            <a:r>
              <a:rPr lang="sl-SI" sz="1700" dirty="0">
                <a:solidFill>
                  <a:schemeClr val="tx1">
                    <a:alpha val="80000"/>
                  </a:schemeClr>
                </a:solidFill>
              </a:rPr>
              <a:t> </a:t>
            </a:r>
            <a:endParaRPr lang="sl-SI" sz="1700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sl-SI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27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chemeClr val="accent2">
                <a:lumMod val="20000"/>
                <a:lumOff val="80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3158FCA-D0F1-C5A3-8160-625DA327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2103875"/>
          </a:xfrm>
        </p:spPr>
        <p:txBody>
          <a:bodyPr>
            <a:normAutofit/>
          </a:bodyPr>
          <a:lstStyle/>
          <a:p>
            <a:r>
              <a:rPr lang="sl-SI" sz="3600"/>
              <a:t>Ko mentor potrdi prijavo študenta v VIS: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značba mesta vsebine 4" descr="Slika, ki vsebuje besede besedilo, posnetek zaslona, programska oprema, računalniška ikona">
            <a:extLst>
              <a:ext uri="{FF2B5EF4-FFF2-40B4-BE49-F238E27FC236}">
                <a16:creationId xmlns:a16="http://schemas.microsoft.com/office/drawing/2014/main" id="{976B69E4-11F6-4F5E-27C8-053E0C10A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85" b="1"/>
          <a:stretch/>
        </p:blipFill>
        <p:spPr>
          <a:xfrm>
            <a:off x="4054293" y="162559"/>
            <a:ext cx="7660630" cy="64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37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2">
                <a:lumMod val="20000"/>
                <a:lumOff val="80000"/>
              </a:schemeClr>
            </a:gs>
            <a:gs pos="9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16BE5C-7C26-BD1E-4A2C-732CFB07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42" y="468827"/>
            <a:ext cx="10058400" cy="941746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latin typeface="Garamond" panose="02020404030301010803" pitchFamily="18" charset="0"/>
              </a:rPr>
              <a:t>Po izbiri mentorja</a:t>
            </a:r>
            <a:endParaRPr lang="sl-SI" dirty="0"/>
          </a:p>
        </p:txBody>
      </p:sp>
      <p:graphicFrame>
        <p:nvGraphicFramePr>
          <p:cNvPr id="6" name="Označba mesta vsebine 2">
            <a:extLst>
              <a:ext uri="{FF2B5EF4-FFF2-40B4-BE49-F238E27FC236}">
                <a16:creationId xmlns:a16="http://schemas.microsoft.com/office/drawing/2014/main" id="{EA82697D-574C-0F9D-6BE6-F5A2B71D66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114095"/>
              </p:ext>
            </p:extLst>
          </p:nvPr>
        </p:nvGraphicFramePr>
        <p:xfrm>
          <a:off x="1036318" y="680936"/>
          <a:ext cx="10226041" cy="430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638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2">
                <a:lumMod val="20000"/>
                <a:lumOff val="80000"/>
              </a:schemeClr>
            </a:gs>
            <a:gs pos="9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značba mesta vsebine 7" descr="Slika, ki vsebuje besede besedilo, posnetek zaslona, pisava, dokument">
            <a:extLst>
              <a:ext uri="{FF2B5EF4-FFF2-40B4-BE49-F238E27FC236}">
                <a16:creationId xmlns:a16="http://schemas.microsoft.com/office/drawing/2014/main" id="{A1F8599D-FB2E-6AE1-38F5-08FCF709C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85" y="238760"/>
            <a:ext cx="7137613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22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chemeClr val="accent2">
                <a:lumMod val="20000"/>
                <a:lumOff val="80000"/>
              </a:schemeClr>
            </a:gs>
            <a:gs pos="9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8DF8BB-524A-4C9D-9185-C8AA3C21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905" y="282588"/>
            <a:ext cx="8196655" cy="62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95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B04B947-B864-B789-68E4-5F9F177AF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9" t="12576" r="29366" b="6556"/>
          <a:stretch/>
        </p:blipFill>
        <p:spPr>
          <a:xfrm>
            <a:off x="3231433" y="155417"/>
            <a:ext cx="5837102" cy="642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34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86F8CA-3DC5-4BBF-9B28-E238E7413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56" y="457200"/>
            <a:ext cx="109056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08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D1551-0DA1-4657-B6EB-D15DDE47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Želim Vam edukativno, ustvarjalno in prijetno delo s študenti</a:t>
            </a:r>
          </a:p>
        </p:txBody>
      </p:sp>
    </p:spTree>
    <p:extLst>
      <p:ext uri="{BB962C8B-B14F-4D97-AF65-F5344CB8AC3E}">
        <p14:creationId xmlns:p14="http://schemas.microsoft.com/office/powerpoint/2010/main" val="323710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2A3E0C0B-B662-1606-8C26-3F3B8310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61" y="381000"/>
            <a:ext cx="4050912" cy="59753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Koordinatorji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klinične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prakse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 4.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letniku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27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Pravokotnik 1">
            <a:extLst>
              <a:ext uri="{FF2B5EF4-FFF2-40B4-BE49-F238E27FC236}">
                <a16:creationId xmlns:a16="http://schemas.microsoft.com/office/drawing/2014/main" id="{5A3F4CB8-4A74-48D0-A588-3D1B10F731A9}"/>
              </a:ext>
            </a:extLst>
          </p:cNvPr>
          <p:cNvSpPr/>
          <p:nvPr/>
        </p:nvSpPr>
        <p:spPr>
          <a:xfrm>
            <a:off x="5913120" y="441960"/>
            <a:ext cx="5476237" cy="6111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prof. dr. Janez Tomažič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koordinator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klinične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prakse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 4.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letnik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 - Katedra za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infekcijske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bolezni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 in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epidemiologijo</a:t>
            </a:r>
            <a:endParaRPr lang="en-US" sz="2000" dirty="0">
              <a:solidFill>
                <a:schemeClr val="tx1">
                  <a:alpha val="80000"/>
                </a:schemeClr>
              </a:solidFill>
              <a:uFill>
                <a:solidFill>
                  <a:srgbClr val="000000"/>
                </a:solidFill>
              </a:uFill>
            </a:endParaRPr>
          </a:p>
          <a:p>
            <a:pPr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u="sng" dirty="0" err="1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izr</a:t>
            </a:r>
            <a:r>
              <a:rPr lang="en-US" sz="2000" u="sng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. prof. dr. Mateja Dolenc Voljč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 – Katedra za dermatovenerologijo</a:t>
            </a:r>
          </a:p>
          <a:p>
            <a:pPr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prof. dr. Zvezdan Pirtošek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 – Katedra za nevrologijo</a:t>
            </a:r>
          </a:p>
          <a:p>
            <a:pPr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prof. dr. Peter Pregelj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 – Katedra za psihiatrijo</a:t>
            </a:r>
          </a:p>
          <a:p>
            <a:pPr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prof. dr. Katarina Šurlan </a:t>
            </a:r>
            <a:r>
              <a:rPr lang="en-US" sz="2000" u="sng" dirty="0" err="1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Popovič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 – Katedra za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radiologijo</a:t>
            </a:r>
            <a:endParaRPr lang="en-US" sz="2000" dirty="0">
              <a:solidFill>
                <a:schemeClr val="tx1">
                  <a:alpha val="80000"/>
                </a:schemeClr>
              </a:solidFill>
              <a:uFill>
                <a:solidFill>
                  <a:srgbClr val="000000"/>
                </a:solidFill>
              </a:uFill>
            </a:endParaRPr>
          </a:p>
          <a:p>
            <a:pPr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prof. dr. Marija Petek Šter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  <a:uFill>
                  <a:solidFill>
                    <a:srgbClr val="000000"/>
                  </a:solidFill>
                </a:uFill>
              </a:rPr>
              <a:t> – Katedra za družinsko medicino</a:t>
            </a:r>
          </a:p>
          <a:p>
            <a:pPr indent="-228600" defTabSz="9144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alpha val="80000"/>
                </a:schemeClr>
              </a:solidFill>
              <a:uFill>
                <a:solidFill>
                  <a:srgbClr val="000000"/>
                </a:solidFill>
              </a:u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6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89D15-16FB-4CB0-95F7-C0C9BCEF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0" y="472441"/>
            <a:ext cx="3967292" cy="58839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Zakaj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bi postal </a:t>
            </a:r>
            <a:r>
              <a:rPr lang="en-US" sz="6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klinični</a:t>
            </a:r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mentor?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2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1BFDC8F-BEB0-4E1C-A589-FAD9D0AC35C8}"/>
              </a:ext>
            </a:extLst>
          </p:cNvPr>
          <p:cNvSpPr/>
          <p:nvPr/>
        </p:nvSpPr>
        <p:spPr>
          <a:xfrm>
            <a:off x="5999484" y="335280"/>
            <a:ext cx="5379711" cy="6233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0"/>
              </a:spcAft>
            </a:pPr>
            <a:r>
              <a:rPr lang="en-US" b="1" dirty="0" err="1">
                <a:solidFill>
                  <a:schemeClr val="tx1">
                    <a:alpha val="80000"/>
                  </a:schemeClr>
                </a:solidFill>
              </a:rPr>
              <a:t>Glavne</a:t>
            </a:r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alpha val="80000"/>
                  </a:schemeClr>
                </a:solidFill>
              </a:rPr>
              <a:t>koristi</a:t>
            </a:r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alpha val="80000"/>
                  </a:schemeClr>
                </a:solidFill>
              </a:rPr>
              <a:t>klinične</a:t>
            </a:r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alpha val="80000"/>
                  </a:schemeClr>
                </a:solidFill>
              </a:rPr>
              <a:t>prakse</a:t>
            </a:r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 za </a:t>
            </a:r>
            <a:r>
              <a:rPr lang="en-US" b="1" dirty="0" err="1">
                <a:solidFill>
                  <a:schemeClr val="tx1">
                    <a:alpha val="80000"/>
                  </a:schemeClr>
                </a:solidFill>
              </a:rPr>
              <a:t>študente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:</a:t>
            </a:r>
            <a:endParaRPr lang="sl-SI" dirty="0">
              <a:solidFill>
                <a:schemeClr val="tx1">
                  <a:alpha val="80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0"/>
              </a:spcAft>
            </a:pP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Učvrstitev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veščine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jemanja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anamneze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in 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tel.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pregleda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učenje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nekaterih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kl.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veščin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sporazumevanje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in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oblikovanje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profesionalnih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in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humanističnih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vrednot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timsko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delo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itd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.;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generacija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ki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prihaja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jeseni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(2024-2025) </a:t>
            </a:r>
            <a:r>
              <a:rPr lang="en-US" sz="1600" b="1" u="sng" dirty="0" err="1">
                <a:solidFill>
                  <a:schemeClr val="tx1">
                    <a:alpha val="80000"/>
                  </a:schemeClr>
                </a:solidFill>
              </a:rPr>
              <a:t>ima</a:t>
            </a:r>
            <a:r>
              <a:rPr lang="en-US" sz="1600" b="1" u="sng" dirty="0">
                <a:solidFill>
                  <a:schemeClr val="tx1">
                    <a:alpha val="80000"/>
                  </a:schemeClr>
                </a:solidFill>
              </a:rPr>
              <a:t> IVKO </a:t>
            </a:r>
            <a:r>
              <a:rPr lang="en-US" sz="1600" b="1" u="sng" dirty="0" err="1">
                <a:solidFill>
                  <a:schemeClr val="tx1">
                    <a:alpha val="80000"/>
                  </a:schemeClr>
                </a:solidFill>
              </a:rPr>
              <a:t>že</a:t>
            </a:r>
            <a:r>
              <a:rPr lang="en-US" sz="1600" b="1" u="sng" dirty="0">
                <a:solidFill>
                  <a:schemeClr val="tx1">
                    <a:alpha val="80000"/>
                  </a:schemeClr>
                </a:solidFill>
              </a:rPr>
              <a:t> od 1. </a:t>
            </a:r>
            <a:r>
              <a:rPr lang="en-US" sz="1600" b="1" u="sng" dirty="0" err="1">
                <a:solidFill>
                  <a:schemeClr val="tx1">
                    <a:alpha val="80000"/>
                  </a:schemeClr>
                </a:solidFill>
              </a:rPr>
              <a:t>letnika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0"/>
              </a:spcAft>
            </a:pPr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 </a:t>
            </a:r>
            <a:endParaRPr lang="sl-SI" sz="1600" b="1" dirty="0">
              <a:solidFill>
                <a:schemeClr val="tx1">
                  <a:alpha val="80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0"/>
              </a:spcAft>
            </a:pPr>
            <a:r>
              <a:rPr lang="en-US" b="1" dirty="0" err="1">
                <a:solidFill>
                  <a:schemeClr val="tx1">
                    <a:alpha val="80000"/>
                  </a:schemeClr>
                </a:solidFill>
              </a:rPr>
              <a:t>Zakaj</a:t>
            </a:r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 bi rad postal </a:t>
            </a:r>
            <a:r>
              <a:rPr lang="en-US" b="1" dirty="0" err="1">
                <a:solidFill>
                  <a:schemeClr val="tx1">
                    <a:alpha val="80000"/>
                  </a:schemeClr>
                </a:solidFill>
              </a:rPr>
              <a:t>Klinični</a:t>
            </a:r>
            <a:r>
              <a:rPr lang="en-US" b="1" dirty="0">
                <a:solidFill>
                  <a:schemeClr val="tx1">
                    <a:alpha val="80000"/>
                  </a:schemeClr>
                </a:solidFill>
              </a:rPr>
              <a:t> mentor?</a:t>
            </a:r>
            <a:endParaRPr lang="sl-SI" b="1" dirty="0">
              <a:solidFill>
                <a:schemeClr val="tx1">
                  <a:alpha val="80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0"/>
              </a:spcAft>
            </a:pPr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nova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habilitacija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MF UL (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drugo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leto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bo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tudi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finančno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podprta</a:t>
            </a:r>
            <a:r>
              <a:rPr lang="sl-SI" sz="1600">
                <a:solidFill>
                  <a:schemeClr val="tx1">
                    <a:alpha val="80000"/>
                  </a:schemeClr>
                </a:solidFill>
              </a:rPr>
              <a:t>?</a:t>
            </a:r>
            <a:r>
              <a:rPr lang="en-US" sz="1600">
                <a:solidFill>
                  <a:schemeClr val="tx1">
                    <a:alpha val="80000"/>
                  </a:schemeClr>
                </a:solidFill>
              </a:rPr>
              <a:t>)</a:t>
            </a:r>
            <a:endParaRPr lang="en-US" sz="1600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postaneš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del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akademskega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sveta</a:t>
            </a:r>
            <a:endParaRPr lang="en-US" sz="1600" u="sng" dirty="0">
              <a:solidFill>
                <a:schemeClr val="tx1">
                  <a:alpha val="80000"/>
                </a:schemeClr>
              </a:solidFill>
            </a:endParaRP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dostop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do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izobraževanj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ki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jih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organizira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MF UL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dostop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do literature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preko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CMZ</a:t>
            </a:r>
          </a:p>
          <a:p>
            <a:pPr marL="285750" indent="-28575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l-SI" sz="1600" dirty="0">
                <a:solidFill>
                  <a:schemeClr val="tx1">
                    <a:alpha val="80000"/>
                  </a:schemeClr>
                </a:solidFill>
              </a:rPr>
              <a:t>š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tudent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po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končanem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4.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letniku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je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lahko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tudi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v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veliko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sl-SI" sz="1600" dirty="0">
                <a:solidFill>
                  <a:schemeClr val="tx1">
                    <a:alpha val="80000"/>
                  </a:schemeClr>
                </a:solidFill>
              </a:rPr>
              <a:t> 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pomoč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eden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na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enega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).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Način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„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rekrutiranja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“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novih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sposobnih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mlajših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kolegov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ki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pokaže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interes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za </a:t>
            </a:r>
            <a:r>
              <a:rPr lang="sl-SI" sz="1600" dirty="0">
                <a:solidFill>
                  <a:schemeClr val="tx1">
                    <a:alpha val="80000"/>
                  </a:schemeClr>
                </a:solidFill>
              </a:rPr>
              <a:t>        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infektologijo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dermatologijo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nevrologijo, …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itd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.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izobraževanje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za </a:t>
            </a:r>
            <a:r>
              <a:rPr lang="en-US" sz="1600" dirty="0" err="1">
                <a:solidFill>
                  <a:schemeClr val="tx1">
                    <a:alpha val="80000"/>
                  </a:schemeClr>
                </a:solidFill>
              </a:rPr>
              <a:t>mentorstvo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 se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upošteva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pri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podaljševanju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zdravniške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/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zobozdravniške</a:t>
            </a:r>
            <a:r>
              <a:rPr lang="en-US" sz="1600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u="sng" dirty="0" err="1">
                <a:solidFill>
                  <a:schemeClr val="tx1">
                    <a:alpha val="80000"/>
                  </a:schemeClr>
                </a:solidFill>
              </a:rPr>
              <a:t>licence</a:t>
            </a:r>
            <a:endParaRPr lang="en-US" sz="1600" u="sng" dirty="0">
              <a:solidFill>
                <a:schemeClr val="tx1">
                  <a:alpha val="80000"/>
                </a:schemeClr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»</a:t>
            </a:r>
            <a:r>
              <a:rPr lang="en-US" sz="1600" b="1" u="sng" dirty="0" err="1">
                <a:solidFill>
                  <a:schemeClr val="tx1">
                    <a:alpha val="80000"/>
                  </a:schemeClr>
                </a:solidFill>
              </a:rPr>
              <a:t>kdor</a:t>
            </a:r>
            <a:r>
              <a:rPr lang="en-US" sz="1600" b="1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tx1">
                    <a:alpha val="80000"/>
                  </a:schemeClr>
                </a:solidFill>
              </a:rPr>
              <a:t>uči</a:t>
            </a:r>
            <a:r>
              <a:rPr lang="en-US" sz="1600" b="1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tx1">
                    <a:alpha val="80000"/>
                  </a:schemeClr>
                </a:solidFill>
              </a:rPr>
              <a:t>druge</a:t>
            </a:r>
            <a:r>
              <a:rPr lang="en-US" sz="1600" b="1" u="sng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1600" b="1" u="sng" dirty="0" err="1">
                <a:solidFill>
                  <a:schemeClr val="tx1">
                    <a:alpha val="80000"/>
                  </a:schemeClr>
                </a:solidFill>
              </a:rPr>
              <a:t>največ</a:t>
            </a:r>
            <a:r>
              <a:rPr lang="en-US" sz="1600" b="1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tx1">
                    <a:alpha val="80000"/>
                  </a:schemeClr>
                </a:solidFill>
              </a:rPr>
              <a:t>nauči</a:t>
            </a:r>
            <a:r>
              <a:rPr lang="en-US" sz="1600" b="1" u="sng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1600" b="1" u="sng" dirty="0" err="1">
                <a:solidFill>
                  <a:schemeClr val="tx1">
                    <a:alpha val="80000"/>
                  </a:schemeClr>
                </a:solidFill>
              </a:rPr>
              <a:t>sebe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«.</a:t>
            </a:r>
            <a:endParaRPr lang="en-US" sz="1600" dirty="0">
              <a:solidFill>
                <a:schemeClr val="tx1">
                  <a:alpha val="80000"/>
                </a:schemeClr>
              </a:solidFill>
              <a:effectLst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645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2068" name="Rectangle 2067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Rectangle 2068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070" name="Rectangle 2069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Rectangle 2070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2">
            <a:extLst>
              <a:ext uri="{FF2B5EF4-FFF2-40B4-BE49-F238E27FC236}">
                <a16:creationId xmlns:a16="http://schemas.microsoft.com/office/drawing/2014/main" id="{A73A8952-F5FC-4333-B2DE-27A74F4CA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" y="787114"/>
            <a:ext cx="4663440" cy="51968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l-SI" sz="2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Spletna</a:t>
            </a:r>
            <a:r>
              <a:rPr kumimoji="0" lang="en-US" altLang="sl-SI" sz="2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sl-SI" sz="2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prijavnica</a:t>
            </a:r>
            <a:r>
              <a:rPr kumimoji="0" lang="en-US" altLang="sl-SI" sz="2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 za </a:t>
            </a:r>
            <a:r>
              <a:rPr kumimoji="0" lang="en-US" altLang="sl-SI" sz="2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klinične</a:t>
            </a:r>
            <a:r>
              <a:rPr kumimoji="0" lang="en-US" altLang="sl-SI" sz="2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sl-SI" sz="2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mentorje</a:t>
            </a:r>
            <a:r>
              <a:rPr kumimoji="0" lang="en-US" altLang="sl-SI" sz="2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 je </a:t>
            </a:r>
            <a:r>
              <a:rPr kumimoji="0" lang="en-US" altLang="sl-SI" sz="2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objavljena</a:t>
            </a:r>
            <a:r>
              <a:rPr kumimoji="0" lang="en-US" altLang="sl-SI" sz="2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sl-SI" sz="2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na</a:t>
            </a:r>
            <a:r>
              <a:rPr kumimoji="0" lang="en-US" altLang="sl-SI" sz="2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sl-SI" sz="2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spletni</a:t>
            </a:r>
            <a:r>
              <a:rPr kumimoji="0" lang="en-US" altLang="sl-SI" sz="2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sl-SI" sz="2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strani</a:t>
            </a:r>
            <a:r>
              <a:rPr kumimoji="0" lang="en-US" altLang="sl-SI" sz="2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 MF- </a:t>
            </a:r>
            <a:r>
              <a:rPr kumimoji="0" lang="en-US" altLang="sl-SI" sz="2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klinična</a:t>
            </a:r>
            <a:r>
              <a:rPr kumimoji="0" lang="en-US" altLang="sl-SI" sz="2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sl-SI" sz="2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praksa</a:t>
            </a:r>
            <a:r>
              <a:rPr kumimoji="0" lang="en-US" altLang="sl-SI" sz="2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. Link do </a:t>
            </a:r>
            <a:r>
              <a:rPr kumimoji="0" lang="en-US" altLang="sl-SI" sz="2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spletne</a:t>
            </a:r>
            <a:r>
              <a:rPr kumimoji="0" lang="en-US" altLang="sl-SI" sz="2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r>
              <a:rPr kumimoji="0" lang="en-US" altLang="sl-SI" sz="2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</a:rPr>
              <a:t>prijavnice</a:t>
            </a:r>
            <a:r>
              <a:rPr kumimoji="0" lang="en-US" altLang="sl-SI" sz="2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: </a:t>
            </a:r>
            <a:r>
              <a:rPr kumimoji="0" lang="en-US" altLang="sl-SI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hlinkClick r:id="rId2"/>
              </a:rPr>
              <a:t>https://forms.office.com/e/LePn3TckdV</a:t>
            </a:r>
            <a:endParaRPr kumimoji="0" lang="en-US" altLang="sl-SI" sz="2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sl-SI" sz="26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sl-SI" sz="2600" dirty="0" err="1">
                <a:solidFill>
                  <a:srgbClr val="FFFFFF"/>
                </a:solidFill>
              </a:rPr>
              <a:t>Prijavite</a:t>
            </a:r>
            <a:r>
              <a:rPr lang="en-US" altLang="sl-SI" sz="2600" dirty="0">
                <a:solidFill>
                  <a:srgbClr val="FFFFFF"/>
                </a:solidFill>
              </a:rPr>
              <a:t> se </a:t>
            </a:r>
            <a:r>
              <a:rPr lang="en-US" altLang="sl-SI" sz="2600" dirty="0" err="1">
                <a:solidFill>
                  <a:srgbClr val="FFFFFF"/>
                </a:solidFill>
              </a:rPr>
              <a:t>lahko</a:t>
            </a:r>
            <a:r>
              <a:rPr lang="en-US" altLang="sl-SI" sz="2600" dirty="0">
                <a:solidFill>
                  <a:srgbClr val="FFFFFF"/>
                </a:solidFill>
              </a:rPr>
              <a:t> </a:t>
            </a:r>
            <a:r>
              <a:rPr lang="en-US" altLang="sl-SI" sz="2600" dirty="0" err="1">
                <a:solidFill>
                  <a:srgbClr val="FFFFFF"/>
                </a:solidFill>
              </a:rPr>
              <a:t>tudi</a:t>
            </a:r>
            <a:r>
              <a:rPr lang="en-US" altLang="sl-SI" sz="2600" dirty="0">
                <a:solidFill>
                  <a:srgbClr val="FFFFFF"/>
                </a:solidFill>
              </a:rPr>
              <a:t> </a:t>
            </a:r>
            <a:r>
              <a:rPr lang="en-US" altLang="sl-SI" sz="2600" dirty="0" err="1">
                <a:solidFill>
                  <a:srgbClr val="FFFFFF"/>
                </a:solidFill>
              </a:rPr>
              <a:t>preko</a:t>
            </a:r>
            <a:r>
              <a:rPr lang="en-US" altLang="sl-SI" sz="2600" dirty="0">
                <a:solidFill>
                  <a:srgbClr val="FFFFFF"/>
                </a:solidFill>
              </a:rPr>
              <a:t> QR </a:t>
            </a:r>
            <a:r>
              <a:rPr lang="en-US" altLang="sl-SI" sz="2600" dirty="0" err="1">
                <a:solidFill>
                  <a:srgbClr val="FFFFFF"/>
                </a:solidFill>
              </a:rPr>
              <a:t>kode</a:t>
            </a:r>
            <a:r>
              <a:rPr lang="en-US" altLang="sl-SI" sz="2600" dirty="0">
                <a:solidFill>
                  <a:srgbClr val="FFFFFF"/>
                </a:solidFill>
              </a:rPr>
              <a:t> z </a:t>
            </a:r>
            <a:r>
              <a:rPr lang="en-US" altLang="sl-SI" sz="2600" dirty="0" err="1">
                <a:solidFill>
                  <a:srgbClr val="FFFFFF"/>
                </a:solidFill>
              </a:rPr>
              <a:t>mobilnim</a:t>
            </a:r>
            <a:r>
              <a:rPr lang="en-US" altLang="sl-SI" sz="2600" dirty="0">
                <a:solidFill>
                  <a:srgbClr val="FFFFFF"/>
                </a:solidFill>
              </a:rPr>
              <a:t> </a:t>
            </a:r>
            <a:r>
              <a:rPr lang="en-US" altLang="sl-SI" sz="2600" dirty="0" err="1">
                <a:solidFill>
                  <a:srgbClr val="FFFFFF"/>
                </a:solidFill>
              </a:rPr>
              <a:t>telefonom</a:t>
            </a:r>
            <a:r>
              <a:rPr lang="en-US" altLang="sl-SI" sz="2600" dirty="0">
                <a:solidFill>
                  <a:srgbClr val="FFFFFF"/>
                </a:solidFill>
              </a:rPr>
              <a:t>:</a:t>
            </a: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sl-SI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pic>
        <p:nvPicPr>
          <p:cNvPr id="2049" name="Picture 1" descr="C:\Users\infek73\AppData\Local\Packages\Microsoft.Windows.Photos_8wekyb3d8bbwe\TempState\ShareServiceTempFolder\QR koda Prijavnica za Kl. mentorja.jpeg">
            <a:extLst>
              <a:ext uri="{FF2B5EF4-FFF2-40B4-BE49-F238E27FC236}">
                <a16:creationId xmlns:a16="http://schemas.microsoft.com/office/drawing/2014/main" id="{988B1F41-81FB-425D-A05E-EC82477FB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6919" y="787114"/>
            <a:ext cx="5283771" cy="52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18955CC8-AEF5-42DF-A626-D2ED5FBE2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704" y="6629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50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lika, ki vsebuje besede besedilo, posnetek zaslona, pisava, dokument&#10;&#10;Vsebina, ustvarjena z umetno inteligenco, morda ni pravilna.">
            <a:extLst>
              <a:ext uri="{FF2B5EF4-FFF2-40B4-BE49-F238E27FC236}">
                <a16:creationId xmlns:a16="http://schemas.microsoft.com/office/drawing/2014/main" id="{622ECBC6-A188-43F4-9586-26BA638EA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8" y="457200"/>
            <a:ext cx="795130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7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C7717-BEB6-4539-B7C6-B52568EA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31" y="457200"/>
            <a:ext cx="64957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5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16" name="Označba mesta vsebine 15" descr="Slika, ki vsebuje besede besedilo, posnetek zaslona, pisava, dokument">
            <a:extLst>
              <a:ext uri="{FF2B5EF4-FFF2-40B4-BE49-F238E27FC236}">
                <a16:creationId xmlns:a16="http://schemas.microsoft.com/office/drawing/2014/main" id="{D9AB7016-8A31-2F21-9170-EFB051150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01" y="838200"/>
            <a:ext cx="7969229" cy="5481638"/>
          </a:xfrm>
        </p:spPr>
      </p:pic>
    </p:spTree>
    <p:extLst>
      <p:ext uri="{BB962C8B-B14F-4D97-AF65-F5344CB8AC3E}">
        <p14:creationId xmlns:p14="http://schemas.microsoft.com/office/powerpoint/2010/main" val="418066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02ACF85-3C47-0C79-6152-656E913DA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258" y="190582"/>
            <a:ext cx="8486701" cy="62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5685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1277</TotalTime>
  <Words>960</Words>
  <Application>Microsoft Office PowerPoint</Application>
  <PresentationFormat>Širokozaslonsko</PresentationFormat>
  <Paragraphs>75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Garamond</vt:lpstr>
      <vt:lpstr>Times New Roman</vt:lpstr>
      <vt:lpstr>Retrospektiva</vt:lpstr>
      <vt:lpstr>Office Theme</vt:lpstr>
      <vt:lpstr>Predstavitev spremenjenega študijskega programa medicine/dentalne medicine in individualne vaje v kliničnem okolju (IVKO4)</vt:lpstr>
      <vt:lpstr>         Individualne vaje v kliničnem okolju- IVKO v 4. letniku                  Klinike UKCL:  Infekcijska, Dermatovenrološka, Nevrološka, Psihiatrična, Rentgen,                                 Družinska medicina         Druge zdravstvene ustanove v SLO: npr. Infekcije  Celje, MS, NM, Šempeter</vt:lpstr>
      <vt:lpstr>Koordinatorji klinične prakse v 4. letniku </vt:lpstr>
      <vt:lpstr>Zakaj bi postal klinični mentor?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Izbira mentorja</vt:lpstr>
      <vt:lpstr>Izbira mentorja  1. vstopite v svoj VIS in izberite Opravljanje klinične prakse</vt:lpstr>
      <vt:lpstr>PowerPointova predstavitev</vt:lpstr>
      <vt:lpstr>Mentor dobi opomnik 3 dni pred potekom roka za potrditev prevzema mentorstva</vt:lpstr>
      <vt:lpstr>Študent dobi obvestilo…</vt:lpstr>
      <vt:lpstr>Ko študent čaka na potrditev mentorja v VIS:</vt:lpstr>
      <vt:lpstr>Ko mentor potrdi prijavo študenta v VIS: </vt:lpstr>
      <vt:lpstr>Po izbiri mentorja</vt:lpstr>
      <vt:lpstr>PowerPointova predstavitev</vt:lpstr>
      <vt:lpstr>PowerPointova predstavitev</vt:lpstr>
      <vt:lpstr>PowerPointova predstavitev</vt:lpstr>
      <vt:lpstr>PowerPointova predstavitev</vt:lpstr>
      <vt:lpstr>         Želim Vam edukativno, ustvarjalno in prijetno delo s študenti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Klinična praksa – predstavitev pilotnega izvajanja za študnete 1. letnika v študijskem letu 2019/20</dc:title>
  <dc:creator>Majap</dc:creator>
  <cp:lastModifiedBy>Bevc Jonan, Sara</cp:lastModifiedBy>
  <cp:revision>141</cp:revision>
  <dcterms:created xsi:type="dcterms:W3CDTF">2020-01-02T15:52:12Z</dcterms:created>
  <dcterms:modified xsi:type="dcterms:W3CDTF">2025-05-13T12:06:06Z</dcterms:modified>
</cp:coreProperties>
</file>