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63" r:id="rId2"/>
    <p:sldId id="300" r:id="rId3"/>
    <p:sldId id="301" r:id="rId4"/>
    <p:sldId id="270" r:id="rId5"/>
    <p:sldId id="264" r:id="rId6"/>
    <p:sldId id="271" r:id="rId7"/>
    <p:sldId id="272" r:id="rId8"/>
    <p:sldId id="269" r:id="rId9"/>
    <p:sldId id="266" r:id="rId10"/>
    <p:sldId id="304" r:id="rId11"/>
    <p:sldId id="294" r:id="rId12"/>
    <p:sldId id="302" r:id="rId13"/>
    <p:sldId id="303" r:id="rId14"/>
    <p:sldId id="287" r:id="rId15"/>
    <p:sldId id="279" r:id="rId16"/>
    <p:sldId id="280" r:id="rId17"/>
    <p:sldId id="282" r:id="rId18"/>
    <p:sldId id="283" r:id="rId19"/>
    <p:sldId id="284" r:id="rId20"/>
    <p:sldId id="285" r:id="rId21"/>
    <p:sldId id="286" r:id="rId22"/>
    <p:sldId id="298" r:id="rId23"/>
    <p:sldId id="297" r:id="rId24"/>
    <p:sldId id="277" r:id="rId25"/>
    <p:sldId id="299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64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2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2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1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9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0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A0F46-B629-457F-A685-ADE23168FC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ED81F-B68F-4EEB-BE33-FBE064DE1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86" y="27680"/>
            <a:ext cx="1401687" cy="152911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79054" y="1772816"/>
            <a:ext cx="75093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Garamond" panose="02020404030301010803" pitchFamily="18" charset="0"/>
              </a:rPr>
              <a:t>Individualne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vaje</a:t>
            </a:r>
            <a:r>
              <a:rPr lang="en-US" sz="3600" b="1" dirty="0">
                <a:latin typeface="Garamond" panose="02020404030301010803" pitchFamily="18" charset="0"/>
              </a:rPr>
              <a:t> v </a:t>
            </a:r>
            <a:r>
              <a:rPr lang="en-US" sz="3600" b="1" dirty="0" err="1">
                <a:latin typeface="Garamond" panose="02020404030301010803" pitchFamily="18" charset="0"/>
              </a:rPr>
              <a:t>kliničnem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okolju</a:t>
            </a:r>
            <a:r>
              <a:rPr lang="en-US" sz="3600" b="1" dirty="0">
                <a:latin typeface="Garamond" panose="02020404030301010803" pitchFamily="18" charset="0"/>
              </a:rPr>
              <a:t> – (IVKO) </a:t>
            </a:r>
            <a:r>
              <a:rPr lang="en-SI" sz="3600" b="1" dirty="0">
                <a:latin typeface="Garamond" panose="02020404030301010803" pitchFamily="18" charset="0"/>
              </a:rPr>
              <a:t>–</a:t>
            </a:r>
            <a:r>
              <a:rPr lang="en-US" sz="3600" b="1" dirty="0">
                <a:latin typeface="Garamond" panose="02020404030301010803" pitchFamily="18" charset="0"/>
              </a:rPr>
              <a:t> 1.</a:t>
            </a:r>
            <a:r>
              <a:rPr lang="sl-SI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letnik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Medicina</a:t>
            </a:r>
            <a:r>
              <a:rPr lang="en-US" sz="3600" b="1" dirty="0">
                <a:latin typeface="Garamond" panose="02020404030301010803" pitchFamily="18" charset="0"/>
              </a:rPr>
              <a:t> in </a:t>
            </a:r>
            <a:r>
              <a:rPr lang="en-US" sz="3600" b="1" dirty="0" err="1">
                <a:latin typeface="Garamond" panose="02020404030301010803" pitchFamily="18" charset="0"/>
              </a:rPr>
              <a:t>Dentalna</a:t>
            </a:r>
            <a:r>
              <a:rPr lang="en-US" sz="3600" b="1" dirty="0">
                <a:latin typeface="Garamond" panose="02020404030301010803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medicina</a:t>
            </a:r>
            <a:endParaRPr lang="en-US" sz="3600" b="1" dirty="0">
              <a:latin typeface="Garamond" panose="02020404030301010803" pitchFamily="18" charset="0"/>
            </a:endParaRPr>
          </a:p>
          <a:p>
            <a:pPr algn="ctr"/>
            <a:endParaRPr lang="en-US" sz="3600" dirty="0">
              <a:latin typeface="Garamond" panose="02020404030301010803" pitchFamily="18" charset="0"/>
            </a:endParaRPr>
          </a:p>
          <a:p>
            <a:pPr algn="ctr"/>
            <a:endParaRPr lang="en-US" sz="3600" dirty="0">
              <a:latin typeface="Garamond" panose="02020404030301010803" pitchFamily="18" charset="0"/>
            </a:endParaRPr>
          </a:p>
          <a:p>
            <a:pPr algn="ctr"/>
            <a:r>
              <a:rPr lang="en-US" sz="2800" dirty="0" err="1">
                <a:latin typeface="Garamond" panose="02020404030301010803" pitchFamily="18" charset="0"/>
              </a:rPr>
              <a:t>Predstavitev</a:t>
            </a:r>
            <a:r>
              <a:rPr lang="en-US" sz="2800" dirty="0">
                <a:latin typeface="Garamond" panose="02020404030301010803" pitchFamily="18" charset="0"/>
              </a:rPr>
              <a:t> za </a:t>
            </a:r>
            <a:r>
              <a:rPr lang="en-US" sz="2800" dirty="0" err="1">
                <a:latin typeface="Garamond" panose="02020404030301010803" pitchFamily="18" charset="0"/>
              </a:rPr>
              <a:t>študente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US" sz="2800" dirty="0">
              <a:latin typeface="Garamond" panose="02020404030301010803" pitchFamily="18" charset="0"/>
            </a:endParaRPr>
          </a:p>
          <a:p>
            <a:pPr algn="ctr"/>
            <a:r>
              <a:rPr lang="en-US" sz="2800" dirty="0">
                <a:latin typeface="Garamond" panose="02020404030301010803" pitchFamily="18" charset="0"/>
              </a:rPr>
              <a:t>20.</a:t>
            </a:r>
            <a:r>
              <a:rPr lang="sl-SI" sz="2800" dirty="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2. 2026</a:t>
            </a:r>
          </a:p>
        </p:txBody>
      </p:sp>
    </p:spTree>
    <p:extLst>
      <p:ext uri="{BB962C8B-B14F-4D97-AF65-F5344CB8AC3E}">
        <p14:creationId xmlns:p14="http://schemas.microsoft.com/office/powerpoint/2010/main" val="38749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403" y="-843559"/>
            <a:ext cx="11326806" cy="85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Izbira mentorja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seznama</a:t>
            </a:r>
            <a:r>
              <a:rPr lang="en-US" dirty="0"/>
              <a:t> </a:t>
            </a:r>
            <a:r>
              <a:rPr lang="en-US" dirty="0" err="1"/>
              <a:t>mentorjev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sisitema</a:t>
            </a:r>
            <a:r>
              <a:rPr lang="en-US" dirty="0"/>
              <a:t> VIS</a:t>
            </a:r>
          </a:p>
          <a:p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vključitve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mentorjev</a:t>
            </a:r>
            <a:r>
              <a:rPr lang="en-US" dirty="0"/>
              <a:t> (</a:t>
            </a:r>
            <a:r>
              <a:rPr lang="en-US" dirty="0" err="1"/>
              <a:t>predlogi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)   </a:t>
            </a:r>
          </a:p>
          <a:p>
            <a:r>
              <a:rPr lang="en-US" dirty="0"/>
              <a:t>1. </a:t>
            </a:r>
            <a:r>
              <a:rPr lang="en-US" dirty="0" err="1"/>
              <a:t>krog</a:t>
            </a:r>
            <a:r>
              <a:rPr lang="en-US" dirty="0"/>
              <a:t> </a:t>
            </a:r>
            <a:r>
              <a:rPr lang="en-US" dirty="0" err="1"/>
              <a:t>izbire</a:t>
            </a:r>
            <a:r>
              <a:rPr lang="en-US" dirty="0"/>
              <a:t> </a:t>
            </a:r>
            <a:r>
              <a:rPr lang="en-US" dirty="0" err="1"/>
              <a:t>mentorja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krog</a:t>
            </a:r>
            <a:r>
              <a:rPr lang="en-US" dirty="0"/>
              <a:t> </a:t>
            </a:r>
            <a:r>
              <a:rPr lang="en-US" dirty="0" err="1"/>
              <a:t>izbire</a:t>
            </a:r>
            <a:r>
              <a:rPr lang="en-US" dirty="0"/>
              <a:t> </a:t>
            </a:r>
            <a:r>
              <a:rPr lang="en-US" dirty="0" err="1"/>
              <a:t>mentorja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84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Roki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prijavo</a:t>
            </a:r>
            <a:r>
              <a:rPr lang="en-US" dirty="0"/>
              <a:t> k </a:t>
            </a:r>
            <a:r>
              <a:rPr lang="en-US" dirty="0" err="1"/>
              <a:t>kliničnim</a:t>
            </a:r>
            <a:r>
              <a:rPr lang="en-US" dirty="0"/>
              <a:t> </a:t>
            </a:r>
            <a:r>
              <a:rPr lang="en-US" dirty="0" err="1"/>
              <a:t>mentorjem</a:t>
            </a:r>
            <a:r>
              <a:rPr lang="en-US" dirty="0"/>
              <a:t>- </a:t>
            </a:r>
            <a:r>
              <a:rPr lang="en-US" dirty="0" err="1"/>
              <a:t>preko</a:t>
            </a:r>
            <a:r>
              <a:rPr lang="en-US" dirty="0"/>
              <a:t> VIS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44825"/>
            <a:ext cx="78867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VIS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55441"/>
            <a:ext cx="7886700" cy="26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 izbiri mentorja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Študent</a:t>
            </a:r>
            <a:r>
              <a:rPr lang="en-US" dirty="0"/>
              <a:t> in mentor se </a:t>
            </a:r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termina</a:t>
            </a:r>
            <a:r>
              <a:rPr lang="en-US" dirty="0"/>
              <a:t> in </a:t>
            </a:r>
            <a:r>
              <a:rPr lang="en-US" dirty="0" err="1"/>
              <a:t>podrobnosti</a:t>
            </a:r>
            <a:r>
              <a:rPr lang="en-US" dirty="0"/>
              <a:t> </a:t>
            </a:r>
            <a:r>
              <a:rPr lang="en-US" dirty="0" err="1"/>
              <a:t>izvedbe</a:t>
            </a:r>
            <a:r>
              <a:rPr lang="en-US" dirty="0"/>
              <a:t> KP </a:t>
            </a:r>
            <a:r>
              <a:rPr lang="en-US" dirty="0" err="1"/>
              <a:t>dogovorita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oprav</a:t>
            </a:r>
            <a:r>
              <a:rPr lang="sl-SI" dirty="0"/>
              <a:t>l</a:t>
            </a:r>
            <a:r>
              <a:rPr lang="en-US" dirty="0" err="1"/>
              <a:t>janje</a:t>
            </a:r>
            <a:r>
              <a:rPr lang="en-US" dirty="0"/>
              <a:t> </a:t>
            </a:r>
            <a:r>
              <a:rPr lang="en-US" dirty="0" err="1"/>
              <a:t>klinične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delovna</a:t>
            </a:r>
            <a:r>
              <a:rPr lang="en-US" dirty="0"/>
              <a:t> </a:t>
            </a:r>
            <a:r>
              <a:rPr lang="en-US" dirty="0" err="1"/>
              <a:t>obleka</a:t>
            </a:r>
            <a:r>
              <a:rPr lang="en-US" dirty="0"/>
              <a:t> in </a:t>
            </a:r>
            <a:r>
              <a:rPr lang="en-US" dirty="0" err="1"/>
              <a:t>obutev</a:t>
            </a:r>
            <a:r>
              <a:rPr lang="en-US" dirty="0"/>
              <a:t>, </a:t>
            </a:r>
            <a:r>
              <a:rPr lang="en-US" dirty="0" err="1"/>
              <a:t>primerna</a:t>
            </a:r>
            <a:r>
              <a:rPr lang="en-US" dirty="0"/>
              <a:t> </a:t>
            </a:r>
            <a:r>
              <a:rPr lang="en-US" dirty="0" err="1"/>
              <a:t>okolju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 </a:t>
            </a:r>
            <a:r>
              <a:rPr lang="en-US" dirty="0" err="1"/>
              <a:t>potekalo</a:t>
            </a:r>
            <a:r>
              <a:rPr lang="en-US" dirty="0"/>
              <a:t> </a:t>
            </a:r>
          </a:p>
          <a:p>
            <a:r>
              <a:rPr lang="en-US" dirty="0" err="1"/>
              <a:t>Študent</a:t>
            </a:r>
            <a:r>
              <a:rPr lang="en-US" dirty="0"/>
              <a:t> mora </a:t>
            </a:r>
            <a:r>
              <a:rPr lang="en-US" dirty="0" err="1"/>
              <a:t>spoštovati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navodila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veljajo</a:t>
            </a:r>
            <a:r>
              <a:rPr lang="en-US" dirty="0"/>
              <a:t> v </a:t>
            </a:r>
            <a:r>
              <a:rPr lang="en-US" dirty="0" err="1"/>
              <a:t>ustanovi</a:t>
            </a:r>
            <a:r>
              <a:rPr lang="en-US" dirty="0"/>
              <a:t> v </a:t>
            </a:r>
            <a:r>
              <a:rPr lang="en-US" dirty="0" err="1"/>
              <a:t>katero</a:t>
            </a:r>
            <a:r>
              <a:rPr lang="en-US" dirty="0"/>
              <a:t> </a:t>
            </a:r>
            <a:r>
              <a:rPr lang="en-US" dirty="0" err="1"/>
              <a:t>prihaja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189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Vsebine</a:t>
            </a:r>
            <a:r>
              <a:rPr lang="en-US" dirty="0"/>
              <a:t> NMP (</a:t>
            </a:r>
            <a:r>
              <a:rPr lang="en-US" dirty="0" err="1"/>
              <a:t>simulirano</a:t>
            </a:r>
            <a:r>
              <a:rPr lang="en-US" dirty="0"/>
              <a:t> </a:t>
            </a:r>
            <a:r>
              <a:rPr lang="en-US" dirty="0" err="1"/>
              <a:t>okolje</a:t>
            </a:r>
            <a:r>
              <a:rPr lang="en-US" dirty="0"/>
              <a:t>) – </a:t>
            </a:r>
            <a:r>
              <a:rPr lang="en-US" dirty="0" err="1"/>
              <a:t>simulacijski</a:t>
            </a:r>
            <a:r>
              <a:rPr lang="en-US" dirty="0"/>
              <a:t> center ULMF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Položaj za nezavestnega</a:t>
            </a:r>
          </a:p>
          <a:p>
            <a:pPr lvl="0"/>
            <a:r>
              <a:rPr lang="sl-SI"/>
              <a:t>Zunanja masaža srca in umetno predihavanje (na modelu)</a:t>
            </a:r>
          </a:p>
          <a:p>
            <a:pPr lvl="0"/>
            <a:r>
              <a:rPr lang="sl-SI"/>
              <a:t>Reanimacija otroka in odraslega (na modelu)</a:t>
            </a:r>
          </a:p>
          <a:p>
            <a:pPr lvl="0"/>
            <a:r>
              <a:rPr lang="sl-SI"/>
              <a:t>Oskrba poškodovanca</a:t>
            </a:r>
          </a:p>
          <a:p>
            <a:pPr lvl="0"/>
            <a:r>
              <a:rPr lang="sl-SI"/>
              <a:t>Oskrba zlomov</a:t>
            </a:r>
          </a:p>
          <a:p>
            <a:pPr lvl="0"/>
            <a:r>
              <a:rPr lang="sl-SI"/>
              <a:t>Oskrba ran</a:t>
            </a:r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244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Vsebine NMP (prehospitalno okolje)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NMP v enotah primarnega zdravstva (npr. dežurna ambulanta v zdravstvenem domu)</a:t>
            </a:r>
          </a:p>
          <a:p>
            <a:r>
              <a:rPr lang="sl-SI"/>
              <a:t>NMP z nujnimi reševalnimi vozili (reševalna vozila so opremljena za izvajanje nujne zdravstvene oskrbe že med prevozom v bolnišnico)</a:t>
            </a:r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98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Vsebine dela v ambulantah primarnega nivoja – </a:t>
            </a:r>
            <a:r>
              <a:rPr lang="en-US" b="1"/>
              <a:t>nadgradnja veščin sporazumevanja </a:t>
            </a:r>
            <a:endParaRPr lang="sl-SI" b="1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vodi pogovor z bolniki, da prepozna, kako bolezen vpliva na bolnikovo življenje</a:t>
            </a:r>
            <a:endParaRPr lang="en-US"/>
          </a:p>
          <a:p>
            <a:r>
              <a:rPr lang="en-US"/>
              <a:t>Prepozna,</a:t>
            </a:r>
            <a:r>
              <a:rPr lang="sl-SI"/>
              <a:t> kaj </a:t>
            </a:r>
            <a:r>
              <a:rPr lang="en-US"/>
              <a:t>bolnik </a:t>
            </a:r>
            <a:r>
              <a:rPr lang="sl-SI"/>
              <a:t>pričakuje od zdravnikov in zdravstvenih delavcev</a:t>
            </a:r>
            <a:endParaRPr lang="en-US"/>
          </a:p>
          <a:p>
            <a:r>
              <a:rPr lang="en-US"/>
              <a:t>Spozna pričakovanja bolnika </a:t>
            </a:r>
            <a:r>
              <a:rPr lang="sl-SI"/>
              <a:t>od svojih domačih</a:t>
            </a:r>
            <a:endParaRPr lang="en-US"/>
          </a:p>
          <a:p>
            <a:r>
              <a:rPr lang="en-US"/>
              <a:t>Spozna bolnikove strahove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26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Vsebine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v </a:t>
            </a:r>
            <a:r>
              <a:rPr lang="en-US" dirty="0" err="1"/>
              <a:t>ambulantah</a:t>
            </a:r>
            <a:r>
              <a:rPr lang="en-US" dirty="0"/>
              <a:t> </a:t>
            </a:r>
            <a:r>
              <a:rPr lang="en-US" dirty="0" err="1"/>
              <a:t>primarnega</a:t>
            </a:r>
            <a:r>
              <a:rPr lang="en-US" dirty="0"/>
              <a:t> </a:t>
            </a:r>
            <a:r>
              <a:rPr lang="en-US" dirty="0" err="1"/>
              <a:t>nivoja</a:t>
            </a:r>
            <a:r>
              <a:rPr lang="en-US" b="1" dirty="0"/>
              <a:t>- </a:t>
            </a:r>
            <a:r>
              <a:rPr lang="en-US" b="1" dirty="0" err="1"/>
              <a:t>vključevanje</a:t>
            </a:r>
            <a:r>
              <a:rPr lang="en-US" b="1" dirty="0"/>
              <a:t> v </a:t>
            </a:r>
            <a:r>
              <a:rPr lang="en-US" b="1" dirty="0" err="1"/>
              <a:t>delo</a:t>
            </a:r>
            <a:r>
              <a:rPr lang="en-US" b="1" dirty="0"/>
              <a:t> </a:t>
            </a:r>
            <a:r>
              <a:rPr lang="en-US" b="1" dirty="0" err="1"/>
              <a:t>tima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Se udeleži vizite, zdravniškega sestanka, da prepozna, kako se zdravniki (zobozdravniki) odločajo, kako se sporazumevajo med seboj</a:t>
            </a:r>
          </a:p>
          <a:p>
            <a:r>
              <a:rPr lang="sl-SI" dirty="0"/>
              <a:t>Se vključuje v delo negovalnega tima (npr. sodeluje pri pripravi bolnika na pregled, pripravi zdravil, merjenju vitalnih funkcij (RR, TT; KS,…), da spozna delo zdravnikovih sodelavcev in se ga nauči spoštovati</a:t>
            </a:r>
          </a:p>
          <a:p>
            <a:r>
              <a:rPr lang="sl-SI" dirty="0"/>
              <a:t>Spozna še druge zdravnikove sodelavce (fizioterapevt, lekarniški farmacevt, sodelavce Centrov za krepitev zdravje…)</a:t>
            </a:r>
          </a:p>
        </p:txBody>
      </p:sp>
    </p:spTree>
    <p:extLst>
      <p:ext uri="{BB962C8B-B14F-4D97-AF65-F5344CB8AC3E}">
        <p14:creationId xmlns:p14="http://schemas.microsoft.com/office/powerpoint/2010/main" val="106452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Vsebine dela v ambulantah primarnega </a:t>
            </a:r>
            <a:r>
              <a:rPr lang="en-US" b="1"/>
              <a:t>nivoja-izvedba enostavnih kliničnih veščin</a:t>
            </a:r>
            <a:endParaRPr lang="sl-SI" b="1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merjenje RR</a:t>
            </a:r>
            <a:endParaRPr lang="en-US" sz="2400" dirty="0"/>
          </a:p>
          <a:p>
            <a:r>
              <a:rPr lang="sl-SI" sz="2400" dirty="0"/>
              <a:t>snemanje EKG</a:t>
            </a:r>
            <a:endParaRPr lang="en-US" sz="2400" dirty="0"/>
          </a:p>
          <a:p>
            <a:r>
              <a:rPr lang="sl-SI" sz="2400" dirty="0"/>
              <a:t>določanje telesne teže in višine</a:t>
            </a:r>
            <a:endParaRPr lang="en-US" sz="2400" dirty="0"/>
          </a:p>
          <a:p>
            <a:r>
              <a:rPr lang="en-US" sz="2400" dirty="0" err="1"/>
              <a:t>Aplikacija</a:t>
            </a:r>
            <a:r>
              <a:rPr lang="en-US" sz="2400" dirty="0"/>
              <a:t> </a:t>
            </a:r>
            <a:r>
              <a:rPr lang="en-US" sz="2400" dirty="0" err="1"/>
              <a:t>zdravil</a:t>
            </a:r>
            <a:endParaRPr lang="en-US" sz="2400" dirty="0"/>
          </a:p>
          <a:p>
            <a:r>
              <a:rPr lang="en-US" sz="2400" dirty="0" err="1"/>
              <a:t>Sodelovanje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prevezah</a:t>
            </a:r>
            <a:r>
              <a:rPr lang="en-US" sz="2400" dirty="0"/>
              <a:t> </a:t>
            </a:r>
            <a:r>
              <a:rPr lang="en-US" sz="2400" dirty="0" err="1"/>
              <a:t>rane</a:t>
            </a:r>
            <a:endParaRPr lang="en-US" sz="2400" dirty="0"/>
          </a:p>
          <a:p>
            <a:r>
              <a:rPr lang="sl-SI" sz="2400" dirty="0"/>
              <a:t>merjenje KS</a:t>
            </a:r>
          </a:p>
          <a:p>
            <a:r>
              <a:rPr lang="sl-SI" sz="2400" dirty="0"/>
              <a:t>V zobozdravstvu: priprava delovnega mesta, spremljanje pacienta, pomoč pri izpolnjevanju vprašalnika o zdravju, aspiracija pri štiriročnem delu, …</a:t>
            </a:r>
          </a:p>
        </p:txBody>
      </p:sp>
    </p:spTree>
    <p:extLst>
      <p:ext uri="{BB962C8B-B14F-4D97-AF65-F5344CB8AC3E}">
        <p14:creationId xmlns:p14="http://schemas.microsoft.com/office/powerpoint/2010/main" val="78211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Umestitev</a:t>
            </a:r>
            <a:r>
              <a:rPr lang="en-US" sz="4000" dirty="0"/>
              <a:t> IVKO (</a:t>
            </a:r>
            <a:r>
              <a:rPr lang="en-US" sz="4000" dirty="0" err="1"/>
              <a:t>klinične</a:t>
            </a:r>
            <a:r>
              <a:rPr lang="en-US" sz="4000" dirty="0"/>
              <a:t> </a:t>
            </a:r>
            <a:r>
              <a:rPr lang="en-US" sz="4000" dirty="0" err="1"/>
              <a:t>prakse</a:t>
            </a:r>
            <a:r>
              <a:rPr lang="en-US" sz="4000" dirty="0"/>
              <a:t>) v </a:t>
            </a:r>
            <a:r>
              <a:rPr lang="en-US" sz="4000" dirty="0" err="1"/>
              <a:t>kurikulum</a:t>
            </a:r>
            <a:endParaRPr lang="sl-SI" sz="4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8346"/>
            <a:ext cx="7128791" cy="3576958"/>
          </a:xfrm>
        </p:spPr>
      </p:pic>
    </p:spTree>
    <p:extLst>
      <p:ext uri="{BB962C8B-B14F-4D97-AF65-F5344CB8AC3E}">
        <p14:creationId xmlns:p14="http://schemas.microsoft.com/office/powerpoint/2010/main" val="287069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Vsebine dela v ambulantah primarnega nivoja – </a:t>
            </a:r>
            <a:r>
              <a:rPr lang="en-US" b="1"/>
              <a:t>spremljanje bolnika/hišni obisk</a:t>
            </a:r>
            <a:endParaRPr lang="sl-SI" b="1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Spremljanje na diagnostične in terapevtske preiskave (npr. starostnika iz DSO)</a:t>
            </a:r>
          </a:p>
          <a:p>
            <a:r>
              <a:rPr lang="en-US"/>
              <a:t>Hišni obisk z mentorjem ali patronažno medicinsko sestro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4758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Vsebine dela v ambulantah primarnega nivoja –</a:t>
            </a:r>
            <a:r>
              <a:rPr lang="en-US" b="1"/>
              <a:t>Pogovor z mentorjem in njegovimi sodelavci</a:t>
            </a:r>
            <a:endParaRPr lang="sl-SI" b="1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Študentu je mentor (oz. njegovi sodelavci) vedno na voljo za vprašanja in povratno informacijo</a:t>
            </a:r>
          </a:p>
          <a:p>
            <a:r>
              <a:rPr lang="sl-SI" dirty="0"/>
              <a:t>Ob koncu mentor s študentom opravi zaključni razgovor, ki ga dokumentira in priloži mentorjevi oceni</a:t>
            </a:r>
          </a:p>
          <a:p>
            <a:pPr marL="0" indent="0">
              <a:buNone/>
            </a:pP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734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DNEVNIK IZVAJANJA </a:t>
            </a:r>
            <a:r>
              <a:rPr lang="en-US" sz="3200" dirty="0"/>
              <a:t>IVKO</a:t>
            </a:r>
            <a:r>
              <a:rPr lang="sl-SI" sz="3200" dirty="0"/>
              <a:t> V AMBULANTNEM OKOLJU S POTRDITVIJO MENTORJA (delo v ambulanti in </a:t>
            </a:r>
            <a:r>
              <a:rPr lang="sl-SI" sz="3200" dirty="0" err="1"/>
              <a:t>pre</a:t>
            </a:r>
            <a:r>
              <a:rPr lang="en-US" sz="3200" dirty="0" err="1"/>
              <a:t>dbolnišnični</a:t>
            </a:r>
            <a:r>
              <a:rPr lang="sl-SI" sz="3200" dirty="0"/>
              <a:t> NMP) </a:t>
            </a:r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358305"/>
              </p:ext>
            </p:extLst>
          </p:nvPr>
        </p:nvGraphicFramePr>
        <p:xfrm>
          <a:off x="683569" y="2204863"/>
          <a:ext cx="7992886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818">
                  <a:extLst>
                    <a:ext uri="{9D8B030D-6E8A-4147-A177-3AD203B41FA5}">
                      <a16:colId xmlns:a16="http://schemas.microsoft.com/office/drawing/2014/main" val="2985524339"/>
                    </a:ext>
                  </a:extLst>
                </a:gridCol>
                <a:gridCol w="1615765">
                  <a:extLst>
                    <a:ext uri="{9D8B030D-6E8A-4147-A177-3AD203B41FA5}">
                      <a16:colId xmlns:a16="http://schemas.microsoft.com/office/drawing/2014/main" val="2286785892"/>
                    </a:ext>
                  </a:extLst>
                </a:gridCol>
                <a:gridCol w="4303600">
                  <a:extLst>
                    <a:ext uri="{9D8B030D-6E8A-4147-A177-3AD203B41FA5}">
                      <a16:colId xmlns:a16="http://schemas.microsoft.com/office/drawing/2014/main" val="3987013697"/>
                    </a:ext>
                  </a:extLst>
                </a:gridCol>
                <a:gridCol w="1604703">
                  <a:extLst>
                    <a:ext uri="{9D8B030D-6E8A-4147-A177-3AD203B41FA5}">
                      <a16:colId xmlns:a16="http://schemas.microsoft.com/office/drawing/2014/main" val="303381772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Datum in trajanje aktivnosti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Opis aktivnosti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Podpis mentorja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586368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Praksa iz vsebinskega sklopa NMP (6 ur) v prehospitalnem kliničnem okolju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Datum: 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242016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Ambulanta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Datum: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75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2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Mentorjeva</a:t>
            </a:r>
            <a:r>
              <a:rPr lang="en-US" dirty="0"/>
              <a:t> ocean- </a:t>
            </a:r>
            <a:r>
              <a:rPr lang="en-US" dirty="0" err="1"/>
              <a:t>oddaja</a:t>
            </a:r>
            <a:r>
              <a:rPr lang="en-US" dirty="0"/>
              <a:t> v VIS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72148"/>
              </p:ext>
            </p:extLst>
          </p:nvPr>
        </p:nvGraphicFramePr>
        <p:xfrm>
          <a:off x="359024" y="1603928"/>
          <a:ext cx="8784976" cy="769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933">
                  <a:extLst>
                    <a:ext uri="{9D8B030D-6E8A-4147-A177-3AD203B41FA5}">
                      <a16:colId xmlns:a16="http://schemas.microsoft.com/office/drawing/2014/main" val="3425848432"/>
                    </a:ext>
                  </a:extLst>
                </a:gridCol>
                <a:gridCol w="2151789">
                  <a:extLst>
                    <a:ext uri="{9D8B030D-6E8A-4147-A177-3AD203B41FA5}">
                      <a16:colId xmlns:a16="http://schemas.microsoft.com/office/drawing/2014/main" val="2062274486"/>
                    </a:ext>
                  </a:extLst>
                </a:gridCol>
                <a:gridCol w="2147061">
                  <a:extLst>
                    <a:ext uri="{9D8B030D-6E8A-4147-A177-3AD203B41FA5}">
                      <a16:colId xmlns:a16="http://schemas.microsoft.com/office/drawing/2014/main" val="611065289"/>
                    </a:ext>
                  </a:extLst>
                </a:gridCol>
                <a:gridCol w="2162193">
                  <a:extLst>
                    <a:ext uri="{9D8B030D-6E8A-4147-A177-3AD203B41FA5}">
                      <a16:colId xmlns:a16="http://schemas.microsoft.com/office/drawing/2014/main" val="2665169436"/>
                    </a:ext>
                  </a:extLst>
                </a:gridCol>
              </a:tblGrid>
              <a:tr h="7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Odlično</a:t>
                      </a:r>
                      <a:endParaRPr lang="sl-SI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Dobro</a:t>
                      </a:r>
                      <a:endParaRPr lang="sl-SI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Pomanjkljivo</a:t>
                      </a:r>
                      <a:endParaRPr lang="sl-SI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662247941"/>
                  </a:ext>
                </a:extLst>
              </a:tr>
              <a:tr h="261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Motivacija za delo/učljivost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981914258"/>
                  </a:ext>
                </a:extLst>
              </a:tr>
              <a:tr h="261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Odnos do mentorja in sodelavcev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613442969"/>
                  </a:ext>
                </a:extLst>
              </a:tr>
              <a:tr h="261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Spoštovanje pravil, ki veljajo v kliničnem okolju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1050093287"/>
                  </a:ext>
                </a:extLst>
              </a:tr>
              <a:tr h="654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Vključevanje v delo/izpolnjevanje zastavljenih ciljev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__________________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215202689"/>
                  </a:ext>
                </a:extLst>
              </a:tr>
              <a:tr h="392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DRUGO: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__________________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extLst>
                  <a:ext uri="{0D108BD9-81ED-4DB2-BD59-A6C34878D82A}">
                    <a16:rowId xmlns:a16="http://schemas.microsoft.com/office/drawing/2014/main" val="3767593364"/>
                  </a:ext>
                </a:extLst>
              </a:tr>
              <a:tr h="222411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Kratka opisna utemeljitev mentorjeve ocene: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28" marR="55628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6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9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Anketa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zaključku</a:t>
            </a:r>
            <a:r>
              <a:rPr lang="en-US" dirty="0"/>
              <a:t> </a:t>
            </a:r>
            <a:r>
              <a:rPr lang="en-US" dirty="0" err="1"/>
              <a:t>klinične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– </a:t>
            </a:r>
            <a:r>
              <a:rPr lang="en-US" dirty="0" err="1"/>
              <a:t>oddaja</a:t>
            </a:r>
            <a:r>
              <a:rPr lang="en-US" dirty="0"/>
              <a:t> v VIS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Ocenite: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Pridobljena znanja, veščine in stališča ter  kompetence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Kakovost izvedbe klinične prakse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Mentorja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Predlagajte izboljšave, dopolnitve, spremembe KP</a:t>
            </a:r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316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Vprašanja</a:t>
            </a:r>
            <a:r>
              <a:rPr lang="en-US" dirty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5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IVKO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IVKO je del </a:t>
            </a:r>
            <a:r>
              <a:rPr lang="en-US" dirty="0" err="1"/>
              <a:t>predmeta</a:t>
            </a:r>
            <a:r>
              <a:rPr lang="en-US" dirty="0"/>
              <a:t> “</a:t>
            </a:r>
            <a:r>
              <a:rPr lang="en-US" dirty="0" err="1"/>
              <a:t>Uvod</a:t>
            </a:r>
            <a:r>
              <a:rPr lang="en-US" dirty="0"/>
              <a:t> v </a:t>
            </a:r>
            <a:r>
              <a:rPr lang="en-US" dirty="0" err="1"/>
              <a:t>klinično</a:t>
            </a:r>
            <a:r>
              <a:rPr lang="en-US" dirty="0"/>
              <a:t> </a:t>
            </a:r>
            <a:r>
              <a:rPr lang="en-US" dirty="0" err="1"/>
              <a:t>medicino</a:t>
            </a:r>
            <a:r>
              <a:rPr lang="en-US" dirty="0"/>
              <a:t> 1” oz.  “</a:t>
            </a:r>
            <a:r>
              <a:rPr lang="en-US" dirty="0" err="1"/>
              <a:t>Klinično</a:t>
            </a:r>
            <a:r>
              <a:rPr lang="en-US" dirty="0"/>
              <a:t> </a:t>
            </a:r>
            <a:r>
              <a:rPr lang="en-US" dirty="0" err="1"/>
              <a:t>dentalno</a:t>
            </a:r>
            <a:r>
              <a:rPr lang="en-US" dirty="0"/>
              <a:t> medicine 1”</a:t>
            </a:r>
          </a:p>
          <a:p>
            <a:r>
              <a:rPr lang="en-US" dirty="0"/>
              <a:t>IVKO je </a:t>
            </a:r>
            <a:r>
              <a:rPr lang="en-US" dirty="0" err="1"/>
              <a:t>obvezen</a:t>
            </a:r>
            <a:endParaRPr lang="en-US" dirty="0"/>
          </a:p>
          <a:p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opravljenega</a:t>
            </a:r>
            <a:r>
              <a:rPr lang="en-US" dirty="0"/>
              <a:t> IVKO se ne </a:t>
            </a:r>
            <a:r>
              <a:rPr lang="en-US" dirty="0" err="1"/>
              <a:t>morete</a:t>
            </a:r>
            <a:r>
              <a:rPr lang="en-US" dirty="0"/>
              <a:t> </a:t>
            </a:r>
            <a:r>
              <a:rPr lang="en-US" dirty="0" err="1"/>
              <a:t>vpisati</a:t>
            </a:r>
            <a:r>
              <a:rPr lang="en-US" dirty="0"/>
              <a:t> v </a:t>
            </a:r>
            <a:r>
              <a:rPr lang="en-US" dirty="0" err="1"/>
              <a:t>višji</a:t>
            </a:r>
            <a:r>
              <a:rPr lang="en-US" dirty="0"/>
              <a:t> </a:t>
            </a:r>
            <a:r>
              <a:rPr lang="en-US" dirty="0" err="1"/>
              <a:t>letnik</a:t>
            </a:r>
            <a:r>
              <a:rPr lang="en-US" dirty="0"/>
              <a:t> </a:t>
            </a:r>
            <a:r>
              <a:rPr lang="en-US" dirty="0" err="1"/>
              <a:t>študija</a:t>
            </a:r>
            <a:r>
              <a:rPr lang="en-US" dirty="0"/>
              <a:t>! (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integralni</a:t>
            </a:r>
            <a:r>
              <a:rPr lang="en-US" dirty="0"/>
              <a:t> del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Uvod</a:t>
            </a:r>
            <a:r>
              <a:rPr lang="en-US" dirty="0"/>
              <a:t> v </a:t>
            </a:r>
            <a:r>
              <a:rPr lang="en-US" dirty="0" err="1"/>
              <a:t>klinično</a:t>
            </a:r>
            <a:r>
              <a:rPr lang="en-US" dirty="0"/>
              <a:t> medicine </a:t>
            </a:r>
            <a:r>
              <a:rPr lang="en-US" dirty="0" err="1"/>
              <a:t>oz</a:t>
            </a:r>
            <a:r>
              <a:rPr lang="en-US" dirty="0"/>
              <a:t> </a:t>
            </a:r>
            <a:r>
              <a:rPr lang="en-US" dirty="0" err="1"/>
              <a:t>dentalno</a:t>
            </a:r>
            <a:r>
              <a:rPr lang="en-US" dirty="0"/>
              <a:t> medicine!)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6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–</a:t>
            </a:r>
            <a:r>
              <a:rPr lang="en-US" dirty="0" err="1"/>
              <a:t>Individualno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 v </a:t>
            </a:r>
            <a:r>
              <a:rPr lang="en-US" dirty="0" err="1"/>
              <a:t>kliničnem</a:t>
            </a:r>
            <a:r>
              <a:rPr lang="en-US" dirty="0"/>
              <a:t> </a:t>
            </a:r>
            <a:r>
              <a:rPr lang="en-US" dirty="0" err="1"/>
              <a:t>okolju</a:t>
            </a:r>
            <a:r>
              <a:rPr lang="en-US" dirty="0"/>
              <a:t> IVKO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IVKO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študent opravi pri in pod nadzorom izbranega mentorja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klinične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slovenskem učnem zavodu in/ali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času, ko ne potekajo organizirane oblike pouka ali izpiti pri obveznih ali izbirnih predmetih, prvenstveno med </a:t>
            </a:r>
            <a:r>
              <a:rPr lang="en-US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junijem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septembrom. </a:t>
            </a:r>
            <a:endParaRPr lang="en-US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IVKO</a:t>
            </a:r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traja dva tedna (10 delovnih dni) v skupnem obsegu 60 ur/letnik, oziroma 6 efektivnih ur/dan.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4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86" y="27680"/>
            <a:ext cx="1401687" cy="152911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1560" y="20746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Garamond" panose="02020404030301010803" pitchFamily="18" charset="0"/>
              </a:rPr>
              <a:t>Terminska izvedba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23527" y="4005064"/>
            <a:ext cx="8695945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Klinična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praksa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1.letnik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SI" dirty="0">
                <a:latin typeface="Garamond" panose="02020404030301010803" pitchFamily="18" charset="0"/>
              </a:rPr>
              <a:t>–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študijsko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leto</a:t>
            </a:r>
            <a:r>
              <a:rPr lang="en-US" dirty="0">
                <a:latin typeface="Garamond" panose="02020404030301010803" pitchFamily="18" charset="0"/>
              </a:rPr>
              <a:t> 2025/2026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err="1">
                <a:latin typeface="Garamond" panose="02020404030301010803" pitchFamily="18" charset="0"/>
              </a:rPr>
              <a:t>Termin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izvajanja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25. </a:t>
            </a:r>
            <a:r>
              <a:rPr 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maj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SI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–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14. </a:t>
            </a:r>
            <a:r>
              <a:rPr lang="sl-SI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eptember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2026</a:t>
            </a:r>
          </a:p>
          <a:p>
            <a:r>
              <a:rPr lang="en-US" dirty="0" err="1">
                <a:latin typeface="Garamond" panose="02020404030301010803" pitchFamily="18" charset="0"/>
              </a:rPr>
              <a:t>Način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izvedbe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b="1" dirty="0">
                <a:latin typeface="Garamond" panose="02020404030301010803" pitchFamily="18" charset="0"/>
              </a:rPr>
              <a:t>9 </a:t>
            </a:r>
            <a:r>
              <a:rPr lang="en-US" b="1" dirty="0" err="1">
                <a:latin typeface="Garamond" panose="02020404030301010803" pitchFamily="18" charset="0"/>
              </a:rPr>
              <a:t>dni</a:t>
            </a:r>
            <a:r>
              <a:rPr lang="en-US" b="1" dirty="0">
                <a:latin typeface="Garamond" panose="02020404030301010803" pitchFamily="18" charset="0"/>
              </a:rPr>
              <a:t> (6 </a:t>
            </a:r>
            <a:r>
              <a:rPr lang="en-US" b="1" dirty="0" err="1">
                <a:latin typeface="Garamond" panose="02020404030301010803" pitchFamily="18" charset="0"/>
              </a:rPr>
              <a:t>ur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dnevno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dirty="0" err="1">
                <a:latin typeface="Garamond" panose="02020404030301010803" pitchFamily="18" charset="0"/>
              </a:rPr>
              <a:t>pri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izbranem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mentorju</a:t>
            </a:r>
            <a:r>
              <a:rPr lang="en-US" b="1" dirty="0">
                <a:latin typeface="Garamond" panose="02020404030301010803" pitchFamily="18" charset="0"/>
              </a:rPr>
              <a:t> (1 </a:t>
            </a:r>
            <a:r>
              <a:rPr lang="en-US" b="1" dirty="0" err="1">
                <a:latin typeface="Garamond" panose="02020404030301010803" pitchFamily="18" charset="0"/>
              </a:rPr>
              <a:t>dan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prehospitalna</a:t>
            </a:r>
            <a:r>
              <a:rPr lang="sl-SI" b="1" dirty="0">
                <a:latin typeface="Garamond" panose="02020404030301010803" pitchFamily="18" charset="0"/>
              </a:rPr>
              <a:t> klinična praksa</a:t>
            </a:r>
            <a:r>
              <a:rPr lang="en-US" b="1" dirty="0">
                <a:latin typeface="Garamond" panose="02020404030301010803" pitchFamily="18" charset="0"/>
              </a:rPr>
              <a:t>) + 1 </a:t>
            </a:r>
            <a:r>
              <a:rPr lang="en-US" b="1" dirty="0" err="1">
                <a:latin typeface="Garamond" panose="02020404030301010803" pitchFamily="18" charset="0"/>
              </a:rPr>
              <a:t>dan</a:t>
            </a:r>
            <a:r>
              <a:rPr lang="en-US" b="1" dirty="0">
                <a:latin typeface="Garamond" panose="02020404030301010803" pitchFamily="18" charset="0"/>
              </a:rPr>
              <a:t> v </a:t>
            </a:r>
            <a:r>
              <a:rPr lang="en-US" b="1" dirty="0" err="1">
                <a:latin typeface="Garamond" panose="02020404030301010803" pitchFamily="18" charset="0"/>
              </a:rPr>
              <a:t>simulacijskem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centru</a:t>
            </a:r>
            <a:r>
              <a:rPr lang="en-US" b="1" dirty="0">
                <a:latin typeface="Garamond" panose="02020404030301010803" pitchFamily="18" charset="0"/>
              </a:rPr>
              <a:t> UL MF (</a:t>
            </a:r>
            <a:r>
              <a:rPr lang="en-US" b="1" dirty="0" err="1">
                <a:latin typeface="Garamond" panose="02020404030301010803" pitchFamily="18" charset="0"/>
              </a:rPr>
              <a:t>urnik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bo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pred</a:t>
            </a:r>
            <a:r>
              <a:rPr lang="en-US" b="1" dirty="0">
                <a:latin typeface="Garamond" panose="02020404030301010803" pitchFamily="18" charset="0"/>
              </a:rPr>
              <a:t> 15.</a:t>
            </a:r>
            <a:r>
              <a:rPr lang="sl-SI" b="1" dirty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maja) </a:t>
            </a:r>
          </a:p>
        </p:txBody>
      </p:sp>
    </p:spTree>
    <p:extLst>
      <p:ext uri="{BB962C8B-B14F-4D97-AF65-F5344CB8AC3E}">
        <p14:creationId xmlns:p14="http://schemas.microsoft.com/office/powerpoint/2010/main" val="23908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Garamond" panose="02020404030301010803" pitchFamily="18" charset="0"/>
              </a:rPr>
              <a:t>Cilji </a:t>
            </a:r>
            <a:r>
              <a:rPr lang="en-US" b="1" dirty="0">
                <a:latin typeface="Garamond" panose="02020404030301010803" pitchFamily="18" charset="0"/>
              </a:rPr>
              <a:t>IVKO</a:t>
            </a:r>
            <a:r>
              <a:rPr lang="sl-SI" b="1" dirty="0">
                <a:latin typeface="Garamond" panose="02020404030301010803" pitchFamily="18" charset="0"/>
              </a:rPr>
              <a:t> v 1. letniku ŠP Medicina in Dentalna medicina:</a:t>
            </a:r>
            <a:br>
              <a:rPr lang="sl-SI" b="1" dirty="0">
                <a:latin typeface="Garamond" panose="02020404030301010803" pitchFamily="18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vzpostavljati identiteto zdravnika oz. zobozdravnika,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razumeti delovanje večpoklicnih timov,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se učiti veščin sporazumevanja in kliničnih veščin ter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oblikovati humanistične vrednote za delo z bolniki.</a:t>
            </a:r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023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Vsebine</a:t>
            </a:r>
            <a:r>
              <a:rPr lang="en-US" dirty="0"/>
              <a:t> IVKO 1. </a:t>
            </a:r>
            <a:r>
              <a:rPr lang="en-US" dirty="0" err="1"/>
              <a:t>letnika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študent spremlja mentorja pri delu</a:t>
            </a:r>
            <a:r>
              <a:rPr lang="en-US">
                <a:latin typeface="Garamond" panose="02020404030301010803" pitchFamily="18" charset="0"/>
              </a:rPr>
              <a:t> in se po svojih zmožnostih vključuje v delo tima</a:t>
            </a:r>
            <a:endParaRPr lang="sl-SI">
              <a:latin typeface="Garamond" panose="02020404030301010803" pitchFamily="18" charset="0"/>
            </a:endParaRP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v pogovoru z bolniki pridobiva veščine profesionalne komunikacije, aktivnega poslušanja, ocenjevanja bolnikovih pričakovanj, spoznava etične dileme itd.,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vključen je v delo v službi nujne medicinske pomoči,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sl-SI">
                <a:latin typeface="Garamond" panose="02020404030301010803" pitchFamily="18" charset="0"/>
              </a:rPr>
              <a:t>spoznava delo ožjih sodelavcev zdravnika oz. zobozdravnika (medicinskih sester, fizioterapevta in drugih zdravstvenih sodelavcev oziroma zobne asistentke in zobnega tehnika v zobozdravstvu).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44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>
                <a:latin typeface="Garamond" panose="02020404030301010803" pitchFamily="18" charset="0"/>
              </a:rPr>
              <a:t>K</a:t>
            </a:r>
            <a:r>
              <a:rPr lang="en-US" sz="3200" dirty="0" err="1">
                <a:latin typeface="Garamond" panose="02020404030301010803" pitchFamily="18" charset="0"/>
              </a:rPr>
              <a:t>oordinatorici</a:t>
            </a:r>
            <a:r>
              <a:rPr lang="en-US" sz="3200" dirty="0">
                <a:latin typeface="Garamond" panose="02020404030301010803" pitchFamily="18" charset="0"/>
              </a:rPr>
              <a:t> IVKO </a:t>
            </a:r>
            <a:r>
              <a:rPr lang="sl-SI" sz="3200" dirty="0">
                <a:latin typeface="Garamond" panose="02020404030301010803" pitchFamily="18" charset="0"/>
              </a:rPr>
              <a:t>za </a:t>
            </a:r>
            <a:r>
              <a:rPr lang="en-US" sz="3200" dirty="0">
                <a:latin typeface="Garamond" panose="02020404030301010803" pitchFamily="18" charset="0"/>
              </a:rPr>
              <a:t>1.</a:t>
            </a:r>
            <a:r>
              <a:rPr lang="sl-SI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letnik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prof.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dr. Marija Petek Šter (M)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prof.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dr. Ksenija Rener Sitar (DM)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Strokovna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sodelavka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b="1" dirty="0">
                <a:latin typeface="Garamond" panose="02020404030301010803" pitchFamily="18" charset="0"/>
              </a:rPr>
              <a:t>Sara Bevc Jonan</a:t>
            </a:r>
          </a:p>
        </p:txBody>
      </p:sp>
    </p:spTree>
    <p:extLst>
      <p:ext uri="{BB962C8B-B14F-4D97-AF65-F5344CB8AC3E}">
        <p14:creationId xmlns:p14="http://schemas.microsoft.com/office/powerpoint/2010/main" val="77189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6364586"/>
            <a:ext cx="9144000" cy="271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0" y="6354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znanjem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predanostjo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ustvarjamo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zdravo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prihodnost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et studio ad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futurum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sanum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Committed to a healthy future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86" y="27680"/>
            <a:ext cx="1401687" cy="152911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11560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Mentor </a:t>
            </a:r>
            <a:r>
              <a:rPr lang="en-US" sz="3200" dirty="0" err="1">
                <a:latin typeface="Garamond" panose="02020404030301010803" pitchFamily="18" charset="0"/>
              </a:rPr>
              <a:t>klinične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prakse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SI" sz="3200" dirty="0">
                <a:latin typeface="Garamond" panose="02020404030301010803" pitchFamily="18" charset="0"/>
              </a:rPr>
              <a:t>–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1.letnik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4847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Medicina</a:t>
            </a:r>
            <a:endParaRPr lang="en-US" b="1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Zdravniki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primarnem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nivoju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zdravstvenega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sistema</a:t>
            </a:r>
            <a:r>
              <a:rPr lang="en-US" dirty="0">
                <a:latin typeface="Garamond" panose="02020404030301010803" pitchFamily="18" charset="0"/>
              </a:rPr>
              <a:t>: </a:t>
            </a:r>
          </a:p>
          <a:p>
            <a:r>
              <a:rPr lang="en-US">
                <a:latin typeface="Garamond" panose="02020404030301010803" pitchFamily="18" charset="0"/>
              </a:rPr>
              <a:t>specialist družinske oz splošne medicine, pediatrija ali  ginekologije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34227" y="317137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Dentalna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medicina</a:t>
            </a:r>
            <a:endParaRPr lang="en-US" b="1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Zobozdravniki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ali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zdravniki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primarnem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nivoju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zdravstvenega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sistema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zobozdravnik</a:t>
            </a:r>
            <a:r>
              <a:rPr lang="en-US">
                <a:latin typeface="Garamond" panose="02020404030301010803" pitchFamily="18" charset="0"/>
              </a:rPr>
              <a:t>, specialist družinske oz. splošne medicine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486916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Izbira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mentorja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klinične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prakse</a:t>
            </a:r>
            <a:endParaRPr lang="en-US" b="1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v </a:t>
            </a:r>
            <a:r>
              <a:rPr lang="en-US" dirty="0" err="1">
                <a:latin typeface="Garamond" panose="02020404030301010803" pitchFamily="18" charset="0"/>
              </a:rPr>
              <a:t>regiji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stalnega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prebivališča</a:t>
            </a:r>
            <a:r>
              <a:rPr lang="sl-SI" dirty="0">
                <a:latin typeface="Garamond" panose="02020404030301010803" pitchFamily="18" charset="0"/>
              </a:rPr>
              <a:t> v Sloveniji</a:t>
            </a:r>
            <a:r>
              <a:rPr lang="en-US" dirty="0">
                <a:latin typeface="Garamond" panose="02020404030301010803" pitchFamily="18" charset="0"/>
              </a:rPr>
              <a:t> / </a:t>
            </a:r>
            <a:r>
              <a:rPr lang="en-US" dirty="0" err="1">
                <a:latin typeface="Garamond" panose="02020404030301010803" pitchFamily="18" charset="0"/>
              </a:rPr>
              <a:t>izjemoma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drugi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regiji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študenti</a:t>
            </a:r>
            <a:r>
              <a:rPr lang="en-US" dirty="0">
                <a:latin typeface="Garamond" panose="02020404030301010803" pitchFamily="18" charset="0"/>
              </a:rPr>
              <a:t> z </a:t>
            </a:r>
            <a:r>
              <a:rPr lang="en-US" dirty="0" err="1">
                <a:latin typeface="Garamond" panose="02020404030301010803" pitchFamily="18" charset="0"/>
              </a:rPr>
              <a:t>začasnim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prebivališčem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lahko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kjerkoli</a:t>
            </a:r>
            <a:r>
              <a:rPr lang="sl-SI" dirty="0">
                <a:latin typeface="Garamond" panose="02020404030301010803" pitchFamily="18" charset="0"/>
              </a:rPr>
              <a:t> v Sloveniji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000"/>
    </mc:Choice>
    <mc:Fallback xmlns="">
      <p:transition advTm="45000"/>
    </mc:Fallback>
  </mc:AlternateContent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1086</Words>
  <Application>Microsoft Office PowerPoint</Application>
  <PresentationFormat>Diaprojekcija na zaslonu (4:3)</PresentationFormat>
  <Paragraphs>181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Wingdings</vt:lpstr>
      <vt:lpstr>Officeova tema</vt:lpstr>
      <vt:lpstr>PowerPointova predstavitev</vt:lpstr>
      <vt:lpstr>Umestitev IVKO (klinične prakse) v kurikulum</vt:lpstr>
      <vt:lpstr>IVKO </vt:lpstr>
      <vt:lpstr>Osnovne informacije –Individualno delo v kliničnem okolju IVKO</vt:lpstr>
      <vt:lpstr>PowerPointova predstavitev</vt:lpstr>
      <vt:lpstr>Cilji IVKO v 1. letniku ŠP Medicina in Dentalna medicina: </vt:lpstr>
      <vt:lpstr>Vsebine IVKO 1. letnika</vt:lpstr>
      <vt:lpstr>Koordinatorici IVKO za 1. letnik</vt:lpstr>
      <vt:lpstr>PowerPointova predstavitev</vt:lpstr>
      <vt:lpstr>PowerPointova predstavitev</vt:lpstr>
      <vt:lpstr>Izbira mentorja</vt:lpstr>
      <vt:lpstr>Roki za prijavo k kliničnim mentorjem- preko VIS</vt:lpstr>
      <vt:lpstr>Prijava preko VIS</vt:lpstr>
      <vt:lpstr>Po izbiri mentorja</vt:lpstr>
      <vt:lpstr>Vsebine NMP (simulirano okolje) – simulacijski center ULMF</vt:lpstr>
      <vt:lpstr>Vsebine NMP (prehospitalno okolje)</vt:lpstr>
      <vt:lpstr>Vsebine dela v ambulantah primarnega nivoja – nadgradnja veščin sporazumevanja </vt:lpstr>
      <vt:lpstr>Vsebine dela v ambulantah primarnega nivoja- vključevanje v delo tima</vt:lpstr>
      <vt:lpstr>Vsebine dela v ambulantah primarnega nivoja-izvedba enostavnih kliničnih veščin</vt:lpstr>
      <vt:lpstr>Vsebine dela v ambulantah primarnega nivoja – spremljanje bolnika/hišni obisk</vt:lpstr>
      <vt:lpstr>Vsebine dela v ambulantah primarnega nivoja –Pogovor z mentorjem in njegovimi sodelavci</vt:lpstr>
      <vt:lpstr>DNEVNIK IZVAJANJA IVKO V AMBULANTNEM OKOLJU S POTRDITVIJO MENTORJA (delo v ambulanti in predbolnišnični NMP) </vt:lpstr>
      <vt:lpstr>Mentorjeva ocean- oddaja v VIS</vt:lpstr>
      <vt:lpstr>Anketa ob zaključku klinične prakse – oddaja v VIS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‘‘Odprti večeri Medicinske fakultete Univerze v Ljubljani’’</dc:title>
  <dc:creator>User</dc:creator>
  <cp:lastModifiedBy>Bevc Jonan, Sara</cp:lastModifiedBy>
  <cp:revision>137</cp:revision>
  <dcterms:created xsi:type="dcterms:W3CDTF">2018-10-17T16:08:03Z</dcterms:created>
  <dcterms:modified xsi:type="dcterms:W3CDTF">2026-03-05T12:18:53Z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