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504" r:id="rId2"/>
    <p:sldId id="495" r:id="rId3"/>
    <p:sldId id="503" r:id="rId4"/>
    <p:sldId id="507" r:id="rId5"/>
    <p:sldId id="489" r:id="rId6"/>
    <p:sldId id="508" r:id="rId7"/>
    <p:sldId id="509" r:id="rId8"/>
    <p:sldId id="510" r:id="rId9"/>
    <p:sldId id="487" r:id="rId10"/>
    <p:sldId id="511" r:id="rId11"/>
    <p:sldId id="505" r:id="rId12"/>
    <p:sldId id="506" r:id="rId13"/>
  </p:sldIdLst>
  <p:sldSz cx="12192000" cy="6858000"/>
  <p:notesSz cx="7010400" cy="9296400"/>
  <p:defaultTextStyle>
    <a:defPPr>
      <a:defRPr lang="sl-SI"/>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B879"/>
    <a:srgbClr val="44546A"/>
    <a:srgbClr val="C4CFAC"/>
    <a:srgbClr val="376092"/>
    <a:srgbClr val="D7E4BD"/>
    <a:srgbClr val="E9EDF4"/>
    <a:srgbClr val="1F497D"/>
    <a:srgbClr val="548B9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056"/>
    <p:restoredTop sz="91440"/>
  </p:normalViewPr>
  <p:slideViewPr>
    <p:cSldViewPr>
      <p:cViewPr varScale="1">
        <p:scale>
          <a:sx n="103" d="100"/>
          <a:sy n="103" d="100"/>
        </p:scale>
        <p:origin x="147" y="57"/>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b="1"/>
              <a:t>Priporočilo DSO</a:t>
            </a:r>
            <a:r>
              <a:rPr lang="en-GB" b="1" baseline="0"/>
              <a:t> kolegu</a:t>
            </a:r>
            <a:endParaRPr lang="en-GB"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pieChart>
        <c:varyColors val="1"/>
        <c:ser>
          <c:idx val="0"/>
          <c:order val="0"/>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011-4145-A996-0FAC926A4B6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011-4145-A996-0FAC926A4B6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011-4145-A996-0FAC926A4B63}"/>
              </c:ext>
            </c:extLst>
          </c:dPt>
          <c:cat>
            <c:strRef>
              <c:f>Sheet1!$C$9:$C$11</c:f>
              <c:strCache>
                <c:ptCount val="3"/>
                <c:pt idx="0">
                  <c:v>DA</c:v>
                </c:pt>
                <c:pt idx="1">
                  <c:v>Drugo</c:v>
                </c:pt>
                <c:pt idx="2">
                  <c:v>NE</c:v>
                </c:pt>
              </c:strCache>
            </c:strRef>
          </c:cat>
          <c:val>
            <c:numRef>
              <c:f>Sheet1!$D$9:$D$11</c:f>
              <c:numCache>
                <c:formatCode>General</c:formatCode>
                <c:ptCount val="3"/>
                <c:pt idx="0">
                  <c:v>235</c:v>
                </c:pt>
                <c:pt idx="1">
                  <c:v>5</c:v>
                </c:pt>
                <c:pt idx="2">
                  <c:v>10</c:v>
                </c:pt>
              </c:numCache>
            </c:numRef>
          </c:val>
          <c:extLst>
            <c:ext xmlns:c16="http://schemas.microsoft.com/office/drawing/2014/chart" uri="{C3380CC4-5D6E-409C-BE32-E72D297353CC}">
              <c16:uniqueId val="{00000006-5011-4145-A996-0FAC926A4B63}"/>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SI"/>
          </a:p>
        </c:txPr>
      </c:legendEntry>
      <c:legendEntry>
        <c:idx val="1"/>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SI"/>
          </a:p>
        </c:txPr>
      </c:legendEntry>
      <c:legendEntry>
        <c:idx val="2"/>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SI"/>
          </a:p>
        </c:txPr>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S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S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pPr>
              <a:defRPr/>
            </a:pPr>
            <a:endParaRPr lang="en-US"/>
          </a:p>
        </p:txBody>
      </p:sp>
      <p:sp>
        <p:nvSpPr>
          <p:cNvPr id="3" name="Označba mesta datuma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pPr>
              <a:defRPr/>
            </a:pPr>
            <a:fld id="{5ED7EB73-E088-4A07-8628-69C2CEDB4652}" type="datetimeFigureOut">
              <a:rPr lang="en-US"/>
              <a:pPr>
                <a:defRPr/>
              </a:pPr>
              <a:t>3/3/2026</a:t>
            </a:fld>
            <a:endParaRPr lang="en-US"/>
          </a:p>
        </p:txBody>
      </p:sp>
      <p:sp>
        <p:nvSpPr>
          <p:cNvPr id="4" name="Označba mesta noge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pPr>
              <a:defRPr/>
            </a:pPr>
            <a:endParaRPr lang="en-US"/>
          </a:p>
        </p:txBody>
      </p:sp>
      <p:sp>
        <p:nvSpPr>
          <p:cNvPr id="5" name="Označba mesta številke diapozitiva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pPr>
              <a:defRPr/>
            </a:pPr>
            <a:fld id="{79AAC097-FFF8-4C54-9D06-3E3956F13D39}"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značba mesta glave 1">
            <a:extLst>
              <a:ext uri="{FF2B5EF4-FFF2-40B4-BE49-F238E27FC236}">
                <a16:creationId xmlns:a16="http://schemas.microsoft.com/office/drawing/2014/main" id="{0EE86787-B908-4781-9581-86AA4AF0D364}"/>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pPr>
              <a:defRPr/>
            </a:pPr>
            <a:endParaRPr lang="en-US"/>
          </a:p>
        </p:txBody>
      </p:sp>
      <p:sp>
        <p:nvSpPr>
          <p:cNvPr id="3" name="Označba mesta datuma 2">
            <a:extLst>
              <a:ext uri="{FF2B5EF4-FFF2-40B4-BE49-F238E27FC236}">
                <a16:creationId xmlns:a16="http://schemas.microsoft.com/office/drawing/2014/main" id="{9C10E6ED-6BE8-4912-A549-1B8BE91D4C24}"/>
              </a:ext>
            </a:extLst>
          </p:cNvPr>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pPr>
              <a:defRPr/>
            </a:pPr>
            <a:fld id="{942B1015-A288-48B1-8FD4-C30AFEE1C16B}" type="datetimeFigureOut">
              <a:rPr lang="en-US"/>
              <a:pPr>
                <a:defRPr/>
              </a:pPr>
              <a:t>3/3/2026</a:t>
            </a:fld>
            <a:endParaRPr lang="en-US"/>
          </a:p>
        </p:txBody>
      </p:sp>
      <p:sp>
        <p:nvSpPr>
          <p:cNvPr id="4" name="Označba mesta stranske slike 3">
            <a:extLst>
              <a:ext uri="{FF2B5EF4-FFF2-40B4-BE49-F238E27FC236}">
                <a16:creationId xmlns:a16="http://schemas.microsoft.com/office/drawing/2014/main" id="{06CB45D4-4196-40E6-8DD6-46353826D1A7}"/>
              </a:ext>
            </a:extLst>
          </p:cNvPr>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Označba mesta opomb 4">
            <a:extLst>
              <a:ext uri="{FF2B5EF4-FFF2-40B4-BE49-F238E27FC236}">
                <a16:creationId xmlns:a16="http://schemas.microsoft.com/office/drawing/2014/main" id="{195FC7A3-6C1D-47CA-830D-A21B771C73EC}"/>
              </a:ext>
            </a:extLst>
          </p:cNvPr>
          <p:cNvSpPr>
            <a:spLocks noGrp="1"/>
          </p:cNvSpPr>
          <p:nvPr>
            <p:ph type="body" sz="quarter" idx="3"/>
          </p:nvPr>
        </p:nvSpPr>
        <p:spPr>
          <a:xfrm>
            <a:off x="700088" y="4473575"/>
            <a:ext cx="5610225" cy="3660775"/>
          </a:xfrm>
          <a:prstGeom prst="rect">
            <a:avLst/>
          </a:prstGeom>
        </p:spPr>
        <p:txBody>
          <a:bodyPr vert="horz" lIns="91440" tIns="45720" rIns="91440" bIns="45720" rtlCol="0"/>
          <a:lstStyle/>
          <a:p>
            <a:pPr lvl="0"/>
            <a:r>
              <a:rPr lang="sl-SI" noProof="0"/>
              <a:t>Uredite sloge besedila matrice</a:t>
            </a:r>
          </a:p>
          <a:p>
            <a:pPr lvl="1"/>
            <a:r>
              <a:rPr lang="sl-SI" noProof="0"/>
              <a:t>Druga raven</a:t>
            </a:r>
          </a:p>
          <a:p>
            <a:pPr lvl="2"/>
            <a:r>
              <a:rPr lang="sl-SI" noProof="0"/>
              <a:t>Tretja raven</a:t>
            </a:r>
          </a:p>
          <a:p>
            <a:pPr lvl="3"/>
            <a:r>
              <a:rPr lang="sl-SI" noProof="0"/>
              <a:t>Četrta raven</a:t>
            </a:r>
          </a:p>
          <a:p>
            <a:pPr lvl="4"/>
            <a:r>
              <a:rPr lang="sl-SI" noProof="0"/>
              <a:t>Peta raven</a:t>
            </a:r>
            <a:endParaRPr lang="en-US" noProof="0"/>
          </a:p>
        </p:txBody>
      </p:sp>
      <p:sp>
        <p:nvSpPr>
          <p:cNvPr id="6" name="Označba mesta noge 5">
            <a:extLst>
              <a:ext uri="{FF2B5EF4-FFF2-40B4-BE49-F238E27FC236}">
                <a16:creationId xmlns:a16="http://schemas.microsoft.com/office/drawing/2014/main" id="{84C10107-36CA-4D72-812E-1EA3922FE50D}"/>
              </a:ext>
            </a:extLst>
          </p:cNvPr>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pPr>
              <a:defRPr/>
            </a:pPr>
            <a:endParaRPr lang="en-US"/>
          </a:p>
        </p:txBody>
      </p:sp>
      <p:sp>
        <p:nvSpPr>
          <p:cNvPr id="7" name="Označba mesta številke diapozitiva 6">
            <a:extLst>
              <a:ext uri="{FF2B5EF4-FFF2-40B4-BE49-F238E27FC236}">
                <a16:creationId xmlns:a16="http://schemas.microsoft.com/office/drawing/2014/main" id="{74109892-3A30-49F2-81FB-7601E5E585ED}"/>
              </a:ext>
            </a:extLst>
          </p:cNvPr>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pPr>
              <a:defRPr/>
            </a:pPr>
            <a:fld id="{A6A9DC00-5BA1-4153-87DE-56EF0A0FFC4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A6A9DC00-5BA1-4153-87DE-56EF0A0FFC44}" type="slidenum">
              <a:rPr lang="en-US" smtClean="0"/>
              <a:pPr>
                <a:defRPr/>
              </a:pPr>
              <a:t>2</a:t>
            </a:fld>
            <a:endParaRPr lang="en-US"/>
          </a:p>
        </p:txBody>
      </p:sp>
    </p:spTree>
    <p:extLst>
      <p:ext uri="{BB962C8B-B14F-4D97-AF65-F5344CB8AC3E}">
        <p14:creationId xmlns:p14="http://schemas.microsoft.com/office/powerpoint/2010/main" val="481768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sz="1800" b="1" dirty="0">
                <a:effectLst/>
                <a:latin typeface="Times New Roman" panose="02020603050405020304" pitchFamily="18" charset="0"/>
                <a:ea typeface="Times New Roman" panose="02020603050405020304" pitchFamily="18" charset="0"/>
              </a:rPr>
              <a:t>85% študentov</a:t>
            </a:r>
            <a:r>
              <a:rPr lang="en-SI" dirty="0">
                <a:effectLst/>
              </a:rPr>
              <a:t> </a:t>
            </a:r>
            <a:r>
              <a:rPr lang="sl-SI" sz="1800" dirty="0">
                <a:effectLst/>
                <a:latin typeface="Times New Roman" panose="02020603050405020304" pitchFamily="18" charset="0"/>
                <a:ea typeface="Times New Roman" panose="02020603050405020304" pitchFamily="18" charset="0"/>
              </a:rPr>
              <a:t>priporočene veščine </a:t>
            </a:r>
          </a:p>
          <a:p>
            <a:r>
              <a:rPr lang="sl-SI" sz="1800" b="1" dirty="0">
                <a:effectLst/>
                <a:latin typeface="Times New Roman" panose="02020603050405020304" pitchFamily="18" charset="0"/>
                <a:ea typeface="Times New Roman" panose="02020603050405020304" pitchFamily="18" charset="0"/>
              </a:rPr>
              <a:t>72% študentov</a:t>
            </a:r>
            <a:r>
              <a:rPr lang="en-SI" dirty="0">
                <a:effectLst/>
              </a:rPr>
              <a:t> </a:t>
            </a:r>
            <a:r>
              <a:rPr lang="sl-SI" sz="1800" dirty="0">
                <a:effectLst/>
                <a:latin typeface="Times New Roman" panose="02020603050405020304" pitchFamily="18" charset="0"/>
              </a:rPr>
              <a:t>o</a:t>
            </a:r>
            <a:r>
              <a:rPr lang="sl-SI" sz="1800" dirty="0">
                <a:effectLst/>
                <a:latin typeface="Times New Roman" panose="02020603050405020304" pitchFamily="18" charset="0"/>
                <a:ea typeface="Times New Roman" panose="02020603050405020304" pitchFamily="18" charset="0"/>
              </a:rPr>
              <a:t>pcijske veščine </a:t>
            </a:r>
          </a:p>
          <a:p>
            <a:pPr marL="342900" lvl="0" indent="-342900">
              <a:buFont typeface="Symbol" pitchFamily="2" charset="2"/>
              <a:buChar char=""/>
            </a:pPr>
            <a:r>
              <a:rPr lang="sl-SI" sz="1800" dirty="0">
                <a:effectLst/>
                <a:latin typeface="Calibri" panose="020F0502020204030204" pitchFamily="34" charset="0"/>
                <a:ea typeface="Calibri" panose="020F0502020204030204" pitchFamily="34" charset="0"/>
                <a:cs typeface="Times New Roman" panose="02020603050405020304" pitchFamily="18" charset="0"/>
              </a:rPr>
              <a:t>kliničnih postopkih - odvzem kapilarne in venske krvi, nastavljanje iv in sc kanile, im in sc aplikacije zdravila, vstavitve urinskega katetra, preveza mesta torakalne drenaže, ran, uvajanje gastrostome, hranjenje prek PEG, nastavljanje kisika, inhalacij, aspiracija dihal itd.</a:t>
            </a:r>
            <a:endParaRPr lang="en-SI"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itchFamily="2" charset="2"/>
              <a:buChar char=""/>
            </a:pPr>
            <a:r>
              <a:rPr lang="sl-SI" sz="1800" dirty="0">
                <a:effectLst/>
                <a:latin typeface="Calibri" panose="020F0502020204030204" pitchFamily="34" charset="0"/>
                <a:ea typeface="Calibri" panose="020F0502020204030204" pitchFamily="34" charset="0"/>
                <a:cs typeface="Times New Roman" panose="02020603050405020304" pitchFamily="18" charset="0"/>
              </a:rPr>
              <a:t>delu domskega zdravnika, psihiatra, sodelovanje pri fizioterapiji, delovne terapiji, v domski lekarni itd.</a:t>
            </a:r>
            <a:endParaRPr lang="en-SI"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a:defRPr/>
            </a:pPr>
            <a:fld id="{A6A9DC00-5BA1-4153-87DE-56EF0A0FFC44}" type="slidenum">
              <a:rPr lang="en-US" smtClean="0"/>
              <a:pPr>
                <a:defRPr/>
              </a:pPr>
              <a:t>3</a:t>
            </a:fld>
            <a:endParaRPr lang="en-US"/>
          </a:p>
        </p:txBody>
      </p:sp>
    </p:spTree>
    <p:extLst>
      <p:ext uri="{BB962C8B-B14F-4D97-AF65-F5344CB8AC3E}">
        <p14:creationId xmlns:p14="http://schemas.microsoft.com/office/powerpoint/2010/main" val="4249891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sz="1200" b="1" dirty="0">
                <a:effectLst/>
                <a:latin typeface="Times New Roman" panose="02020603050405020304" pitchFamily="18" charset="0"/>
                <a:ea typeface="Times New Roman" panose="02020603050405020304" pitchFamily="18" charset="0"/>
              </a:rPr>
              <a:t>85% študentov</a:t>
            </a:r>
            <a:r>
              <a:rPr lang="en-SI" dirty="0">
                <a:effectLst/>
              </a:rPr>
              <a:t> </a:t>
            </a:r>
            <a:r>
              <a:rPr lang="sl-SI" sz="1200" dirty="0">
                <a:effectLst/>
                <a:latin typeface="Times New Roman" panose="02020603050405020304" pitchFamily="18" charset="0"/>
                <a:ea typeface="Times New Roman" panose="02020603050405020304" pitchFamily="18" charset="0"/>
              </a:rPr>
              <a:t>priporočene veščine </a:t>
            </a:r>
          </a:p>
          <a:p>
            <a:r>
              <a:rPr lang="sl-SI" sz="1200" b="1" dirty="0">
                <a:effectLst/>
                <a:latin typeface="Times New Roman" panose="02020603050405020304" pitchFamily="18" charset="0"/>
                <a:ea typeface="Times New Roman" panose="02020603050405020304" pitchFamily="18" charset="0"/>
              </a:rPr>
              <a:t>72% študentov</a:t>
            </a:r>
            <a:r>
              <a:rPr lang="en-SI" dirty="0">
                <a:effectLst/>
              </a:rPr>
              <a:t> </a:t>
            </a:r>
            <a:r>
              <a:rPr lang="sl-SI" sz="1200" dirty="0">
                <a:effectLst/>
                <a:latin typeface="Times New Roman" panose="02020603050405020304" pitchFamily="18" charset="0"/>
              </a:rPr>
              <a:t>o</a:t>
            </a:r>
            <a:r>
              <a:rPr lang="sl-SI" sz="1200" dirty="0">
                <a:effectLst/>
                <a:latin typeface="Times New Roman" panose="02020603050405020304" pitchFamily="18" charset="0"/>
                <a:ea typeface="Times New Roman" panose="02020603050405020304" pitchFamily="18" charset="0"/>
              </a:rPr>
              <a:t>pcijske veščine </a:t>
            </a:r>
          </a:p>
          <a:p>
            <a:pPr marL="342900" lvl="0" indent="-342900">
              <a:buFont typeface="Symbol" pitchFamily="2" charset="2"/>
              <a:buChar char=""/>
            </a:pPr>
            <a:r>
              <a:rPr lang="sl-SI" sz="1200" dirty="0">
                <a:effectLst/>
                <a:latin typeface="Calibri" panose="020F0502020204030204" pitchFamily="34" charset="0"/>
                <a:ea typeface="Calibri" panose="020F0502020204030204" pitchFamily="34" charset="0"/>
                <a:cs typeface="Times New Roman" panose="02020603050405020304" pitchFamily="18" charset="0"/>
              </a:rPr>
              <a:t>kliničnih postopkih - odvzem kapilarne in venske krvi, nastavljanje iv in sc kanile, im in sc aplikacije zdravila, vstavitve urinskega katetra, preveza mesta torakalne drenaže, ran, uvajanje gastrostome, hranjenje prek PEG, nastavljanje kisika, inhalacij, aspiracija dihal itd.</a:t>
            </a:r>
            <a:endParaRPr lang="en-SI"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itchFamily="2" charset="2"/>
              <a:buChar char=""/>
            </a:pPr>
            <a:r>
              <a:rPr lang="sl-SI" sz="1200" dirty="0">
                <a:effectLst/>
                <a:latin typeface="Calibri" panose="020F0502020204030204" pitchFamily="34" charset="0"/>
                <a:ea typeface="Calibri" panose="020F0502020204030204" pitchFamily="34" charset="0"/>
                <a:cs typeface="Times New Roman" panose="02020603050405020304" pitchFamily="18" charset="0"/>
              </a:rPr>
              <a:t>delu domskega zdravnika, psihiatra, sodelovanje pri fizioterapiji, delovne terapiji, v domski lekarni itd.</a:t>
            </a:r>
            <a:endParaRPr lang="en-SI"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a:defRPr/>
            </a:pPr>
            <a:fld id="{A6A9DC00-5BA1-4153-87DE-56EF0A0FFC44}" type="slidenum">
              <a:rPr lang="en-US" smtClean="0"/>
              <a:pPr>
                <a:defRPr/>
              </a:pPr>
              <a:t>11</a:t>
            </a:fld>
            <a:endParaRPr lang="en-US"/>
          </a:p>
        </p:txBody>
      </p:sp>
    </p:spTree>
    <p:extLst>
      <p:ext uri="{BB962C8B-B14F-4D97-AF65-F5344CB8AC3E}">
        <p14:creationId xmlns:p14="http://schemas.microsoft.com/office/powerpoint/2010/main" val="1507600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A6A9DC00-5BA1-4153-87DE-56EF0A0FFC44}" type="slidenum">
              <a:rPr lang="en-US" smtClean="0"/>
              <a:pPr>
                <a:defRPr/>
              </a:pPr>
              <a:t>12</a:t>
            </a:fld>
            <a:endParaRPr lang="en-US"/>
          </a:p>
        </p:txBody>
      </p:sp>
    </p:spTree>
    <p:extLst>
      <p:ext uri="{BB962C8B-B14F-4D97-AF65-F5344CB8AC3E}">
        <p14:creationId xmlns:p14="http://schemas.microsoft.com/office/powerpoint/2010/main" val="306730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sl-SI"/>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sl-SI"/>
          </a:p>
        </p:txBody>
      </p:sp>
      <p:sp>
        <p:nvSpPr>
          <p:cNvPr id="4" name="Date Placeholder 3">
            <a:extLst>
              <a:ext uri="{FF2B5EF4-FFF2-40B4-BE49-F238E27FC236}">
                <a16:creationId xmlns:a16="http://schemas.microsoft.com/office/drawing/2014/main" id="{D2922CF4-9226-48F7-B52C-187F43773892}"/>
              </a:ext>
            </a:extLst>
          </p:cNvPr>
          <p:cNvSpPr>
            <a:spLocks noGrp="1"/>
          </p:cNvSpPr>
          <p:nvPr>
            <p:ph type="dt" sz="half" idx="10"/>
          </p:nvPr>
        </p:nvSpPr>
        <p:spPr/>
        <p:txBody>
          <a:bodyPr/>
          <a:lstStyle>
            <a:lvl1pPr>
              <a:defRPr/>
            </a:lvl1pPr>
          </a:lstStyle>
          <a:p>
            <a:pPr>
              <a:defRPr/>
            </a:pPr>
            <a:fld id="{15B69400-FBF3-41E9-9158-B8B0761A554E}" type="datetimeFigureOut">
              <a:rPr lang="sl-SI"/>
              <a:pPr>
                <a:defRPr/>
              </a:pPr>
              <a:t>03.03.2026</a:t>
            </a:fld>
            <a:endParaRPr lang="sl-SI"/>
          </a:p>
        </p:txBody>
      </p:sp>
      <p:sp>
        <p:nvSpPr>
          <p:cNvPr id="5" name="Footer Placeholder 4">
            <a:extLst>
              <a:ext uri="{FF2B5EF4-FFF2-40B4-BE49-F238E27FC236}">
                <a16:creationId xmlns:a16="http://schemas.microsoft.com/office/drawing/2014/main" id="{8B1297DE-FD0B-452F-9F1C-F1888631152C}"/>
              </a:ext>
            </a:extLst>
          </p:cNvPr>
          <p:cNvSpPr>
            <a:spLocks noGrp="1"/>
          </p:cNvSpPr>
          <p:nvPr>
            <p:ph type="ftr" sz="quarter" idx="11"/>
          </p:nvPr>
        </p:nvSpPr>
        <p:spPr/>
        <p:txBody>
          <a:bodyPr/>
          <a:lstStyle>
            <a:lvl1pPr>
              <a:defRPr/>
            </a:lvl1pPr>
          </a:lstStyle>
          <a:p>
            <a:pPr>
              <a:defRPr/>
            </a:pPr>
            <a:endParaRPr lang="sl-SI"/>
          </a:p>
        </p:txBody>
      </p:sp>
      <p:sp>
        <p:nvSpPr>
          <p:cNvPr id="6" name="Slide Number Placeholder 5">
            <a:extLst>
              <a:ext uri="{FF2B5EF4-FFF2-40B4-BE49-F238E27FC236}">
                <a16:creationId xmlns:a16="http://schemas.microsoft.com/office/drawing/2014/main" id="{FBFDB4CF-A1F6-4468-9E99-3A1F424C9D39}"/>
              </a:ext>
            </a:extLst>
          </p:cNvPr>
          <p:cNvSpPr>
            <a:spLocks noGrp="1"/>
          </p:cNvSpPr>
          <p:nvPr>
            <p:ph type="sldNum" sz="quarter" idx="12"/>
          </p:nvPr>
        </p:nvSpPr>
        <p:spPr/>
        <p:txBody>
          <a:bodyPr/>
          <a:lstStyle>
            <a:lvl1pPr>
              <a:defRPr/>
            </a:lvl1pPr>
          </a:lstStyle>
          <a:p>
            <a:pPr>
              <a:defRPr/>
            </a:pPr>
            <a:fld id="{C76F95C0-1A42-4D59-B36C-2F9E3FD0CA47}" type="slidenum">
              <a:rPr lang="sl-SI" altLang="sl-SI"/>
              <a:pPr>
                <a:defRPr/>
              </a:pPr>
              <a:t>‹#›</a:t>
            </a:fld>
            <a:endParaRPr lang="sl-SI" altLang="sl-SI"/>
          </a:p>
        </p:txBody>
      </p:sp>
      <p:sp>
        <p:nvSpPr>
          <p:cNvPr id="7" name="Rectangle 6">
            <a:extLst>
              <a:ext uri="{FF2B5EF4-FFF2-40B4-BE49-F238E27FC236}">
                <a16:creationId xmlns:a16="http://schemas.microsoft.com/office/drawing/2014/main" id="{3944D6A0-204F-42D6-BBE2-889E0D846D17}"/>
              </a:ext>
            </a:extLst>
          </p:cNvPr>
          <p:cNvSpPr/>
          <p:nvPr userDrawn="1"/>
        </p:nvSpPr>
        <p:spPr>
          <a:xfrm flipV="1">
            <a:off x="1524000" y="6508802"/>
            <a:ext cx="9144000" cy="4603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PoljeZBesedilom 8">
            <a:extLst>
              <a:ext uri="{FF2B5EF4-FFF2-40B4-BE49-F238E27FC236}">
                <a16:creationId xmlns:a16="http://schemas.microsoft.com/office/drawing/2014/main" id="{B93BC3AE-71B3-43DC-9DE8-4210C32EB47B}"/>
              </a:ext>
            </a:extLst>
          </p:cNvPr>
          <p:cNvSpPr txBox="1"/>
          <p:nvPr userDrawn="1"/>
        </p:nvSpPr>
        <p:spPr>
          <a:xfrm>
            <a:off x="1739615" y="6525344"/>
            <a:ext cx="8712770" cy="276999"/>
          </a:xfrm>
          <a:prstGeom prst="rect">
            <a:avLst/>
          </a:prstGeom>
          <a:noFill/>
        </p:spPr>
        <p:txBody>
          <a:bodyPr wrap="square">
            <a:spAutoFit/>
          </a:bodyPr>
          <a:lstStyle/>
          <a:p>
            <a:pPr algn="ctr" eaLnBrk="1" fontAlgn="auto" hangingPunct="1">
              <a:spcBef>
                <a:spcPts val="0"/>
              </a:spcBef>
              <a:spcAft>
                <a:spcPts val="0"/>
              </a:spcAft>
              <a:defRPr/>
            </a:pPr>
            <a:r>
              <a:rPr lang="en-US" sz="1200" b="1" dirty="0">
                <a:solidFill>
                  <a:prstClr val="black"/>
                </a:solidFill>
                <a:latin typeface="Garamond" panose="02020404030301010803" pitchFamily="18" charset="0"/>
                <a:cs typeface="+mn-cs"/>
              </a:rPr>
              <a:t>Z </a:t>
            </a:r>
            <a:r>
              <a:rPr lang="en-US" sz="1200" b="1" dirty="0" err="1">
                <a:solidFill>
                  <a:prstClr val="black"/>
                </a:solidFill>
                <a:latin typeface="Garamond" panose="02020404030301010803" pitchFamily="18" charset="0"/>
                <a:cs typeface="+mn-cs"/>
              </a:rPr>
              <a:t>znanjem</a:t>
            </a:r>
            <a:r>
              <a:rPr lang="en-US" sz="1200" b="1" dirty="0">
                <a:solidFill>
                  <a:prstClr val="black"/>
                </a:solidFill>
                <a:latin typeface="Garamond" panose="02020404030301010803" pitchFamily="18" charset="0"/>
                <a:cs typeface="+mn-cs"/>
              </a:rPr>
              <a:t> in </a:t>
            </a:r>
            <a:r>
              <a:rPr lang="en-US" sz="1200" b="1" dirty="0" err="1">
                <a:solidFill>
                  <a:prstClr val="black"/>
                </a:solidFill>
                <a:latin typeface="Garamond" panose="02020404030301010803" pitchFamily="18" charset="0"/>
                <a:cs typeface="+mn-cs"/>
              </a:rPr>
              <a:t>predanostjo</a:t>
            </a:r>
            <a:r>
              <a:rPr lang="en-US" sz="1200" b="1" dirty="0">
                <a:solidFill>
                  <a:prstClr val="black"/>
                </a:solidFill>
                <a:latin typeface="Garamond" panose="02020404030301010803" pitchFamily="18" charset="0"/>
                <a:cs typeface="+mn-cs"/>
              </a:rPr>
              <a:t> </a:t>
            </a:r>
            <a:r>
              <a:rPr lang="en-US" sz="1200" b="1" dirty="0" err="1">
                <a:solidFill>
                  <a:prstClr val="black"/>
                </a:solidFill>
                <a:latin typeface="Garamond" panose="02020404030301010803" pitchFamily="18" charset="0"/>
                <a:cs typeface="+mn-cs"/>
              </a:rPr>
              <a:t>ustvarjamo</a:t>
            </a:r>
            <a:r>
              <a:rPr lang="en-US" sz="1200" b="1" dirty="0">
                <a:solidFill>
                  <a:prstClr val="black"/>
                </a:solidFill>
                <a:latin typeface="Garamond" panose="02020404030301010803" pitchFamily="18" charset="0"/>
                <a:cs typeface="+mn-cs"/>
              </a:rPr>
              <a:t> </a:t>
            </a:r>
            <a:r>
              <a:rPr lang="en-US" sz="1200" b="1" dirty="0" err="1">
                <a:solidFill>
                  <a:prstClr val="black"/>
                </a:solidFill>
                <a:latin typeface="Garamond" panose="02020404030301010803" pitchFamily="18" charset="0"/>
                <a:cs typeface="+mn-cs"/>
              </a:rPr>
              <a:t>zdravo</a:t>
            </a:r>
            <a:r>
              <a:rPr lang="en-US" sz="1200" b="1" dirty="0">
                <a:solidFill>
                  <a:prstClr val="black"/>
                </a:solidFill>
                <a:latin typeface="Garamond" panose="02020404030301010803" pitchFamily="18" charset="0"/>
                <a:cs typeface="+mn-cs"/>
              </a:rPr>
              <a:t> </a:t>
            </a:r>
            <a:r>
              <a:rPr lang="en-US" sz="1200" b="1" dirty="0" err="1">
                <a:solidFill>
                  <a:prstClr val="black"/>
                </a:solidFill>
                <a:latin typeface="Garamond" panose="02020404030301010803" pitchFamily="18" charset="0"/>
                <a:cs typeface="+mn-cs"/>
              </a:rPr>
              <a:t>prihodnost</a:t>
            </a:r>
            <a:r>
              <a:rPr lang="en-US" sz="1200" b="1" dirty="0">
                <a:solidFill>
                  <a:prstClr val="black"/>
                </a:solidFill>
                <a:latin typeface="Garamond" panose="02020404030301010803" pitchFamily="18" charset="0"/>
                <a:cs typeface="+mn-cs"/>
              </a:rPr>
              <a:t>  </a:t>
            </a:r>
            <a:r>
              <a:rPr lang="en-US" sz="1200" b="1" dirty="0" err="1">
                <a:solidFill>
                  <a:prstClr val="black"/>
                </a:solidFill>
                <a:latin typeface="Garamond" panose="02020404030301010803" pitchFamily="18" charset="0"/>
                <a:cs typeface="+mn-cs"/>
              </a:rPr>
              <a:t>Scientia</a:t>
            </a:r>
            <a:r>
              <a:rPr lang="en-US" sz="1200" b="1" dirty="0">
                <a:solidFill>
                  <a:prstClr val="black"/>
                </a:solidFill>
                <a:latin typeface="Garamond" panose="02020404030301010803" pitchFamily="18" charset="0"/>
                <a:cs typeface="+mn-cs"/>
              </a:rPr>
              <a:t> et studio ad </a:t>
            </a:r>
            <a:r>
              <a:rPr lang="en-US" sz="1200" b="1" dirty="0" err="1">
                <a:solidFill>
                  <a:prstClr val="black"/>
                </a:solidFill>
                <a:latin typeface="Garamond" panose="02020404030301010803" pitchFamily="18" charset="0"/>
                <a:cs typeface="+mn-cs"/>
              </a:rPr>
              <a:t>futurum</a:t>
            </a:r>
            <a:r>
              <a:rPr lang="en-US" sz="1200" b="1" dirty="0">
                <a:solidFill>
                  <a:prstClr val="black"/>
                </a:solidFill>
                <a:latin typeface="Garamond" panose="02020404030301010803" pitchFamily="18" charset="0"/>
                <a:cs typeface="+mn-cs"/>
              </a:rPr>
              <a:t> </a:t>
            </a:r>
            <a:r>
              <a:rPr lang="en-US" sz="1200" b="1" dirty="0" err="1">
                <a:solidFill>
                  <a:prstClr val="black"/>
                </a:solidFill>
                <a:latin typeface="Garamond" panose="02020404030301010803" pitchFamily="18" charset="0"/>
                <a:cs typeface="+mn-cs"/>
              </a:rPr>
              <a:t>sanum</a:t>
            </a:r>
            <a:r>
              <a:rPr lang="en-US" sz="1200" b="1" dirty="0">
                <a:solidFill>
                  <a:prstClr val="black"/>
                </a:solidFill>
                <a:latin typeface="Garamond" panose="02020404030301010803" pitchFamily="18" charset="0"/>
                <a:cs typeface="+mn-cs"/>
              </a:rPr>
              <a:t> /Committed to a healthy future</a:t>
            </a:r>
          </a:p>
        </p:txBody>
      </p:sp>
    </p:spTree>
    <p:extLst>
      <p:ext uri="{BB962C8B-B14F-4D97-AF65-F5344CB8AC3E}">
        <p14:creationId xmlns:p14="http://schemas.microsoft.com/office/powerpoint/2010/main" val="1912643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D2922CF4-9226-48F7-B52C-187F43773892}"/>
              </a:ext>
            </a:extLst>
          </p:cNvPr>
          <p:cNvSpPr>
            <a:spLocks noGrp="1"/>
          </p:cNvSpPr>
          <p:nvPr>
            <p:ph type="dt" sz="half" idx="10"/>
          </p:nvPr>
        </p:nvSpPr>
        <p:spPr/>
        <p:txBody>
          <a:bodyPr/>
          <a:lstStyle>
            <a:lvl1pPr>
              <a:defRPr/>
            </a:lvl1pPr>
          </a:lstStyle>
          <a:p>
            <a:pPr>
              <a:defRPr/>
            </a:pPr>
            <a:fld id="{F5090CAC-9531-4A00-BDF8-0426B0E715DA}" type="datetimeFigureOut">
              <a:rPr lang="sl-SI"/>
              <a:pPr>
                <a:defRPr/>
              </a:pPr>
              <a:t>03.03.2026</a:t>
            </a:fld>
            <a:endParaRPr lang="sl-SI"/>
          </a:p>
        </p:txBody>
      </p:sp>
      <p:sp>
        <p:nvSpPr>
          <p:cNvPr id="5" name="Footer Placeholder 4">
            <a:extLst>
              <a:ext uri="{FF2B5EF4-FFF2-40B4-BE49-F238E27FC236}">
                <a16:creationId xmlns:a16="http://schemas.microsoft.com/office/drawing/2014/main" id="{8B1297DE-FD0B-452F-9F1C-F1888631152C}"/>
              </a:ext>
            </a:extLst>
          </p:cNvPr>
          <p:cNvSpPr>
            <a:spLocks noGrp="1"/>
          </p:cNvSpPr>
          <p:nvPr>
            <p:ph type="ftr" sz="quarter" idx="11"/>
          </p:nvPr>
        </p:nvSpPr>
        <p:spPr/>
        <p:txBody>
          <a:bodyPr/>
          <a:lstStyle>
            <a:lvl1pPr>
              <a:defRPr/>
            </a:lvl1pPr>
          </a:lstStyle>
          <a:p>
            <a:pPr>
              <a:defRPr/>
            </a:pPr>
            <a:endParaRPr lang="sl-SI"/>
          </a:p>
        </p:txBody>
      </p:sp>
      <p:sp>
        <p:nvSpPr>
          <p:cNvPr id="6" name="Slide Number Placeholder 5">
            <a:extLst>
              <a:ext uri="{FF2B5EF4-FFF2-40B4-BE49-F238E27FC236}">
                <a16:creationId xmlns:a16="http://schemas.microsoft.com/office/drawing/2014/main" id="{FBFDB4CF-A1F6-4468-9E99-3A1F424C9D39}"/>
              </a:ext>
            </a:extLst>
          </p:cNvPr>
          <p:cNvSpPr>
            <a:spLocks noGrp="1"/>
          </p:cNvSpPr>
          <p:nvPr>
            <p:ph type="sldNum" sz="quarter" idx="12"/>
          </p:nvPr>
        </p:nvSpPr>
        <p:spPr/>
        <p:txBody>
          <a:bodyPr/>
          <a:lstStyle>
            <a:lvl1pPr>
              <a:defRPr/>
            </a:lvl1pPr>
          </a:lstStyle>
          <a:p>
            <a:pPr>
              <a:defRPr/>
            </a:pPr>
            <a:fld id="{2D5713AB-AE81-4F0D-AAC0-E0108126587C}" type="slidenum">
              <a:rPr lang="sl-SI" altLang="sl-SI"/>
              <a:pPr>
                <a:defRPr/>
              </a:pPr>
              <a:t>‹#›</a:t>
            </a:fld>
            <a:endParaRPr lang="sl-SI" altLang="sl-SI"/>
          </a:p>
        </p:txBody>
      </p:sp>
    </p:spTree>
    <p:extLst>
      <p:ext uri="{BB962C8B-B14F-4D97-AF65-F5344CB8AC3E}">
        <p14:creationId xmlns:p14="http://schemas.microsoft.com/office/powerpoint/2010/main" val="506315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sl-SI"/>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D2922CF4-9226-48F7-B52C-187F43773892}"/>
              </a:ext>
            </a:extLst>
          </p:cNvPr>
          <p:cNvSpPr>
            <a:spLocks noGrp="1"/>
          </p:cNvSpPr>
          <p:nvPr>
            <p:ph type="dt" sz="half" idx="10"/>
          </p:nvPr>
        </p:nvSpPr>
        <p:spPr/>
        <p:txBody>
          <a:bodyPr/>
          <a:lstStyle>
            <a:lvl1pPr>
              <a:defRPr/>
            </a:lvl1pPr>
          </a:lstStyle>
          <a:p>
            <a:pPr>
              <a:defRPr/>
            </a:pPr>
            <a:fld id="{9B7807FF-B562-4B6F-8429-D596CB62A1E2}" type="datetimeFigureOut">
              <a:rPr lang="sl-SI"/>
              <a:pPr>
                <a:defRPr/>
              </a:pPr>
              <a:t>03.03.2026</a:t>
            </a:fld>
            <a:endParaRPr lang="sl-SI"/>
          </a:p>
        </p:txBody>
      </p:sp>
      <p:sp>
        <p:nvSpPr>
          <p:cNvPr id="5" name="Footer Placeholder 4">
            <a:extLst>
              <a:ext uri="{FF2B5EF4-FFF2-40B4-BE49-F238E27FC236}">
                <a16:creationId xmlns:a16="http://schemas.microsoft.com/office/drawing/2014/main" id="{8B1297DE-FD0B-452F-9F1C-F1888631152C}"/>
              </a:ext>
            </a:extLst>
          </p:cNvPr>
          <p:cNvSpPr>
            <a:spLocks noGrp="1"/>
          </p:cNvSpPr>
          <p:nvPr>
            <p:ph type="ftr" sz="quarter" idx="11"/>
          </p:nvPr>
        </p:nvSpPr>
        <p:spPr/>
        <p:txBody>
          <a:bodyPr/>
          <a:lstStyle>
            <a:lvl1pPr>
              <a:defRPr/>
            </a:lvl1pPr>
          </a:lstStyle>
          <a:p>
            <a:pPr>
              <a:defRPr/>
            </a:pPr>
            <a:endParaRPr lang="sl-SI"/>
          </a:p>
        </p:txBody>
      </p:sp>
      <p:sp>
        <p:nvSpPr>
          <p:cNvPr id="6" name="Slide Number Placeholder 5">
            <a:extLst>
              <a:ext uri="{FF2B5EF4-FFF2-40B4-BE49-F238E27FC236}">
                <a16:creationId xmlns:a16="http://schemas.microsoft.com/office/drawing/2014/main" id="{FBFDB4CF-A1F6-4468-9E99-3A1F424C9D39}"/>
              </a:ext>
            </a:extLst>
          </p:cNvPr>
          <p:cNvSpPr>
            <a:spLocks noGrp="1"/>
          </p:cNvSpPr>
          <p:nvPr>
            <p:ph type="sldNum" sz="quarter" idx="12"/>
          </p:nvPr>
        </p:nvSpPr>
        <p:spPr/>
        <p:txBody>
          <a:bodyPr/>
          <a:lstStyle>
            <a:lvl1pPr>
              <a:defRPr/>
            </a:lvl1pPr>
          </a:lstStyle>
          <a:p>
            <a:pPr>
              <a:defRPr/>
            </a:pPr>
            <a:fld id="{78D8A147-ED6B-4EFD-A3D6-4B0F88B11323}" type="slidenum">
              <a:rPr lang="sl-SI" altLang="sl-SI"/>
              <a:pPr>
                <a:defRPr/>
              </a:pPr>
              <a:t>‹#›</a:t>
            </a:fld>
            <a:endParaRPr lang="sl-SI" altLang="sl-SI"/>
          </a:p>
        </p:txBody>
      </p:sp>
    </p:spTree>
    <p:extLst>
      <p:ext uri="{BB962C8B-B14F-4D97-AF65-F5344CB8AC3E}">
        <p14:creationId xmlns:p14="http://schemas.microsoft.com/office/powerpoint/2010/main" val="3218607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38" y="0"/>
            <a:ext cx="12194538" cy="980728"/>
          </a:xfrm>
          <a:solidFill>
            <a:srgbClr val="44546A"/>
          </a:solidFill>
        </p:spPr>
        <p:txBody>
          <a:bodyPr/>
          <a:lstStyle>
            <a:lvl1pPr>
              <a:defRPr sz="36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sl-SI" dirty="0"/>
          </a:p>
        </p:txBody>
      </p:sp>
      <p:sp>
        <p:nvSpPr>
          <p:cNvPr id="3" name="Content Placeholder 2"/>
          <p:cNvSpPr>
            <a:spLocks noGrp="1"/>
          </p:cNvSpPr>
          <p:nvPr>
            <p:ph idx="1"/>
          </p:nvPr>
        </p:nvSpPr>
        <p:spPr>
          <a:xfrm>
            <a:off x="609600" y="1268760"/>
            <a:ext cx="10972800" cy="4920955"/>
          </a:xfrm>
        </p:spPr>
        <p:txBody>
          <a:bodyPr/>
          <a:lstStyle>
            <a:lvl1pPr>
              <a:defRPr sz="2800">
                <a:latin typeface="Garamond" panose="02020404030301010803" pitchFamily="18" charset="0"/>
              </a:defRPr>
            </a:lvl1pPr>
            <a:lvl2pPr>
              <a:defRPr sz="2400">
                <a:latin typeface="Garamond" panose="02020404030301010803" pitchFamily="18" charset="0"/>
              </a:defRPr>
            </a:lvl2pPr>
            <a:lvl3pPr>
              <a:defRPr sz="2000">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l-SI" dirty="0"/>
          </a:p>
        </p:txBody>
      </p:sp>
      <p:sp>
        <p:nvSpPr>
          <p:cNvPr id="4" name="Date Placeholder 3">
            <a:extLst>
              <a:ext uri="{FF2B5EF4-FFF2-40B4-BE49-F238E27FC236}">
                <a16:creationId xmlns:a16="http://schemas.microsoft.com/office/drawing/2014/main" id="{D2922CF4-9226-48F7-B52C-187F43773892}"/>
              </a:ext>
            </a:extLst>
          </p:cNvPr>
          <p:cNvSpPr>
            <a:spLocks noGrp="1"/>
          </p:cNvSpPr>
          <p:nvPr>
            <p:ph type="dt" sz="half" idx="10"/>
          </p:nvPr>
        </p:nvSpPr>
        <p:spPr/>
        <p:txBody>
          <a:bodyPr/>
          <a:lstStyle>
            <a:lvl1pPr>
              <a:defRPr/>
            </a:lvl1pPr>
          </a:lstStyle>
          <a:p>
            <a:pPr>
              <a:defRPr/>
            </a:pPr>
            <a:fld id="{85F3B236-F14C-4C5B-B33E-A8C74A3E34A7}" type="datetimeFigureOut">
              <a:rPr lang="sl-SI"/>
              <a:pPr>
                <a:defRPr/>
              </a:pPr>
              <a:t>03.03.2026</a:t>
            </a:fld>
            <a:endParaRPr lang="sl-SI"/>
          </a:p>
        </p:txBody>
      </p:sp>
      <p:sp>
        <p:nvSpPr>
          <p:cNvPr id="5" name="Footer Placeholder 4">
            <a:extLst>
              <a:ext uri="{FF2B5EF4-FFF2-40B4-BE49-F238E27FC236}">
                <a16:creationId xmlns:a16="http://schemas.microsoft.com/office/drawing/2014/main" id="{8B1297DE-FD0B-452F-9F1C-F1888631152C}"/>
              </a:ext>
            </a:extLst>
          </p:cNvPr>
          <p:cNvSpPr>
            <a:spLocks noGrp="1"/>
          </p:cNvSpPr>
          <p:nvPr>
            <p:ph type="ftr" sz="quarter" idx="11"/>
          </p:nvPr>
        </p:nvSpPr>
        <p:spPr/>
        <p:txBody>
          <a:bodyPr/>
          <a:lstStyle>
            <a:lvl1pPr>
              <a:defRPr/>
            </a:lvl1pPr>
          </a:lstStyle>
          <a:p>
            <a:pPr>
              <a:defRPr/>
            </a:pPr>
            <a:endParaRPr lang="sl-SI"/>
          </a:p>
        </p:txBody>
      </p:sp>
      <p:sp>
        <p:nvSpPr>
          <p:cNvPr id="6" name="Slide Number Placeholder 5">
            <a:extLst>
              <a:ext uri="{FF2B5EF4-FFF2-40B4-BE49-F238E27FC236}">
                <a16:creationId xmlns:a16="http://schemas.microsoft.com/office/drawing/2014/main" id="{FBFDB4CF-A1F6-4468-9E99-3A1F424C9D39}"/>
              </a:ext>
            </a:extLst>
          </p:cNvPr>
          <p:cNvSpPr>
            <a:spLocks noGrp="1"/>
          </p:cNvSpPr>
          <p:nvPr>
            <p:ph type="sldNum" sz="quarter" idx="12"/>
          </p:nvPr>
        </p:nvSpPr>
        <p:spPr/>
        <p:txBody>
          <a:bodyPr/>
          <a:lstStyle>
            <a:lvl1pPr>
              <a:defRPr/>
            </a:lvl1pPr>
          </a:lstStyle>
          <a:p>
            <a:pPr>
              <a:defRPr/>
            </a:pPr>
            <a:fld id="{02494758-4290-4CCE-9CD8-72284E826B0B}" type="slidenum">
              <a:rPr lang="sl-SI" altLang="sl-SI"/>
              <a:pPr>
                <a:defRPr/>
              </a:pPr>
              <a:t>‹#›</a:t>
            </a:fld>
            <a:endParaRPr lang="sl-SI" altLang="sl-SI"/>
          </a:p>
        </p:txBody>
      </p:sp>
      <p:sp>
        <p:nvSpPr>
          <p:cNvPr id="7" name="Rectangle 6">
            <a:extLst>
              <a:ext uri="{FF2B5EF4-FFF2-40B4-BE49-F238E27FC236}">
                <a16:creationId xmlns:a16="http://schemas.microsoft.com/office/drawing/2014/main" id="{3944D6A0-204F-42D6-BBE2-889E0D846D17}"/>
              </a:ext>
            </a:extLst>
          </p:cNvPr>
          <p:cNvSpPr/>
          <p:nvPr userDrawn="1"/>
        </p:nvSpPr>
        <p:spPr>
          <a:xfrm flipV="1">
            <a:off x="1524000" y="6538913"/>
            <a:ext cx="9144000" cy="4603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PoljeZBesedilom 8">
            <a:extLst>
              <a:ext uri="{FF2B5EF4-FFF2-40B4-BE49-F238E27FC236}">
                <a16:creationId xmlns:a16="http://schemas.microsoft.com/office/drawing/2014/main" id="{B93BC3AE-71B3-43DC-9DE8-4210C32EB47B}"/>
              </a:ext>
            </a:extLst>
          </p:cNvPr>
          <p:cNvSpPr txBox="1"/>
          <p:nvPr userDrawn="1"/>
        </p:nvSpPr>
        <p:spPr>
          <a:xfrm>
            <a:off x="1739615" y="6555455"/>
            <a:ext cx="8712770" cy="276999"/>
          </a:xfrm>
          <a:prstGeom prst="rect">
            <a:avLst/>
          </a:prstGeom>
          <a:noFill/>
        </p:spPr>
        <p:txBody>
          <a:bodyPr wrap="square">
            <a:spAutoFit/>
          </a:bodyPr>
          <a:lstStyle/>
          <a:p>
            <a:pPr algn="ctr" eaLnBrk="1" fontAlgn="auto" hangingPunct="1">
              <a:spcBef>
                <a:spcPts val="0"/>
              </a:spcBef>
              <a:spcAft>
                <a:spcPts val="0"/>
              </a:spcAft>
              <a:defRPr/>
            </a:pPr>
            <a:r>
              <a:rPr lang="en-US" sz="1200" b="1" dirty="0">
                <a:solidFill>
                  <a:prstClr val="black"/>
                </a:solidFill>
                <a:latin typeface="Garamond" panose="02020404030301010803" pitchFamily="18" charset="0"/>
                <a:cs typeface="+mn-cs"/>
              </a:rPr>
              <a:t>Z </a:t>
            </a:r>
            <a:r>
              <a:rPr lang="en-US" sz="1200" b="1" dirty="0" err="1">
                <a:solidFill>
                  <a:prstClr val="black"/>
                </a:solidFill>
                <a:latin typeface="Garamond" panose="02020404030301010803" pitchFamily="18" charset="0"/>
                <a:cs typeface="+mn-cs"/>
              </a:rPr>
              <a:t>znanjem</a:t>
            </a:r>
            <a:r>
              <a:rPr lang="en-US" sz="1200" b="1" dirty="0">
                <a:solidFill>
                  <a:prstClr val="black"/>
                </a:solidFill>
                <a:latin typeface="Garamond" panose="02020404030301010803" pitchFamily="18" charset="0"/>
                <a:cs typeface="+mn-cs"/>
              </a:rPr>
              <a:t> in </a:t>
            </a:r>
            <a:r>
              <a:rPr lang="en-US" sz="1200" b="1" dirty="0" err="1">
                <a:solidFill>
                  <a:prstClr val="black"/>
                </a:solidFill>
                <a:latin typeface="Garamond" panose="02020404030301010803" pitchFamily="18" charset="0"/>
                <a:cs typeface="+mn-cs"/>
              </a:rPr>
              <a:t>predanostjo</a:t>
            </a:r>
            <a:r>
              <a:rPr lang="en-US" sz="1200" b="1" dirty="0">
                <a:solidFill>
                  <a:prstClr val="black"/>
                </a:solidFill>
                <a:latin typeface="Garamond" panose="02020404030301010803" pitchFamily="18" charset="0"/>
                <a:cs typeface="+mn-cs"/>
              </a:rPr>
              <a:t> </a:t>
            </a:r>
            <a:r>
              <a:rPr lang="en-US" sz="1200" b="1" dirty="0" err="1">
                <a:solidFill>
                  <a:prstClr val="black"/>
                </a:solidFill>
                <a:latin typeface="Garamond" panose="02020404030301010803" pitchFamily="18" charset="0"/>
                <a:cs typeface="+mn-cs"/>
              </a:rPr>
              <a:t>ustvarjamo</a:t>
            </a:r>
            <a:r>
              <a:rPr lang="en-US" sz="1200" b="1" dirty="0">
                <a:solidFill>
                  <a:prstClr val="black"/>
                </a:solidFill>
                <a:latin typeface="Garamond" panose="02020404030301010803" pitchFamily="18" charset="0"/>
                <a:cs typeface="+mn-cs"/>
              </a:rPr>
              <a:t> </a:t>
            </a:r>
            <a:r>
              <a:rPr lang="en-US" sz="1200" b="1" dirty="0" err="1">
                <a:solidFill>
                  <a:prstClr val="black"/>
                </a:solidFill>
                <a:latin typeface="Garamond" panose="02020404030301010803" pitchFamily="18" charset="0"/>
                <a:cs typeface="+mn-cs"/>
              </a:rPr>
              <a:t>zdravo</a:t>
            </a:r>
            <a:r>
              <a:rPr lang="en-US" sz="1200" b="1" dirty="0">
                <a:solidFill>
                  <a:prstClr val="black"/>
                </a:solidFill>
                <a:latin typeface="Garamond" panose="02020404030301010803" pitchFamily="18" charset="0"/>
                <a:cs typeface="+mn-cs"/>
              </a:rPr>
              <a:t> </a:t>
            </a:r>
            <a:r>
              <a:rPr lang="en-US" sz="1200" b="1" dirty="0" err="1">
                <a:solidFill>
                  <a:prstClr val="black"/>
                </a:solidFill>
                <a:latin typeface="Garamond" panose="02020404030301010803" pitchFamily="18" charset="0"/>
                <a:cs typeface="+mn-cs"/>
              </a:rPr>
              <a:t>prihodnost</a:t>
            </a:r>
            <a:r>
              <a:rPr lang="en-US" sz="1200" b="1" dirty="0">
                <a:solidFill>
                  <a:prstClr val="black"/>
                </a:solidFill>
                <a:latin typeface="Garamond" panose="02020404030301010803" pitchFamily="18" charset="0"/>
                <a:cs typeface="+mn-cs"/>
              </a:rPr>
              <a:t>  </a:t>
            </a:r>
            <a:r>
              <a:rPr lang="en-US" sz="1200" b="1" dirty="0" err="1">
                <a:solidFill>
                  <a:prstClr val="black"/>
                </a:solidFill>
                <a:latin typeface="Garamond" panose="02020404030301010803" pitchFamily="18" charset="0"/>
                <a:cs typeface="+mn-cs"/>
              </a:rPr>
              <a:t>Scientia</a:t>
            </a:r>
            <a:r>
              <a:rPr lang="en-US" sz="1200" b="1" dirty="0">
                <a:solidFill>
                  <a:prstClr val="black"/>
                </a:solidFill>
                <a:latin typeface="Garamond" panose="02020404030301010803" pitchFamily="18" charset="0"/>
                <a:cs typeface="+mn-cs"/>
              </a:rPr>
              <a:t> et studio ad </a:t>
            </a:r>
            <a:r>
              <a:rPr lang="en-US" sz="1200" b="1" dirty="0" err="1">
                <a:solidFill>
                  <a:prstClr val="black"/>
                </a:solidFill>
                <a:latin typeface="Garamond" panose="02020404030301010803" pitchFamily="18" charset="0"/>
                <a:cs typeface="+mn-cs"/>
              </a:rPr>
              <a:t>futurum</a:t>
            </a:r>
            <a:r>
              <a:rPr lang="en-US" sz="1200" b="1" dirty="0">
                <a:solidFill>
                  <a:prstClr val="black"/>
                </a:solidFill>
                <a:latin typeface="Garamond" panose="02020404030301010803" pitchFamily="18" charset="0"/>
                <a:cs typeface="+mn-cs"/>
              </a:rPr>
              <a:t> </a:t>
            </a:r>
            <a:r>
              <a:rPr lang="en-US" sz="1200" b="1" dirty="0" err="1">
                <a:solidFill>
                  <a:prstClr val="black"/>
                </a:solidFill>
                <a:latin typeface="Garamond" panose="02020404030301010803" pitchFamily="18" charset="0"/>
                <a:cs typeface="+mn-cs"/>
              </a:rPr>
              <a:t>sanum</a:t>
            </a:r>
            <a:r>
              <a:rPr lang="en-US" sz="1200" b="1" dirty="0">
                <a:solidFill>
                  <a:prstClr val="black"/>
                </a:solidFill>
                <a:latin typeface="Garamond" panose="02020404030301010803" pitchFamily="18" charset="0"/>
                <a:cs typeface="+mn-cs"/>
              </a:rPr>
              <a:t> /Committed to a healthy future</a:t>
            </a:r>
          </a:p>
        </p:txBody>
      </p:sp>
    </p:spTree>
    <p:extLst>
      <p:ext uri="{BB962C8B-B14F-4D97-AF65-F5344CB8AC3E}">
        <p14:creationId xmlns:p14="http://schemas.microsoft.com/office/powerpoint/2010/main" val="3255599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3200" b="1" cap="all">
                <a:latin typeface="Garamond" panose="02020404030301010803" pitchFamily="18" charset="0"/>
              </a:defRPr>
            </a:lvl1pPr>
          </a:lstStyle>
          <a:p>
            <a:r>
              <a:rPr lang="en-US" dirty="0"/>
              <a:t>Click to edit Master title style</a:t>
            </a:r>
            <a:endParaRPr lang="sl-SI"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Garamond" panose="020204040303010108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2922CF4-9226-48F7-B52C-187F43773892}"/>
              </a:ext>
            </a:extLst>
          </p:cNvPr>
          <p:cNvSpPr>
            <a:spLocks noGrp="1"/>
          </p:cNvSpPr>
          <p:nvPr>
            <p:ph type="dt" sz="half" idx="10"/>
          </p:nvPr>
        </p:nvSpPr>
        <p:spPr/>
        <p:txBody>
          <a:bodyPr/>
          <a:lstStyle>
            <a:lvl1pPr>
              <a:defRPr/>
            </a:lvl1pPr>
          </a:lstStyle>
          <a:p>
            <a:pPr>
              <a:defRPr/>
            </a:pPr>
            <a:fld id="{B8A58AAE-5014-452E-8EB6-9BF241AC496A}" type="datetimeFigureOut">
              <a:rPr lang="sl-SI"/>
              <a:pPr>
                <a:defRPr/>
              </a:pPr>
              <a:t>03.03.2026</a:t>
            </a:fld>
            <a:endParaRPr lang="sl-SI"/>
          </a:p>
        </p:txBody>
      </p:sp>
      <p:sp>
        <p:nvSpPr>
          <p:cNvPr id="5" name="Footer Placeholder 4">
            <a:extLst>
              <a:ext uri="{FF2B5EF4-FFF2-40B4-BE49-F238E27FC236}">
                <a16:creationId xmlns:a16="http://schemas.microsoft.com/office/drawing/2014/main" id="{8B1297DE-FD0B-452F-9F1C-F1888631152C}"/>
              </a:ext>
            </a:extLst>
          </p:cNvPr>
          <p:cNvSpPr>
            <a:spLocks noGrp="1"/>
          </p:cNvSpPr>
          <p:nvPr>
            <p:ph type="ftr" sz="quarter" idx="11"/>
          </p:nvPr>
        </p:nvSpPr>
        <p:spPr/>
        <p:txBody>
          <a:bodyPr/>
          <a:lstStyle>
            <a:lvl1pPr>
              <a:defRPr/>
            </a:lvl1pPr>
          </a:lstStyle>
          <a:p>
            <a:pPr>
              <a:defRPr/>
            </a:pPr>
            <a:endParaRPr lang="sl-SI"/>
          </a:p>
        </p:txBody>
      </p:sp>
      <p:sp>
        <p:nvSpPr>
          <p:cNvPr id="6" name="Slide Number Placeholder 5">
            <a:extLst>
              <a:ext uri="{FF2B5EF4-FFF2-40B4-BE49-F238E27FC236}">
                <a16:creationId xmlns:a16="http://schemas.microsoft.com/office/drawing/2014/main" id="{FBFDB4CF-A1F6-4468-9E99-3A1F424C9D39}"/>
              </a:ext>
            </a:extLst>
          </p:cNvPr>
          <p:cNvSpPr>
            <a:spLocks noGrp="1"/>
          </p:cNvSpPr>
          <p:nvPr>
            <p:ph type="sldNum" sz="quarter" idx="12"/>
          </p:nvPr>
        </p:nvSpPr>
        <p:spPr/>
        <p:txBody>
          <a:bodyPr/>
          <a:lstStyle>
            <a:lvl1pPr>
              <a:defRPr/>
            </a:lvl1pPr>
          </a:lstStyle>
          <a:p>
            <a:pPr>
              <a:defRPr/>
            </a:pPr>
            <a:fld id="{C68A6BFB-FE56-4118-A671-420A35808592}" type="slidenum">
              <a:rPr lang="sl-SI" altLang="sl-SI"/>
              <a:pPr>
                <a:defRPr/>
              </a:pPr>
              <a:t>‹#›</a:t>
            </a:fld>
            <a:endParaRPr lang="sl-SI" altLang="sl-SI"/>
          </a:p>
        </p:txBody>
      </p:sp>
      <p:sp>
        <p:nvSpPr>
          <p:cNvPr id="7" name="Rectangle 6">
            <a:extLst>
              <a:ext uri="{FF2B5EF4-FFF2-40B4-BE49-F238E27FC236}">
                <a16:creationId xmlns:a16="http://schemas.microsoft.com/office/drawing/2014/main" id="{0E660B3A-75C3-0E22-C042-EAB6B5EE3F50}"/>
              </a:ext>
            </a:extLst>
          </p:cNvPr>
          <p:cNvSpPr/>
          <p:nvPr userDrawn="1"/>
        </p:nvSpPr>
        <p:spPr>
          <a:xfrm flipV="1">
            <a:off x="1524000" y="6538913"/>
            <a:ext cx="9144000" cy="4603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PoljeZBesedilom 8">
            <a:extLst>
              <a:ext uri="{FF2B5EF4-FFF2-40B4-BE49-F238E27FC236}">
                <a16:creationId xmlns:a16="http://schemas.microsoft.com/office/drawing/2014/main" id="{823B735A-22F0-3DFA-D6D8-75698E19A8BE}"/>
              </a:ext>
            </a:extLst>
          </p:cNvPr>
          <p:cNvSpPr txBox="1"/>
          <p:nvPr userDrawn="1"/>
        </p:nvSpPr>
        <p:spPr>
          <a:xfrm>
            <a:off x="1739615" y="6555455"/>
            <a:ext cx="8712770" cy="276999"/>
          </a:xfrm>
          <a:prstGeom prst="rect">
            <a:avLst/>
          </a:prstGeom>
          <a:noFill/>
        </p:spPr>
        <p:txBody>
          <a:bodyPr wrap="square">
            <a:spAutoFit/>
          </a:bodyPr>
          <a:lstStyle/>
          <a:p>
            <a:pPr algn="ctr" eaLnBrk="1" fontAlgn="auto" hangingPunct="1">
              <a:spcBef>
                <a:spcPts val="0"/>
              </a:spcBef>
              <a:spcAft>
                <a:spcPts val="0"/>
              </a:spcAft>
              <a:defRPr/>
            </a:pPr>
            <a:r>
              <a:rPr lang="en-US" sz="1200" b="1" dirty="0">
                <a:solidFill>
                  <a:prstClr val="black"/>
                </a:solidFill>
                <a:latin typeface="Garamond" panose="02020404030301010803" pitchFamily="18" charset="0"/>
                <a:cs typeface="+mn-cs"/>
              </a:rPr>
              <a:t>Z </a:t>
            </a:r>
            <a:r>
              <a:rPr lang="en-US" sz="1200" b="1" dirty="0" err="1">
                <a:solidFill>
                  <a:prstClr val="black"/>
                </a:solidFill>
                <a:latin typeface="Garamond" panose="02020404030301010803" pitchFamily="18" charset="0"/>
                <a:cs typeface="+mn-cs"/>
              </a:rPr>
              <a:t>znanjem</a:t>
            </a:r>
            <a:r>
              <a:rPr lang="en-US" sz="1200" b="1" dirty="0">
                <a:solidFill>
                  <a:prstClr val="black"/>
                </a:solidFill>
                <a:latin typeface="Garamond" panose="02020404030301010803" pitchFamily="18" charset="0"/>
                <a:cs typeface="+mn-cs"/>
              </a:rPr>
              <a:t> in </a:t>
            </a:r>
            <a:r>
              <a:rPr lang="en-US" sz="1200" b="1" dirty="0" err="1">
                <a:solidFill>
                  <a:prstClr val="black"/>
                </a:solidFill>
                <a:latin typeface="Garamond" panose="02020404030301010803" pitchFamily="18" charset="0"/>
                <a:cs typeface="+mn-cs"/>
              </a:rPr>
              <a:t>predanostjo</a:t>
            </a:r>
            <a:r>
              <a:rPr lang="en-US" sz="1200" b="1" dirty="0">
                <a:solidFill>
                  <a:prstClr val="black"/>
                </a:solidFill>
                <a:latin typeface="Garamond" panose="02020404030301010803" pitchFamily="18" charset="0"/>
                <a:cs typeface="+mn-cs"/>
              </a:rPr>
              <a:t> </a:t>
            </a:r>
            <a:r>
              <a:rPr lang="en-US" sz="1200" b="1" dirty="0" err="1">
                <a:solidFill>
                  <a:prstClr val="black"/>
                </a:solidFill>
                <a:latin typeface="Garamond" panose="02020404030301010803" pitchFamily="18" charset="0"/>
                <a:cs typeface="+mn-cs"/>
              </a:rPr>
              <a:t>ustvarjamo</a:t>
            </a:r>
            <a:r>
              <a:rPr lang="en-US" sz="1200" b="1" dirty="0">
                <a:solidFill>
                  <a:prstClr val="black"/>
                </a:solidFill>
                <a:latin typeface="Garamond" panose="02020404030301010803" pitchFamily="18" charset="0"/>
                <a:cs typeface="+mn-cs"/>
              </a:rPr>
              <a:t> </a:t>
            </a:r>
            <a:r>
              <a:rPr lang="en-US" sz="1200" b="1" dirty="0" err="1">
                <a:solidFill>
                  <a:prstClr val="black"/>
                </a:solidFill>
                <a:latin typeface="Garamond" panose="02020404030301010803" pitchFamily="18" charset="0"/>
                <a:cs typeface="+mn-cs"/>
              </a:rPr>
              <a:t>zdravo</a:t>
            </a:r>
            <a:r>
              <a:rPr lang="en-US" sz="1200" b="1" dirty="0">
                <a:solidFill>
                  <a:prstClr val="black"/>
                </a:solidFill>
                <a:latin typeface="Garamond" panose="02020404030301010803" pitchFamily="18" charset="0"/>
                <a:cs typeface="+mn-cs"/>
              </a:rPr>
              <a:t> </a:t>
            </a:r>
            <a:r>
              <a:rPr lang="en-US" sz="1200" b="1" dirty="0" err="1">
                <a:solidFill>
                  <a:prstClr val="black"/>
                </a:solidFill>
                <a:latin typeface="Garamond" panose="02020404030301010803" pitchFamily="18" charset="0"/>
                <a:cs typeface="+mn-cs"/>
              </a:rPr>
              <a:t>prihodnost</a:t>
            </a:r>
            <a:r>
              <a:rPr lang="en-US" sz="1200" b="1" dirty="0">
                <a:solidFill>
                  <a:prstClr val="black"/>
                </a:solidFill>
                <a:latin typeface="Garamond" panose="02020404030301010803" pitchFamily="18" charset="0"/>
                <a:cs typeface="+mn-cs"/>
              </a:rPr>
              <a:t>  </a:t>
            </a:r>
            <a:r>
              <a:rPr lang="en-US" sz="1200" b="1" dirty="0" err="1">
                <a:solidFill>
                  <a:prstClr val="black"/>
                </a:solidFill>
                <a:latin typeface="Garamond" panose="02020404030301010803" pitchFamily="18" charset="0"/>
                <a:cs typeface="+mn-cs"/>
              </a:rPr>
              <a:t>Scientia</a:t>
            </a:r>
            <a:r>
              <a:rPr lang="en-US" sz="1200" b="1" dirty="0">
                <a:solidFill>
                  <a:prstClr val="black"/>
                </a:solidFill>
                <a:latin typeface="Garamond" panose="02020404030301010803" pitchFamily="18" charset="0"/>
                <a:cs typeface="+mn-cs"/>
              </a:rPr>
              <a:t> et studio ad </a:t>
            </a:r>
            <a:r>
              <a:rPr lang="en-US" sz="1200" b="1" dirty="0" err="1">
                <a:solidFill>
                  <a:prstClr val="black"/>
                </a:solidFill>
                <a:latin typeface="Garamond" panose="02020404030301010803" pitchFamily="18" charset="0"/>
                <a:cs typeface="+mn-cs"/>
              </a:rPr>
              <a:t>futurum</a:t>
            </a:r>
            <a:r>
              <a:rPr lang="en-US" sz="1200" b="1" dirty="0">
                <a:solidFill>
                  <a:prstClr val="black"/>
                </a:solidFill>
                <a:latin typeface="Garamond" panose="02020404030301010803" pitchFamily="18" charset="0"/>
                <a:cs typeface="+mn-cs"/>
              </a:rPr>
              <a:t> </a:t>
            </a:r>
            <a:r>
              <a:rPr lang="en-US" sz="1200" b="1" dirty="0" err="1">
                <a:solidFill>
                  <a:prstClr val="black"/>
                </a:solidFill>
                <a:latin typeface="Garamond" panose="02020404030301010803" pitchFamily="18" charset="0"/>
                <a:cs typeface="+mn-cs"/>
              </a:rPr>
              <a:t>sanum</a:t>
            </a:r>
            <a:r>
              <a:rPr lang="en-US" sz="1200" b="1" dirty="0">
                <a:solidFill>
                  <a:prstClr val="black"/>
                </a:solidFill>
                <a:latin typeface="Garamond" panose="02020404030301010803" pitchFamily="18" charset="0"/>
                <a:cs typeface="+mn-cs"/>
              </a:rPr>
              <a:t> /Committed to a healthy future</a:t>
            </a:r>
          </a:p>
        </p:txBody>
      </p:sp>
    </p:spTree>
    <p:extLst>
      <p:ext uri="{BB962C8B-B14F-4D97-AF65-F5344CB8AC3E}">
        <p14:creationId xmlns:p14="http://schemas.microsoft.com/office/powerpoint/2010/main" val="2243883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sl-SI"/>
          </a:p>
        </p:txBody>
      </p:sp>
      <p:sp>
        <p:nvSpPr>
          <p:cNvPr id="3" name="Content Placeholder 2"/>
          <p:cNvSpPr>
            <a:spLocks noGrp="1"/>
          </p:cNvSpPr>
          <p:nvPr>
            <p:ph sz="half" idx="1"/>
          </p:nvPr>
        </p:nvSpPr>
        <p:spPr>
          <a:xfrm>
            <a:off x="609600" y="1600201"/>
            <a:ext cx="53848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l-SI" dirty="0"/>
          </a:p>
        </p:txBody>
      </p:sp>
      <p:sp>
        <p:nvSpPr>
          <p:cNvPr id="4" name="Content Placeholder 3"/>
          <p:cNvSpPr>
            <a:spLocks noGrp="1"/>
          </p:cNvSpPr>
          <p:nvPr>
            <p:ph sz="half" idx="2"/>
          </p:nvPr>
        </p:nvSpPr>
        <p:spPr>
          <a:xfrm>
            <a:off x="6197600" y="1600201"/>
            <a:ext cx="53848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3">
            <a:extLst>
              <a:ext uri="{FF2B5EF4-FFF2-40B4-BE49-F238E27FC236}">
                <a16:creationId xmlns:a16="http://schemas.microsoft.com/office/drawing/2014/main" id="{D2922CF4-9226-48F7-B52C-187F43773892}"/>
              </a:ext>
            </a:extLst>
          </p:cNvPr>
          <p:cNvSpPr>
            <a:spLocks noGrp="1"/>
          </p:cNvSpPr>
          <p:nvPr>
            <p:ph type="dt" sz="half" idx="10"/>
          </p:nvPr>
        </p:nvSpPr>
        <p:spPr/>
        <p:txBody>
          <a:bodyPr/>
          <a:lstStyle>
            <a:lvl1pPr>
              <a:defRPr/>
            </a:lvl1pPr>
          </a:lstStyle>
          <a:p>
            <a:pPr>
              <a:defRPr/>
            </a:pPr>
            <a:fld id="{6225B0DE-BA67-45D3-AF64-1BEB1E6AC8E9}" type="datetimeFigureOut">
              <a:rPr lang="sl-SI"/>
              <a:pPr>
                <a:defRPr/>
              </a:pPr>
              <a:t>03.03.2026</a:t>
            </a:fld>
            <a:endParaRPr lang="sl-SI"/>
          </a:p>
        </p:txBody>
      </p:sp>
      <p:sp>
        <p:nvSpPr>
          <p:cNvPr id="6" name="Footer Placeholder 4">
            <a:extLst>
              <a:ext uri="{FF2B5EF4-FFF2-40B4-BE49-F238E27FC236}">
                <a16:creationId xmlns:a16="http://schemas.microsoft.com/office/drawing/2014/main" id="{8B1297DE-FD0B-452F-9F1C-F1888631152C}"/>
              </a:ext>
            </a:extLst>
          </p:cNvPr>
          <p:cNvSpPr>
            <a:spLocks noGrp="1"/>
          </p:cNvSpPr>
          <p:nvPr>
            <p:ph type="ftr" sz="quarter" idx="11"/>
          </p:nvPr>
        </p:nvSpPr>
        <p:spPr/>
        <p:txBody>
          <a:bodyPr/>
          <a:lstStyle>
            <a:lvl1pPr>
              <a:defRPr/>
            </a:lvl1pPr>
          </a:lstStyle>
          <a:p>
            <a:pPr>
              <a:defRPr/>
            </a:pPr>
            <a:endParaRPr lang="sl-SI"/>
          </a:p>
        </p:txBody>
      </p:sp>
      <p:sp>
        <p:nvSpPr>
          <p:cNvPr id="7" name="Slide Number Placeholder 5">
            <a:extLst>
              <a:ext uri="{FF2B5EF4-FFF2-40B4-BE49-F238E27FC236}">
                <a16:creationId xmlns:a16="http://schemas.microsoft.com/office/drawing/2014/main" id="{FBFDB4CF-A1F6-4468-9E99-3A1F424C9D39}"/>
              </a:ext>
            </a:extLst>
          </p:cNvPr>
          <p:cNvSpPr>
            <a:spLocks noGrp="1"/>
          </p:cNvSpPr>
          <p:nvPr>
            <p:ph type="sldNum" sz="quarter" idx="12"/>
          </p:nvPr>
        </p:nvSpPr>
        <p:spPr/>
        <p:txBody>
          <a:bodyPr/>
          <a:lstStyle>
            <a:lvl1pPr>
              <a:defRPr/>
            </a:lvl1pPr>
          </a:lstStyle>
          <a:p>
            <a:pPr>
              <a:defRPr/>
            </a:pPr>
            <a:fld id="{885FFF1A-A263-4A16-B724-EABD78245A41}" type="slidenum">
              <a:rPr lang="sl-SI" altLang="sl-SI"/>
              <a:pPr>
                <a:defRPr/>
              </a:pPr>
              <a:t>‹#›</a:t>
            </a:fld>
            <a:endParaRPr lang="sl-SI" altLang="sl-SI"/>
          </a:p>
        </p:txBody>
      </p:sp>
    </p:spTree>
    <p:extLst>
      <p:ext uri="{BB962C8B-B14F-4D97-AF65-F5344CB8AC3E}">
        <p14:creationId xmlns:p14="http://schemas.microsoft.com/office/powerpoint/2010/main" val="2099489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endParaRPr lang="sl-SI"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3">
            <a:extLst>
              <a:ext uri="{FF2B5EF4-FFF2-40B4-BE49-F238E27FC236}">
                <a16:creationId xmlns:a16="http://schemas.microsoft.com/office/drawing/2014/main" id="{D2922CF4-9226-48F7-B52C-187F43773892}"/>
              </a:ext>
            </a:extLst>
          </p:cNvPr>
          <p:cNvSpPr>
            <a:spLocks noGrp="1"/>
          </p:cNvSpPr>
          <p:nvPr>
            <p:ph type="dt" sz="half" idx="10"/>
          </p:nvPr>
        </p:nvSpPr>
        <p:spPr/>
        <p:txBody>
          <a:bodyPr/>
          <a:lstStyle>
            <a:lvl1pPr>
              <a:defRPr/>
            </a:lvl1pPr>
          </a:lstStyle>
          <a:p>
            <a:pPr>
              <a:defRPr/>
            </a:pPr>
            <a:fld id="{F959FDE2-A6A4-401D-805D-F44588295BC8}" type="datetimeFigureOut">
              <a:rPr lang="sl-SI"/>
              <a:pPr>
                <a:defRPr/>
              </a:pPr>
              <a:t>03.03.2026</a:t>
            </a:fld>
            <a:endParaRPr lang="sl-SI"/>
          </a:p>
        </p:txBody>
      </p:sp>
      <p:sp>
        <p:nvSpPr>
          <p:cNvPr id="8" name="Footer Placeholder 4">
            <a:extLst>
              <a:ext uri="{FF2B5EF4-FFF2-40B4-BE49-F238E27FC236}">
                <a16:creationId xmlns:a16="http://schemas.microsoft.com/office/drawing/2014/main" id="{8B1297DE-FD0B-452F-9F1C-F1888631152C}"/>
              </a:ext>
            </a:extLst>
          </p:cNvPr>
          <p:cNvSpPr>
            <a:spLocks noGrp="1"/>
          </p:cNvSpPr>
          <p:nvPr>
            <p:ph type="ftr" sz="quarter" idx="11"/>
          </p:nvPr>
        </p:nvSpPr>
        <p:spPr/>
        <p:txBody>
          <a:bodyPr/>
          <a:lstStyle>
            <a:lvl1pPr>
              <a:defRPr/>
            </a:lvl1pPr>
          </a:lstStyle>
          <a:p>
            <a:pPr>
              <a:defRPr/>
            </a:pPr>
            <a:endParaRPr lang="sl-SI"/>
          </a:p>
        </p:txBody>
      </p:sp>
      <p:sp>
        <p:nvSpPr>
          <p:cNvPr id="9" name="Slide Number Placeholder 5">
            <a:extLst>
              <a:ext uri="{FF2B5EF4-FFF2-40B4-BE49-F238E27FC236}">
                <a16:creationId xmlns:a16="http://schemas.microsoft.com/office/drawing/2014/main" id="{FBFDB4CF-A1F6-4468-9E99-3A1F424C9D39}"/>
              </a:ext>
            </a:extLst>
          </p:cNvPr>
          <p:cNvSpPr>
            <a:spLocks noGrp="1"/>
          </p:cNvSpPr>
          <p:nvPr>
            <p:ph type="sldNum" sz="quarter" idx="12"/>
          </p:nvPr>
        </p:nvSpPr>
        <p:spPr/>
        <p:txBody>
          <a:bodyPr/>
          <a:lstStyle>
            <a:lvl1pPr>
              <a:defRPr/>
            </a:lvl1pPr>
          </a:lstStyle>
          <a:p>
            <a:pPr>
              <a:defRPr/>
            </a:pPr>
            <a:fld id="{7BB15574-CE07-4AFF-9AD9-B668EE4199D9}" type="slidenum">
              <a:rPr lang="sl-SI" altLang="sl-SI"/>
              <a:pPr>
                <a:defRPr/>
              </a:pPr>
              <a:t>‹#›</a:t>
            </a:fld>
            <a:endParaRPr lang="sl-SI" altLang="sl-SI"/>
          </a:p>
        </p:txBody>
      </p:sp>
    </p:spTree>
    <p:extLst>
      <p:ext uri="{BB962C8B-B14F-4D97-AF65-F5344CB8AC3E}">
        <p14:creationId xmlns:p14="http://schemas.microsoft.com/office/powerpoint/2010/main" val="2771301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endParaRPr lang="sl-SI" dirty="0"/>
          </a:p>
        </p:txBody>
      </p:sp>
      <p:sp>
        <p:nvSpPr>
          <p:cNvPr id="3" name="Date Placeholder 3">
            <a:extLst>
              <a:ext uri="{FF2B5EF4-FFF2-40B4-BE49-F238E27FC236}">
                <a16:creationId xmlns:a16="http://schemas.microsoft.com/office/drawing/2014/main" id="{D2922CF4-9226-48F7-B52C-187F43773892}"/>
              </a:ext>
            </a:extLst>
          </p:cNvPr>
          <p:cNvSpPr>
            <a:spLocks noGrp="1"/>
          </p:cNvSpPr>
          <p:nvPr>
            <p:ph type="dt" sz="half" idx="10"/>
          </p:nvPr>
        </p:nvSpPr>
        <p:spPr/>
        <p:txBody>
          <a:bodyPr/>
          <a:lstStyle>
            <a:lvl1pPr>
              <a:defRPr/>
            </a:lvl1pPr>
          </a:lstStyle>
          <a:p>
            <a:pPr>
              <a:defRPr/>
            </a:pPr>
            <a:fld id="{CD6AAEAB-BF8D-4539-BED3-BA7303BF5505}" type="datetimeFigureOut">
              <a:rPr lang="sl-SI"/>
              <a:pPr>
                <a:defRPr/>
              </a:pPr>
              <a:t>03.03.2026</a:t>
            </a:fld>
            <a:endParaRPr lang="sl-SI"/>
          </a:p>
        </p:txBody>
      </p:sp>
      <p:sp>
        <p:nvSpPr>
          <p:cNvPr id="4" name="Footer Placeholder 4">
            <a:extLst>
              <a:ext uri="{FF2B5EF4-FFF2-40B4-BE49-F238E27FC236}">
                <a16:creationId xmlns:a16="http://schemas.microsoft.com/office/drawing/2014/main" id="{8B1297DE-FD0B-452F-9F1C-F1888631152C}"/>
              </a:ext>
            </a:extLst>
          </p:cNvPr>
          <p:cNvSpPr>
            <a:spLocks noGrp="1"/>
          </p:cNvSpPr>
          <p:nvPr>
            <p:ph type="ftr" sz="quarter" idx="11"/>
          </p:nvPr>
        </p:nvSpPr>
        <p:spPr/>
        <p:txBody>
          <a:bodyPr/>
          <a:lstStyle>
            <a:lvl1pPr>
              <a:defRPr/>
            </a:lvl1pPr>
          </a:lstStyle>
          <a:p>
            <a:pPr>
              <a:defRPr/>
            </a:pPr>
            <a:endParaRPr lang="sl-SI"/>
          </a:p>
        </p:txBody>
      </p:sp>
      <p:sp>
        <p:nvSpPr>
          <p:cNvPr id="5" name="Slide Number Placeholder 5">
            <a:extLst>
              <a:ext uri="{FF2B5EF4-FFF2-40B4-BE49-F238E27FC236}">
                <a16:creationId xmlns:a16="http://schemas.microsoft.com/office/drawing/2014/main" id="{FBFDB4CF-A1F6-4468-9E99-3A1F424C9D39}"/>
              </a:ext>
            </a:extLst>
          </p:cNvPr>
          <p:cNvSpPr>
            <a:spLocks noGrp="1"/>
          </p:cNvSpPr>
          <p:nvPr>
            <p:ph type="sldNum" sz="quarter" idx="12"/>
          </p:nvPr>
        </p:nvSpPr>
        <p:spPr/>
        <p:txBody>
          <a:bodyPr/>
          <a:lstStyle>
            <a:lvl1pPr>
              <a:defRPr/>
            </a:lvl1pPr>
          </a:lstStyle>
          <a:p>
            <a:pPr>
              <a:defRPr/>
            </a:pPr>
            <a:fld id="{CC7200C0-22AA-4728-9281-65519BD714C2}" type="slidenum">
              <a:rPr lang="sl-SI" altLang="sl-SI"/>
              <a:pPr>
                <a:defRPr/>
              </a:pPr>
              <a:t>‹#›</a:t>
            </a:fld>
            <a:endParaRPr lang="sl-SI" altLang="sl-SI"/>
          </a:p>
        </p:txBody>
      </p:sp>
    </p:spTree>
    <p:extLst>
      <p:ext uri="{BB962C8B-B14F-4D97-AF65-F5344CB8AC3E}">
        <p14:creationId xmlns:p14="http://schemas.microsoft.com/office/powerpoint/2010/main" val="3462094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2922CF4-9226-48F7-B52C-187F43773892}"/>
              </a:ext>
            </a:extLst>
          </p:cNvPr>
          <p:cNvSpPr>
            <a:spLocks noGrp="1"/>
          </p:cNvSpPr>
          <p:nvPr>
            <p:ph type="dt" sz="half" idx="10"/>
          </p:nvPr>
        </p:nvSpPr>
        <p:spPr/>
        <p:txBody>
          <a:bodyPr/>
          <a:lstStyle>
            <a:lvl1pPr>
              <a:defRPr/>
            </a:lvl1pPr>
          </a:lstStyle>
          <a:p>
            <a:pPr>
              <a:defRPr/>
            </a:pPr>
            <a:fld id="{0E8CAA4D-CC07-47DB-BBDA-475A5972DDE4}" type="datetimeFigureOut">
              <a:rPr lang="sl-SI"/>
              <a:pPr>
                <a:defRPr/>
              </a:pPr>
              <a:t>03.03.2026</a:t>
            </a:fld>
            <a:endParaRPr lang="sl-SI"/>
          </a:p>
        </p:txBody>
      </p:sp>
      <p:sp>
        <p:nvSpPr>
          <p:cNvPr id="3" name="Footer Placeholder 4">
            <a:extLst>
              <a:ext uri="{FF2B5EF4-FFF2-40B4-BE49-F238E27FC236}">
                <a16:creationId xmlns:a16="http://schemas.microsoft.com/office/drawing/2014/main" id="{8B1297DE-FD0B-452F-9F1C-F1888631152C}"/>
              </a:ext>
            </a:extLst>
          </p:cNvPr>
          <p:cNvSpPr>
            <a:spLocks noGrp="1"/>
          </p:cNvSpPr>
          <p:nvPr>
            <p:ph type="ftr" sz="quarter" idx="11"/>
          </p:nvPr>
        </p:nvSpPr>
        <p:spPr/>
        <p:txBody>
          <a:bodyPr/>
          <a:lstStyle>
            <a:lvl1pPr>
              <a:defRPr/>
            </a:lvl1pPr>
          </a:lstStyle>
          <a:p>
            <a:pPr>
              <a:defRPr/>
            </a:pPr>
            <a:endParaRPr lang="sl-SI"/>
          </a:p>
        </p:txBody>
      </p:sp>
      <p:sp>
        <p:nvSpPr>
          <p:cNvPr id="4" name="Slide Number Placeholder 5">
            <a:extLst>
              <a:ext uri="{FF2B5EF4-FFF2-40B4-BE49-F238E27FC236}">
                <a16:creationId xmlns:a16="http://schemas.microsoft.com/office/drawing/2014/main" id="{FBFDB4CF-A1F6-4468-9E99-3A1F424C9D39}"/>
              </a:ext>
            </a:extLst>
          </p:cNvPr>
          <p:cNvSpPr>
            <a:spLocks noGrp="1"/>
          </p:cNvSpPr>
          <p:nvPr>
            <p:ph type="sldNum" sz="quarter" idx="12"/>
          </p:nvPr>
        </p:nvSpPr>
        <p:spPr/>
        <p:txBody>
          <a:bodyPr/>
          <a:lstStyle>
            <a:lvl1pPr>
              <a:defRPr/>
            </a:lvl1pPr>
          </a:lstStyle>
          <a:p>
            <a:pPr>
              <a:defRPr/>
            </a:pPr>
            <a:fld id="{43FFC8A8-3716-4E1E-8E02-F2E4FE8D3583}" type="slidenum">
              <a:rPr lang="sl-SI" altLang="sl-SI"/>
              <a:pPr>
                <a:defRPr/>
              </a:pPr>
              <a:t>‹#›</a:t>
            </a:fld>
            <a:endParaRPr lang="sl-SI" altLang="sl-SI"/>
          </a:p>
        </p:txBody>
      </p:sp>
    </p:spTree>
    <p:extLst>
      <p:ext uri="{BB962C8B-B14F-4D97-AF65-F5344CB8AC3E}">
        <p14:creationId xmlns:p14="http://schemas.microsoft.com/office/powerpoint/2010/main" val="3500372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sl-SI"/>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D2922CF4-9226-48F7-B52C-187F43773892}"/>
              </a:ext>
            </a:extLst>
          </p:cNvPr>
          <p:cNvSpPr>
            <a:spLocks noGrp="1"/>
          </p:cNvSpPr>
          <p:nvPr>
            <p:ph type="dt" sz="half" idx="10"/>
          </p:nvPr>
        </p:nvSpPr>
        <p:spPr/>
        <p:txBody>
          <a:bodyPr/>
          <a:lstStyle>
            <a:lvl1pPr>
              <a:defRPr/>
            </a:lvl1pPr>
          </a:lstStyle>
          <a:p>
            <a:pPr>
              <a:defRPr/>
            </a:pPr>
            <a:fld id="{CA3C90DC-A201-425E-9D63-FC38CDB21711}" type="datetimeFigureOut">
              <a:rPr lang="sl-SI"/>
              <a:pPr>
                <a:defRPr/>
              </a:pPr>
              <a:t>03.03.2026</a:t>
            </a:fld>
            <a:endParaRPr lang="sl-SI"/>
          </a:p>
        </p:txBody>
      </p:sp>
      <p:sp>
        <p:nvSpPr>
          <p:cNvPr id="6" name="Footer Placeholder 4">
            <a:extLst>
              <a:ext uri="{FF2B5EF4-FFF2-40B4-BE49-F238E27FC236}">
                <a16:creationId xmlns:a16="http://schemas.microsoft.com/office/drawing/2014/main" id="{8B1297DE-FD0B-452F-9F1C-F1888631152C}"/>
              </a:ext>
            </a:extLst>
          </p:cNvPr>
          <p:cNvSpPr>
            <a:spLocks noGrp="1"/>
          </p:cNvSpPr>
          <p:nvPr>
            <p:ph type="ftr" sz="quarter" idx="11"/>
          </p:nvPr>
        </p:nvSpPr>
        <p:spPr/>
        <p:txBody>
          <a:bodyPr/>
          <a:lstStyle>
            <a:lvl1pPr>
              <a:defRPr/>
            </a:lvl1pPr>
          </a:lstStyle>
          <a:p>
            <a:pPr>
              <a:defRPr/>
            </a:pPr>
            <a:endParaRPr lang="sl-SI"/>
          </a:p>
        </p:txBody>
      </p:sp>
      <p:sp>
        <p:nvSpPr>
          <p:cNvPr id="7" name="Slide Number Placeholder 5">
            <a:extLst>
              <a:ext uri="{FF2B5EF4-FFF2-40B4-BE49-F238E27FC236}">
                <a16:creationId xmlns:a16="http://schemas.microsoft.com/office/drawing/2014/main" id="{FBFDB4CF-A1F6-4468-9E99-3A1F424C9D39}"/>
              </a:ext>
            </a:extLst>
          </p:cNvPr>
          <p:cNvSpPr>
            <a:spLocks noGrp="1"/>
          </p:cNvSpPr>
          <p:nvPr>
            <p:ph type="sldNum" sz="quarter" idx="12"/>
          </p:nvPr>
        </p:nvSpPr>
        <p:spPr/>
        <p:txBody>
          <a:bodyPr/>
          <a:lstStyle>
            <a:lvl1pPr>
              <a:defRPr/>
            </a:lvl1pPr>
          </a:lstStyle>
          <a:p>
            <a:pPr>
              <a:defRPr/>
            </a:pPr>
            <a:fld id="{1FF92FA0-9A81-49F5-A566-82F2768B59A3}" type="slidenum">
              <a:rPr lang="sl-SI" altLang="sl-SI"/>
              <a:pPr>
                <a:defRPr/>
              </a:pPr>
              <a:t>‹#›</a:t>
            </a:fld>
            <a:endParaRPr lang="sl-SI" altLang="sl-SI"/>
          </a:p>
        </p:txBody>
      </p:sp>
    </p:spTree>
    <p:extLst>
      <p:ext uri="{BB962C8B-B14F-4D97-AF65-F5344CB8AC3E}">
        <p14:creationId xmlns:p14="http://schemas.microsoft.com/office/powerpoint/2010/main" val="3934409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sl-SI"/>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l-SI"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D2922CF4-9226-48F7-B52C-187F43773892}"/>
              </a:ext>
            </a:extLst>
          </p:cNvPr>
          <p:cNvSpPr>
            <a:spLocks noGrp="1"/>
          </p:cNvSpPr>
          <p:nvPr>
            <p:ph type="dt" sz="half" idx="10"/>
          </p:nvPr>
        </p:nvSpPr>
        <p:spPr/>
        <p:txBody>
          <a:bodyPr/>
          <a:lstStyle>
            <a:lvl1pPr>
              <a:defRPr/>
            </a:lvl1pPr>
          </a:lstStyle>
          <a:p>
            <a:pPr>
              <a:defRPr/>
            </a:pPr>
            <a:fld id="{8A795F53-C5BE-4EB7-949C-58ADEC617C97}" type="datetimeFigureOut">
              <a:rPr lang="sl-SI"/>
              <a:pPr>
                <a:defRPr/>
              </a:pPr>
              <a:t>03.03.2026</a:t>
            </a:fld>
            <a:endParaRPr lang="sl-SI"/>
          </a:p>
        </p:txBody>
      </p:sp>
      <p:sp>
        <p:nvSpPr>
          <p:cNvPr id="6" name="Footer Placeholder 4">
            <a:extLst>
              <a:ext uri="{FF2B5EF4-FFF2-40B4-BE49-F238E27FC236}">
                <a16:creationId xmlns:a16="http://schemas.microsoft.com/office/drawing/2014/main" id="{8B1297DE-FD0B-452F-9F1C-F1888631152C}"/>
              </a:ext>
            </a:extLst>
          </p:cNvPr>
          <p:cNvSpPr>
            <a:spLocks noGrp="1"/>
          </p:cNvSpPr>
          <p:nvPr>
            <p:ph type="ftr" sz="quarter" idx="11"/>
          </p:nvPr>
        </p:nvSpPr>
        <p:spPr/>
        <p:txBody>
          <a:bodyPr/>
          <a:lstStyle>
            <a:lvl1pPr>
              <a:defRPr/>
            </a:lvl1pPr>
          </a:lstStyle>
          <a:p>
            <a:pPr>
              <a:defRPr/>
            </a:pPr>
            <a:endParaRPr lang="sl-SI"/>
          </a:p>
        </p:txBody>
      </p:sp>
      <p:sp>
        <p:nvSpPr>
          <p:cNvPr id="7" name="Slide Number Placeholder 5">
            <a:extLst>
              <a:ext uri="{FF2B5EF4-FFF2-40B4-BE49-F238E27FC236}">
                <a16:creationId xmlns:a16="http://schemas.microsoft.com/office/drawing/2014/main" id="{FBFDB4CF-A1F6-4468-9E99-3A1F424C9D39}"/>
              </a:ext>
            </a:extLst>
          </p:cNvPr>
          <p:cNvSpPr>
            <a:spLocks noGrp="1"/>
          </p:cNvSpPr>
          <p:nvPr>
            <p:ph type="sldNum" sz="quarter" idx="12"/>
          </p:nvPr>
        </p:nvSpPr>
        <p:spPr/>
        <p:txBody>
          <a:bodyPr/>
          <a:lstStyle>
            <a:lvl1pPr>
              <a:defRPr/>
            </a:lvl1pPr>
          </a:lstStyle>
          <a:p>
            <a:pPr>
              <a:defRPr/>
            </a:pPr>
            <a:fld id="{42052F9B-9959-48D4-89F3-63F4B540CC0F}" type="slidenum">
              <a:rPr lang="sl-SI" altLang="sl-SI"/>
              <a:pPr>
                <a:defRPr/>
              </a:pPr>
              <a:t>‹#›</a:t>
            </a:fld>
            <a:endParaRPr lang="sl-SI" altLang="sl-SI"/>
          </a:p>
        </p:txBody>
      </p:sp>
    </p:spTree>
    <p:extLst>
      <p:ext uri="{BB962C8B-B14F-4D97-AF65-F5344CB8AC3E}">
        <p14:creationId xmlns:p14="http://schemas.microsoft.com/office/powerpoint/2010/main" val="2958191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sl-SI"/>
              <a:t>Click to edit Master title style</a:t>
            </a:r>
            <a:endParaRPr lang="sl-SI" altLang="sl-SI"/>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sl-SI"/>
              <a:t>Click to edit Master text styles</a:t>
            </a:r>
          </a:p>
          <a:p>
            <a:pPr lvl="1"/>
            <a:r>
              <a:rPr lang="en-US" altLang="sl-SI"/>
              <a:t>Second level</a:t>
            </a:r>
          </a:p>
          <a:p>
            <a:pPr lvl="2"/>
            <a:r>
              <a:rPr lang="en-US" altLang="sl-SI"/>
              <a:t>Third level</a:t>
            </a:r>
          </a:p>
          <a:p>
            <a:pPr lvl="3"/>
            <a:r>
              <a:rPr lang="en-US" altLang="sl-SI"/>
              <a:t>Fourth level</a:t>
            </a:r>
          </a:p>
          <a:p>
            <a:pPr lvl="4"/>
            <a:r>
              <a:rPr lang="en-US" altLang="sl-SI"/>
              <a:t>Fifth level</a:t>
            </a:r>
            <a:endParaRPr lang="sl-SI" altLang="sl-SI"/>
          </a:p>
        </p:txBody>
      </p:sp>
      <p:sp>
        <p:nvSpPr>
          <p:cNvPr id="4" name="Date Placeholder 3">
            <a:extLst>
              <a:ext uri="{FF2B5EF4-FFF2-40B4-BE49-F238E27FC236}">
                <a16:creationId xmlns:a16="http://schemas.microsoft.com/office/drawing/2014/main" id="{D2922CF4-9226-48F7-B52C-187F43773892}"/>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131F5249-E0BA-430C-82F7-E4F5C4DA2F75}" type="datetimeFigureOut">
              <a:rPr lang="sl-SI"/>
              <a:pPr>
                <a:defRPr/>
              </a:pPr>
              <a:t>03.03.2026</a:t>
            </a:fld>
            <a:endParaRPr lang="sl-SI"/>
          </a:p>
        </p:txBody>
      </p:sp>
      <p:sp>
        <p:nvSpPr>
          <p:cNvPr id="5" name="Footer Placeholder 4">
            <a:extLst>
              <a:ext uri="{FF2B5EF4-FFF2-40B4-BE49-F238E27FC236}">
                <a16:creationId xmlns:a16="http://schemas.microsoft.com/office/drawing/2014/main" id="{8B1297DE-FD0B-452F-9F1C-F1888631152C}"/>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sl-SI"/>
          </a:p>
        </p:txBody>
      </p:sp>
      <p:sp>
        <p:nvSpPr>
          <p:cNvPr id="6" name="Slide Number Placeholder 5">
            <a:extLst>
              <a:ext uri="{FF2B5EF4-FFF2-40B4-BE49-F238E27FC236}">
                <a16:creationId xmlns:a16="http://schemas.microsoft.com/office/drawing/2014/main" id="{FBFDB4CF-A1F6-4468-9E99-3A1F424C9D39}"/>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D2BF970D-184E-47F4-A6B7-623448748EB9}" type="slidenum">
              <a:rPr lang="sl-SI" altLang="sl-SI"/>
              <a:pPr>
                <a:defRPr/>
              </a:pPr>
              <a:t>‹#›</a:t>
            </a:fld>
            <a:endParaRPr lang="sl-SI" alt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mailto:klinica.praksa@mf.uni-lj.si"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A900A-6792-EB6F-1600-33F08DD78A2D}"/>
              </a:ext>
            </a:extLst>
          </p:cNvPr>
          <p:cNvSpPr>
            <a:spLocks noGrp="1"/>
          </p:cNvSpPr>
          <p:nvPr>
            <p:ph type="title"/>
          </p:nvPr>
        </p:nvSpPr>
        <p:spPr/>
        <p:txBody>
          <a:bodyPr/>
          <a:lstStyle/>
          <a:p>
            <a:r>
              <a:rPr lang="en-US" sz="2800" dirty="0" err="1"/>
              <a:t>Individualne</a:t>
            </a:r>
            <a:r>
              <a:rPr lang="en-US" sz="2800" dirty="0"/>
              <a:t> </a:t>
            </a:r>
            <a:r>
              <a:rPr lang="en-US" sz="2800" dirty="0" err="1"/>
              <a:t>vaje</a:t>
            </a:r>
            <a:r>
              <a:rPr lang="en-US" sz="2800" dirty="0"/>
              <a:t> v </a:t>
            </a:r>
            <a:r>
              <a:rPr lang="en-US" sz="2800" dirty="0" err="1"/>
              <a:t>kliničnem</a:t>
            </a:r>
            <a:r>
              <a:rPr lang="en-US" sz="2800" dirty="0"/>
              <a:t> </a:t>
            </a:r>
            <a:r>
              <a:rPr lang="en-US" sz="2800" dirty="0" err="1"/>
              <a:t>okolju</a:t>
            </a:r>
            <a:r>
              <a:rPr lang="en-US" sz="2800" dirty="0"/>
              <a:t> (IVKO) </a:t>
            </a:r>
            <a:r>
              <a:rPr lang="en-US" altLang="en-US" sz="2800" b="1" dirty="0"/>
              <a:t>za </a:t>
            </a:r>
            <a:r>
              <a:rPr lang="en-US" altLang="en-US" sz="2800" b="1" dirty="0" err="1"/>
              <a:t>študente</a:t>
            </a:r>
            <a:r>
              <a:rPr lang="en-US" altLang="en-US" sz="2800" b="1" dirty="0"/>
              <a:t> 2. </a:t>
            </a:r>
            <a:r>
              <a:rPr lang="en-US" altLang="en-US" sz="2800" b="1" dirty="0" err="1"/>
              <a:t>letnika</a:t>
            </a:r>
            <a:r>
              <a:rPr lang="en-US" altLang="en-US" sz="2800" b="1" dirty="0"/>
              <a:t> EMŠ </a:t>
            </a:r>
            <a:r>
              <a:rPr lang="en-US" altLang="en-US" sz="2800" b="1" dirty="0" err="1"/>
              <a:t>Medicina</a:t>
            </a:r>
            <a:r>
              <a:rPr lang="en-US" altLang="en-US" sz="2800" b="1" dirty="0"/>
              <a:t> in 2. </a:t>
            </a:r>
            <a:r>
              <a:rPr lang="en-US" altLang="en-US" sz="2800" b="1" dirty="0" err="1"/>
              <a:t>letnika</a:t>
            </a:r>
            <a:r>
              <a:rPr lang="en-US" altLang="en-US" sz="2800" b="1" dirty="0"/>
              <a:t> EMŠ </a:t>
            </a:r>
            <a:r>
              <a:rPr lang="en-US" altLang="en-US" sz="2800" b="1" dirty="0" err="1"/>
              <a:t>Dentalna</a:t>
            </a:r>
            <a:r>
              <a:rPr lang="en-US" altLang="en-US" sz="2800" b="1" dirty="0"/>
              <a:t> </a:t>
            </a:r>
            <a:r>
              <a:rPr lang="en-US" altLang="en-US" sz="2800" b="1" dirty="0" err="1"/>
              <a:t>medicina</a:t>
            </a:r>
            <a:endParaRPr lang="sl-SI" sz="2800" dirty="0"/>
          </a:p>
        </p:txBody>
      </p:sp>
      <p:pic>
        <p:nvPicPr>
          <p:cNvPr id="4" name="Picture 3">
            <a:extLst>
              <a:ext uri="{FF2B5EF4-FFF2-40B4-BE49-F238E27FC236}">
                <a16:creationId xmlns:a16="http://schemas.microsoft.com/office/drawing/2014/main" id="{E2C1C36C-65E5-1C5B-BB1D-B082156E41A9}"/>
              </a:ext>
            </a:extLst>
          </p:cNvPr>
          <p:cNvPicPr>
            <a:picLocks noChangeAspect="1"/>
          </p:cNvPicPr>
          <p:nvPr/>
        </p:nvPicPr>
        <p:blipFill>
          <a:blip r:embed="rId2"/>
          <a:stretch>
            <a:fillRect/>
          </a:stretch>
        </p:blipFill>
        <p:spPr>
          <a:xfrm>
            <a:off x="447541" y="1700808"/>
            <a:ext cx="3227063" cy="4149080"/>
          </a:xfrm>
          <a:prstGeom prst="rect">
            <a:avLst/>
          </a:prstGeom>
        </p:spPr>
      </p:pic>
      <p:pic>
        <p:nvPicPr>
          <p:cNvPr id="5" name="Picture 4">
            <a:extLst>
              <a:ext uri="{FF2B5EF4-FFF2-40B4-BE49-F238E27FC236}">
                <a16:creationId xmlns:a16="http://schemas.microsoft.com/office/drawing/2014/main" id="{89E7F7AF-8525-3615-2C0F-283CBAF3B5EA}"/>
              </a:ext>
            </a:extLst>
          </p:cNvPr>
          <p:cNvPicPr>
            <a:picLocks noChangeAspect="1"/>
          </p:cNvPicPr>
          <p:nvPr/>
        </p:nvPicPr>
        <p:blipFill>
          <a:blip r:embed="rId3"/>
          <a:stretch>
            <a:fillRect/>
          </a:stretch>
        </p:blipFill>
        <p:spPr>
          <a:xfrm>
            <a:off x="8514917" y="1700808"/>
            <a:ext cx="3227062" cy="4149080"/>
          </a:xfrm>
          <a:prstGeom prst="rect">
            <a:avLst/>
          </a:prstGeom>
        </p:spPr>
      </p:pic>
      <p:pic>
        <p:nvPicPr>
          <p:cNvPr id="7" name="Picture 6">
            <a:extLst>
              <a:ext uri="{FF2B5EF4-FFF2-40B4-BE49-F238E27FC236}">
                <a16:creationId xmlns:a16="http://schemas.microsoft.com/office/drawing/2014/main" id="{6F1AE5D8-1EC4-A4BB-CDF9-BB153F434268}"/>
              </a:ext>
            </a:extLst>
          </p:cNvPr>
          <p:cNvPicPr>
            <a:picLocks noChangeAspect="1"/>
          </p:cNvPicPr>
          <p:nvPr/>
        </p:nvPicPr>
        <p:blipFill>
          <a:blip r:embed="rId4"/>
          <a:stretch>
            <a:fillRect/>
          </a:stretch>
        </p:blipFill>
        <p:spPr>
          <a:xfrm>
            <a:off x="3992292" y="3023961"/>
            <a:ext cx="4273001" cy="2846887"/>
          </a:xfrm>
          <a:prstGeom prst="rect">
            <a:avLst/>
          </a:prstGeom>
          <a:effectLst>
            <a:softEdge rad="292100"/>
          </a:effectLst>
        </p:spPr>
      </p:pic>
      <p:sp>
        <p:nvSpPr>
          <p:cNvPr id="8" name="TextBox 7">
            <a:extLst>
              <a:ext uri="{FF2B5EF4-FFF2-40B4-BE49-F238E27FC236}">
                <a16:creationId xmlns:a16="http://schemas.microsoft.com/office/drawing/2014/main" id="{E04E30A8-E265-EAE4-3F36-D26E7B5C8291}"/>
              </a:ext>
            </a:extLst>
          </p:cNvPr>
          <p:cNvSpPr txBox="1"/>
          <p:nvPr/>
        </p:nvSpPr>
        <p:spPr>
          <a:xfrm>
            <a:off x="4376861" y="1556792"/>
            <a:ext cx="3888432" cy="1212833"/>
          </a:xfrm>
          <a:prstGeom prst="rect">
            <a:avLst/>
          </a:prstGeom>
          <a:noFill/>
        </p:spPr>
        <p:txBody>
          <a:bodyPr wrap="square" rtlCol="0">
            <a:spAutoFit/>
          </a:bodyPr>
          <a:lstStyle/>
          <a:p>
            <a:pPr algn="ctr">
              <a:lnSpc>
                <a:spcPct val="150000"/>
              </a:lnSpc>
            </a:pPr>
            <a:r>
              <a:rPr lang="en-GB" sz="2400" b="1" dirty="0">
                <a:solidFill>
                  <a:schemeClr val="accent5">
                    <a:lumMod val="75000"/>
                  </a:schemeClr>
                </a:solidFill>
              </a:rPr>
              <a:t>KLINIČNO OKOLJE: </a:t>
            </a:r>
          </a:p>
          <a:p>
            <a:pPr algn="ctr">
              <a:lnSpc>
                <a:spcPct val="150000"/>
              </a:lnSpc>
            </a:pPr>
            <a:r>
              <a:rPr lang="en-GB" sz="2800" b="1" dirty="0">
                <a:solidFill>
                  <a:schemeClr val="accent3"/>
                </a:solidFill>
              </a:rPr>
              <a:t>DOMOVI STAREJŠIH</a:t>
            </a:r>
          </a:p>
        </p:txBody>
      </p:sp>
    </p:spTree>
    <p:extLst>
      <p:ext uri="{BB962C8B-B14F-4D97-AF65-F5344CB8AC3E}">
        <p14:creationId xmlns:p14="http://schemas.microsoft.com/office/powerpoint/2010/main" val="2902813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CAC01-9891-3BC2-9884-11E5BC90AB0B}"/>
              </a:ext>
            </a:extLst>
          </p:cNvPr>
          <p:cNvSpPr>
            <a:spLocks noGrp="1"/>
          </p:cNvSpPr>
          <p:nvPr>
            <p:ph type="title"/>
          </p:nvPr>
        </p:nvSpPr>
        <p:spPr/>
        <p:txBody>
          <a:bodyPr/>
          <a:lstStyle/>
          <a:p>
            <a:r>
              <a:rPr lang="en-US" dirty="0" err="1"/>
              <a:t>Kdaj</a:t>
            </a:r>
            <a:r>
              <a:rPr lang="en-US" dirty="0"/>
              <a:t> so </a:t>
            </a:r>
            <a:r>
              <a:rPr lang="en-US" dirty="0" err="1"/>
              <a:t>individualne</a:t>
            </a:r>
            <a:r>
              <a:rPr lang="en-US" dirty="0"/>
              <a:t> </a:t>
            </a:r>
            <a:r>
              <a:rPr lang="en-US" dirty="0" err="1"/>
              <a:t>vaje</a:t>
            </a:r>
            <a:r>
              <a:rPr lang="en-US" dirty="0"/>
              <a:t> </a:t>
            </a:r>
            <a:r>
              <a:rPr lang="en-US" dirty="0" err="1"/>
              <a:t>opravljene</a:t>
            </a:r>
            <a:r>
              <a:rPr lang="en-US" dirty="0"/>
              <a:t>? </a:t>
            </a:r>
            <a:endParaRPr lang="sl-SI" dirty="0"/>
          </a:p>
        </p:txBody>
      </p:sp>
      <p:sp>
        <p:nvSpPr>
          <p:cNvPr id="3" name="Content Placeholder 2">
            <a:extLst>
              <a:ext uri="{FF2B5EF4-FFF2-40B4-BE49-F238E27FC236}">
                <a16:creationId xmlns:a16="http://schemas.microsoft.com/office/drawing/2014/main" id="{274F2950-0545-DE01-01C6-7181E6355852}"/>
              </a:ext>
            </a:extLst>
          </p:cNvPr>
          <p:cNvSpPr>
            <a:spLocks noGrp="1"/>
          </p:cNvSpPr>
          <p:nvPr>
            <p:ph idx="1"/>
          </p:nvPr>
        </p:nvSpPr>
        <p:spPr>
          <a:xfrm>
            <a:off x="609600" y="2024844"/>
            <a:ext cx="10972800" cy="2808312"/>
          </a:xfrm>
        </p:spPr>
        <p:txBody>
          <a:bodyPr/>
          <a:lstStyle/>
          <a:p>
            <a:pPr marL="457200" lvl="1" indent="0">
              <a:buNone/>
            </a:pPr>
            <a:r>
              <a:rPr lang="en-US" dirty="0" err="1">
                <a:latin typeface="Arial" panose="020B0604020202020204" pitchFamily="34" charset="0"/>
                <a:cs typeface="Arial" panose="020B0604020202020204" pitchFamily="34" charset="0"/>
              </a:rPr>
              <a:t>Dokazila</a:t>
            </a:r>
            <a:r>
              <a:rPr lang="en-US" dirty="0">
                <a:latin typeface="Arial" panose="020B0604020202020204" pitchFamily="34" charset="0"/>
                <a:cs typeface="Arial" panose="020B0604020202020204" pitchFamily="34" charset="0"/>
              </a:rPr>
              <a:t> o </a:t>
            </a:r>
            <a:r>
              <a:rPr lang="en-US" dirty="0" err="1">
                <a:latin typeface="Arial" panose="020B0604020202020204" pitchFamily="34" charset="0"/>
                <a:cs typeface="Arial" panose="020B0604020202020204" pitchFamily="34" charset="0"/>
              </a:rPr>
              <a:t>opravljeni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klinični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praksi</a:t>
            </a:r>
            <a:r>
              <a:rPr lang="en-US" dirty="0">
                <a:latin typeface="Arial" panose="020B0604020202020204" pitchFamily="34" charset="0"/>
                <a:cs typeface="Arial" panose="020B0604020202020204" pitchFamily="34" charset="0"/>
                <a:sym typeface="Wingdings" pitchFamily="2" charset="2"/>
              </a:rPr>
              <a:t> (</a:t>
            </a:r>
            <a:r>
              <a:rPr lang="en-US" dirty="0" err="1">
                <a:latin typeface="Arial" panose="020B0604020202020204" pitchFamily="34" charset="0"/>
                <a:cs typeface="Arial" panose="020B0604020202020204" pitchFamily="34" charset="0"/>
                <a:sym typeface="Wingdings" pitchFamily="2" charset="2"/>
              </a:rPr>
              <a:t>Delovni</a:t>
            </a:r>
            <a:r>
              <a:rPr lang="en-US" dirty="0">
                <a:latin typeface="Arial" panose="020B0604020202020204" pitchFamily="34" charset="0"/>
                <a:cs typeface="Arial" panose="020B0604020202020204" pitchFamily="34" charset="0"/>
                <a:sym typeface="Wingdings" pitchFamily="2" charset="2"/>
              </a:rPr>
              <a:t> </a:t>
            </a:r>
            <a:r>
              <a:rPr lang="en-US" dirty="0" err="1">
                <a:latin typeface="Arial" panose="020B0604020202020204" pitchFamily="34" charset="0"/>
                <a:cs typeface="Arial" panose="020B0604020202020204" pitchFamily="34" charset="0"/>
                <a:sym typeface="Wingdings" pitchFamily="2" charset="2"/>
              </a:rPr>
              <a:t>zvezek</a:t>
            </a:r>
            <a:r>
              <a:rPr lang="en-US" dirty="0">
                <a:latin typeface="Arial" panose="020B0604020202020204" pitchFamily="34" charset="0"/>
                <a:cs typeface="Arial" panose="020B0604020202020204" pitchFamily="34" charset="0"/>
                <a:sym typeface="Wingdings" pitchFamily="2" charset="2"/>
              </a:rPr>
              <a:t>)</a:t>
            </a:r>
            <a:endParaRPr lang="en-US" dirty="0">
              <a:latin typeface="Arial" panose="020B0604020202020204" pitchFamily="34" charset="0"/>
              <a:cs typeface="Arial" panose="020B0604020202020204" pitchFamily="34" charset="0"/>
            </a:endParaRPr>
          </a:p>
          <a:p>
            <a:pPr lvl="1"/>
            <a:r>
              <a:rPr lang="en-US" dirty="0" err="1">
                <a:latin typeface="Arial" panose="020B0604020202020204" pitchFamily="34" charset="0"/>
                <a:cs typeface="Arial" panose="020B0604020202020204" pitchFamily="34" charset="0"/>
              </a:rPr>
              <a:t>Plenarni</a:t>
            </a:r>
            <a:r>
              <a:rPr lang="en-US" dirty="0">
                <a:latin typeface="Arial" panose="020B0604020202020204" pitchFamily="34" charset="0"/>
                <a:cs typeface="Arial" panose="020B0604020202020204" pitchFamily="34" charset="0"/>
              </a:rPr>
              <a:t> seminar po </a:t>
            </a:r>
            <a:r>
              <a:rPr lang="en-US" dirty="0" err="1">
                <a:latin typeface="Arial" panose="020B0604020202020204" pitchFamily="34" charset="0"/>
                <a:cs typeface="Arial" panose="020B0604020202020204" pitchFamily="34" charset="0"/>
              </a:rPr>
              <a:t>videokonferenci</a:t>
            </a:r>
            <a:endParaRPr lang="en-US" dirty="0">
              <a:latin typeface="Arial" panose="020B0604020202020204" pitchFamily="34" charset="0"/>
              <a:cs typeface="Arial" panose="020B0604020202020204" pitchFamily="34" charset="0"/>
            </a:endParaRPr>
          </a:p>
          <a:p>
            <a:pPr lvl="1"/>
            <a:r>
              <a:rPr lang="en-US" dirty="0" err="1">
                <a:latin typeface="Arial" panose="020B0604020202020204" pitchFamily="34" charset="0"/>
                <a:cs typeface="Arial" panose="020B0604020202020204" pitchFamily="34" charset="0"/>
              </a:rPr>
              <a:t>Aktivnosti</a:t>
            </a:r>
            <a:r>
              <a:rPr lang="en-US" dirty="0">
                <a:latin typeface="Arial" panose="020B0604020202020204" pitchFamily="34" charset="0"/>
                <a:cs typeface="Arial" panose="020B0604020202020204" pitchFamily="34" charset="0"/>
              </a:rPr>
              <a:t> v </a:t>
            </a:r>
            <a:r>
              <a:rPr lang="en-US" dirty="0" err="1">
                <a:latin typeface="Arial" panose="020B0604020202020204" pitchFamily="34" charset="0"/>
                <a:cs typeface="Arial" panose="020B0604020202020204" pitchFamily="34" charset="0"/>
              </a:rPr>
              <a:t>simulacijskem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centru</a:t>
            </a:r>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8* </a:t>
            </a:r>
            <a:r>
              <a:rPr lang="en-US" dirty="0" err="1">
                <a:latin typeface="Arial" panose="020B0604020202020204" pitchFamily="34" charset="0"/>
                <a:cs typeface="Arial" panose="020B0604020202020204" pitchFamily="34" charset="0"/>
              </a:rPr>
              <a:t>dni</a:t>
            </a:r>
            <a:r>
              <a:rPr lang="en-US" dirty="0">
                <a:latin typeface="Arial" panose="020B0604020202020204" pitchFamily="34" charset="0"/>
                <a:cs typeface="Arial" panose="020B0604020202020204" pitchFamily="34" charset="0"/>
              </a:rPr>
              <a:t> v DSO, za DM 4* </a:t>
            </a:r>
            <a:r>
              <a:rPr lang="en-US" dirty="0" err="1">
                <a:latin typeface="Arial" panose="020B0604020202020204" pitchFamily="34" charset="0"/>
                <a:cs typeface="Arial" panose="020B0604020202020204" pitchFamily="34" charset="0"/>
              </a:rPr>
              <a:t>dni</a:t>
            </a:r>
            <a:r>
              <a:rPr lang="en-US" dirty="0">
                <a:latin typeface="Arial" panose="020B0604020202020204" pitchFamily="34" charset="0"/>
                <a:cs typeface="Arial" panose="020B0604020202020204" pitchFamily="34" charset="0"/>
              </a:rPr>
              <a:t> v DSO in 4 </a:t>
            </a:r>
            <a:r>
              <a:rPr lang="en-US" dirty="0" err="1">
                <a:latin typeface="Arial" panose="020B0604020202020204" pitchFamily="34" charset="0"/>
                <a:cs typeface="Arial" panose="020B0604020202020204" pitchFamily="34" charset="0"/>
              </a:rPr>
              <a:t>dni</a:t>
            </a:r>
            <a:r>
              <a:rPr lang="en-US" dirty="0">
                <a:latin typeface="Arial" panose="020B0604020202020204" pitchFamily="34" charset="0"/>
                <a:cs typeface="Arial" panose="020B0604020202020204" pitchFamily="34" charset="0"/>
              </a:rPr>
              <a:t> v </a:t>
            </a:r>
            <a:r>
              <a:rPr lang="en-US" dirty="0" err="1">
                <a:latin typeface="Arial" panose="020B0604020202020204" pitchFamily="34" charset="0"/>
                <a:cs typeface="Arial" panose="020B0604020202020204" pitchFamily="34" charset="0"/>
              </a:rPr>
              <a:t>ambulanti</a:t>
            </a:r>
            <a:r>
              <a:rPr lang="en-US" dirty="0">
                <a:latin typeface="Arial" panose="020B0604020202020204" pitchFamily="34" charset="0"/>
                <a:cs typeface="Arial" panose="020B0604020202020204" pitchFamily="34" charset="0"/>
              </a:rPr>
              <a:t> </a:t>
            </a:r>
          </a:p>
          <a:p>
            <a:pPr lvl="1"/>
            <a:r>
              <a:rPr lang="en-US" dirty="0" err="1">
                <a:latin typeface="Arial" panose="020B0604020202020204" pitchFamily="34" charset="0"/>
                <a:cs typeface="Arial" panose="020B0604020202020204" pitchFamily="34" charset="0"/>
              </a:rPr>
              <a:t>Anketa</a:t>
            </a:r>
            <a:r>
              <a:rPr lang="en-US" dirty="0">
                <a:latin typeface="Arial" panose="020B0604020202020204" pitchFamily="34" charset="0"/>
                <a:cs typeface="Arial" panose="020B0604020202020204" pitchFamily="34" charset="0"/>
              </a:rPr>
              <a:t> v VIS</a:t>
            </a:r>
          </a:p>
        </p:txBody>
      </p:sp>
    </p:spTree>
    <p:extLst>
      <p:ext uri="{BB962C8B-B14F-4D97-AF65-F5344CB8AC3E}">
        <p14:creationId xmlns:p14="http://schemas.microsoft.com/office/powerpoint/2010/main" val="2555714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40D99-6AF6-6AF8-0E26-41DBC4D97806}"/>
              </a:ext>
            </a:extLst>
          </p:cNvPr>
          <p:cNvSpPr>
            <a:spLocks noGrp="1"/>
          </p:cNvSpPr>
          <p:nvPr>
            <p:ph type="title" idx="4294967295"/>
          </p:nvPr>
        </p:nvSpPr>
        <p:spPr>
          <a:xfrm>
            <a:off x="-347836" y="-40157"/>
            <a:ext cx="12195175" cy="981075"/>
          </a:xfrm>
        </p:spPr>
        <p:txBody>
          <a:bodyPr/>
          <a:lstStyle/>
          <a:p>
            <a:r>
              <a:rPr lang="en-GB" b="1" dirty="0" err="1">
                <a:solidFill>
                  <a:schemeClr val="tx2"/>
                </a:solidFill>
              </a:rPr>
              <a:t>Izkušnje</a:t>
            </a:r>
            <a:r>
              <a:rPr lang="en-GB" b="1" dirty="0">
                <a:solidFill>
                  <a:schemeClr val="tx2"/>
                </a:solidFill>
              </a:rPr>
              <a:t> 2024/25</a:t>
            </a:r>
          </a:p>
        </p:txBody>
      </p:sp>
      <p:sp>
        <p:nvSpPr>
          <p:cNvPr id="3" name="Content Placeholder 2">
            <a:extLst>
              <a:ext uri="{FF2B5EF4-FFF2-40B4-BE49-F238E27FC236}">
                <a16:creationId xmlns:a16="http://schemas.microsoft.com/office/drawing/2014/main" id="{2ADDAF25-95C2-0A18-C8A9-0D4060DF9EA5}"/>
              </a:ext>
            </a:extLst>
          </p:cNvPr>
          <p:cNvSpPr>
            <a:spLocks noGrp="1"/>
          </p:cNvSpPr>
          <p:nvPr>
            <p:ph idx="4294967295"/>
          </p:nvPr>
        </p:nvSpPr>
        <p:spPr>
          <a:xfrm>
            <a:off x="263351" y="763222"/>
            <a:ext cx="10972800" cy="4921250"/>
          </a:xfrm>
        </p:spPr>
        <p:txBody>
          <a:bodyPr/>
          <a:lstStyle/>
          <a:p>
            <a:pPr marL="0" indent="0">
              <a:buNone/>
            </a:pPr>
            <a:r>
              <a:rPr lang="sl-SI" sz="1800" b="1" dirty="0">
                <a:effectLst/>
                <a:latin typeface="Times New Roman" panose="02020603050405020304" pitchFamily="18" charset="0"/>
                <a:ea typeface="Times New Roman" panose="02020603050405020304" pitchFamily="18" charset="0"/>
              </a:rPr>
              <a:t>205 študentov medicine</a:t>
            </a:r>
            <a:r>
              <a:rPr lang="sl-SI" sz="1800" dirty="0">
                <a:effectLst/>
                <a:latin typeface="Times New Roman" panose="02020603050405020304" pitchFamily="18" charset="0"/>
                <a:ea typeface="Times New Roman" panose="02020603050405020304" pitchFamily="18" charset="0"/>
              </a:rPr>
              <a:t> </a:t>
            </a:r>
          </a:p>
          <a:p>
            <a:r>
              <a:rPr lang="sl-SI" sz="1800" dirty="0">
                <a:effectLst/>
                <a:latin typeface="Calibri" panose="020F0502020204030204" pitchFamily="34" charset="0"/>
                <a:ea typeface="Calibri" panose="020F0502020204030204" pitchFamily="34" charset="0"/>
                <a:cs typeface="Times New Roman" panose="02020603050405020304" pitchFamily="18" charset="0"/>
              </a:rPr>
              <a:t>CUKV medicina 		</a:t>
            </a:r>
            <a:r>
              <a:rPr lang="sl-SI" sz="1800" b="1" dirty="0">
                <a:effectLst/>
                <a:latin typeface="Calibri" panose="020F0502020204030204" pitchFamily="34" charset="0"/>
                <a:ea typeface="Calibri" panose="020F0502020204030204" pitchFamily="34" charset="0"/>
                <a:cs typeface="Times New Roman" panose="02020603050405020304" pitchFamily="18" charset="0"/>
              </a:rPr>
              <a:t>4,32 </a:t>
            </a:r>
            <a:endParaRPr lang="en-SI" sz="1800" dirty="0">
              <a:effectLst/>
              <a:latin typeface="Calibri" panose="020F0502020204030204" pitchFamily="34" charset="0"/>
              <a:ea typeface="Calibri" panose="020F0502020204030204" pitchFamily="34" charset="0"/>
              <a:cs typeface="Times New Roman" panose="02020603050405020304" pitchFamily="18" charset="0"/>
            </a:endParaRPr>
          </a:p>
          <a:p>
            <a:r>
              <a:rPr lang="sl-SI" sz="1800" dirty="0">
                <a:effectLst/>
                <a:latin typeface="Calibri" panose="020F0502020204030204" pitchFamily="34" charset="0"/>
                <a:ea typeface="Calibri" panose="020F0502020204030204" pitchFamily="34" charset="0"/>
                <a:cs typeface="Times New Roman" panose="02020603050405020304" pitchFamily="18" charset="0"/>
              </a:rPr>
              <a:t>CUKV dentalna medicina 	</a:t>
            </a:r>
            <a:r>
              <a:rPr lang="sl-SI" sz="1800" b="1" dirty="0">
                <a:effectLst/>
                <a:latin typeface="Calibri" panose="020F0502020204030204" pitchFamily="34" charset="0"/>
                <a:ea typeface="Calibri" panose="020F0502020204030204" pitchFamily="34" charset="0"/>
                <a:cs typeface="Times New Roman" panose="02020603050405020304" pitchFamily="18" charset="0"/>
              </a:rPr>
              <a:t>3,82</a:t>
            </a:r>
            <a:r>
              <a:rPr lang="sl-SI" sz="1800" dirty="0">
                <a:effectLst/>
                <a:latin typeface="Calibri" panose="020F0502020204030204" pitchFamily="34" charset="0"/>
                <a:ea typeface="Calibri" panose="020F0502020204030204" pitchFamily="34" charset="0"/>
                <a:cs typeface="Times New Roman" panose="02020603050405020304" pitchFamily="18" charset="0"/>
              </a:rPr>
              <a:t> </a:t>
            </a:r>
            <a:endParaRPr lang="en-SI" sz="1800" dirty="0">
              <a:effectLst/>
              <a:latin typeface="Calibri" panose="020F0502020204030204" pitchFamily="34" charset="0"/>
              <a:ea typeface="Calibri" panose="020F0502020204030204" pitchFamily="34" charset="0"/>
              <a:cs typeface="Times New Roman" panose="02020603050405020304" pitchFamily="18" charset="0"/>
            </a:endParaRPr>
          </a:p>
          <a:p>
            <a:r>
              <a:rPr lang="sl-SI" sz="1800" dirty="0">
                <a:effectLst/>
                <a:latin typeface="Calibri" panose="020F0502020204030204" pitchFamily="34" charset="0"/>
                <a:ea typeface="Calibri" panose="020F0502020204030204" pitchFamily="34" charset="0"/>
                <a:cs typeface="Times New Roman" panose="02020603050405020304" pitchFamily="18" charset="0"/>
              </a:rPr>
              <a:t>DSO			</a:t>
            </a:r>
            <a:r>
              <a:rPr lang="sl-SI" sz="1800" b="1" dirty="0">
                <a:effectLst/>
                <a:latin typeface="Calibri" panose="020F0502020204030204" pitchFamily="34" charset="0"/>
                <a:ea typeface="Calibri" panose="020F0502020204030204" pitchFamily="34" charset="0"/>
                <a:cs typeface="Times New Roman" panose="02020603050405020304" pitchFamily="18" charset="0"/>
              </a:rPr>
              <a:t>4,31</a:t>
            </a:r>
          </a:p>
          <a:p>
            <a:pPr marL="0" indent="0">
              <a:buNone/>
            </a:pPr>
            <a:endParaRPr lang="sl-SI" sz="1800" dirty="0">
              <a:effectLst/>
              <a:latin typeface="Times New Roman" panose="02020603050405020304" pitchFamily="18" charset="0"/>
              <a:ea typeface="Times New Roman" panose="02020603050405020304" pitchFamily="18" charset="0"/>
            </a:endParaRPr>
          </a:p>
          <a:p>
            <a:pPr marL="0" indent="0">
              <a:buNone/>
            </a:pPr>
            <a:r>
              <a:rPr lang="sl-SI" sz="1800" b="1" dirty="0">
                <a:effectLst/>
                <a:latin typeface="Times New Roman" panose="02020603050405020304" pitchFamily="18" charset="0"/>
                <a:ea typeface="Times New Roman" panose="02020603050405020304" pitchFamily="18" charset="0"/>
              </a:rPr>
              <a:t>45 študentov dentalne medicine</a:t>
            </a:r>
            <a:endParaRPr lang="sl-SI" sz="1800" b="1" dirty="0">
              <a:latin typeface="Calibri" panose="020F0502020204030204" pitchFamily="34" charset="0"/>
              <a:cs typeface="Times New Roman" panose="02020603050405020304" pitchFamily="18" charset="0"/>
            </a:endParaRPr>
          </a:p>
          <a:p>
            <a:r>
              <a:rPr lang="sl-SI" sz="1800" dirty="0">
                <a:effectLst/>
                <a:latin typeface="Calibri" panose="020F0502020204030204" pitchFamily="34" charset="0"/>
                <a:ea typeface="Calibri" panose="020F0502020204030204" pitchFamily="34" charset="0"/>
                <a:cs typeface="Times New Roman" panose="02020603050405020304" pitchFamily="18" charset="0"/>
              </a:rPr>
              <a:t>CUKV medicina 		</a:t>
            </a:r>
            <a:r>
              <a:rPr lang="sl-SI" sz="1800" b="1" dirty="0">
                <a:effectLst/>
                <a:latin typeface="Calibri" panose="020F0502020204030204" pitchFamily="34" charset="0"/>
                <a:ea typeface="Calibri" panose="020F0502020204030204" pitchFamily="34" charset="0"/>
                <a:cs typeface="Times New Roman" panose="02020603050405020304" pitchFamily="18" charset="0"/>
              </a:rPr>
              <a:t>4,56</a:t>
            </a:r>
            <a:endParaRPr lang="en-SI" sz="1800" dirty="0">
              <a:effectLst/>
              <a:latin typeface="Calibri" panose="020F0502020204030204" pitchFamily="34" charset="0"/>
              <a:ea typeface="Calibri" panose="020F0502020204030204" pitchFamily="34" charset="0"/>
              <a:cs typeface="Times New Roman" panose="02020603050405020304" pitchFamily="18" charset="0"/>
            </a:endParaRPr>
          </a:p>
          <a:p>
            <a:r>
              <a:rPr lang="sl-SI" sz="1800" dirty="0">
                <a:effectLst/>
                <a:latin typeface="Calibri" panose="020F0502020204030204" pitchFamily="34" charset="0"/>
                <a:ea typeface="Calibri" panose="020F0502020204030204" pitchFamily="34" charset="0"/>
                <a:cs typeface="Times New Roman" panose="02020603050405020304" pitchFamily="18" charset="0"/>
              </a:rPr>
              <a:t>CUKV dentalna medicina 	</a:t>
            </a:r>
            <a:r>
              <a:rPr lang="sl-SI" sz="1800" b="1" dirty="0">
                <a:effectLst/>
                <a:latin typeface="Calibri" panose="020F0502020204030204" pitchFamily="34" charset="0"/>
                <a:ea typeface="Calibri" panose="020F0502020204030204" pitchFamily="34" charset="0"/>
                <a:cs typeface="Times New Roman" panose="02020603050405020304" pitchFamily="18" charset="0"/>
              </a:rPr>
              <a:t>4,47</a:t>
            </a:r>
            <a:endParaRPr lang="en-SI" sz="1800" dirty="0">
              <a:effectLst/>
              <a:latin typeface="Calibri" panose="020F0502020204030204" pitchFamily="34" charset="0"/>
              <a:ea typeface="Calibri" panose="020F0502020204030204" pitchFamily="34" charset="0"/>
              <a:cs typeface="Times New Roman" panose="02020603050405020304" pitchFamily="18" charset="0"/>
            </a:endParaRPr>
          </a:p>
          <a:p>
            <a:r>
              <a:rPr lang="sl-SI" sz="1800" dirty="0">
                <a:effectLst/>
                <a:latin typeface="Calibri" panose="020F0502020204030204" pitchFamily="34" charset="0"/>
                <a:ea typeface="Calibri" panose="020F0502020204030204" pitchFamily="34" charset="0"/>
                <a:cs typeface="Times New Roman" panose="02020603050405020304" pitchFamily="18" charset="0"/>
              </a:rPr>
              <a:t>DSO			</a:t>
            </a:r>
            <a:r>
              <a:rPr lang="sl-SI" sz="1800" b="1" dirty="0">
                <a:effectLst/>
                <a:latin typeface="Calibri" panose="020F0502020204030204" pitchFamily="34" charset="0"/>
                <a:ea typeface="Calibri" panose="020F0502020204030204" pitchFamily="34" charset="0"/>
                <a:cs typeface="Times New Roman" panose="02020603050405020304" pitchFamily="18" charset="0"/>
              </a:rPr>
              <a:t>4,36 </a:t>
            </a:r>
            <a:endParaRPr lang="en-SI" sz="1800" dirty="0">
              <a:effectLst/>
              <a:latin typeface="Calibri" panose="020F0502020204030204" pitchFamily="34" charset="0"/>
              <a:ea typeface="Calibri" panose="020F0502020204030204" pitchFamily="34" charset="0"/>
              <a:cs typeface="Times New Roman" panose="02020603050405020304" pitchFamily="18" charset="0"/>
            </a:endParaRPr>
          </a:p>
          <a:p>
            <a:r>
              <a:rPr lang="sl-SI" sz="1800" dirty="0">
                <a:effectLst/>
                <a:latin typeface="Times New Roman" panose="02020603050405020304" pitchFamily="18" charset="0"/>
                <a:ea typeface="Times New Roman" panose="02020603050405020304" pitchFamily="18" charset="0"/>
              </a:rPr>
              <a:t>Ordinacija DM		</a:t>
            </a:r>
            <a:r>
              <a:rPr lang="sl-SI" sz="1800" b="1" dirty="0">
                <a:effectLst/>
                <a:latin typeface="Times New Roman" panose="02020603050405020304" pitchFamily="18" charset="0"/>
                <a:ea typeface="Times New Roman" panose="02020603050405020304" pitchFamily="18" charset="0"/>
              </a:rPr>
              <a:t>4,89</a:t>
            </a:r>
          </a:p>
          <a:p>
            <a:pPr marL="0" indent="0">
              <a:buNone/>
            </a:pPr>
            <a:endParaRPr lang="sl-SI" sz="1800" b="1" dirty="0">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AFE91798-0C60-17B0-0A74-ACADFBC24509}"/>
              </a:ext>
            </a:extLst>
          </p:cNvPr>
          <p:cNvSpPr txBox="1"/>
          <p:nvPr/>
        </p:nvSpPr>
        <p:spPr>
          <a:xfrm>
            <a:off x="7190347" y="982637"/>
            <a:ext cx="4752528" cy="1323439"/>
          </a:xfrm>
          <a:prstGeom prst="rect">
            <a:avLst/>
          </a:prstGeom>
          <a:ln w="76200">
            <a:solidFill>
              <a:schemeClr val="accent6"/>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sz="2000" u="none" strike="noStrike" dirty="0" err="1">
                <a:effectLst/>
              </a:rPr>
              <a:t>Zdi</a:t>
            </a:r>
            <a:r>
              <a:rPr lang="en-GB" sz="2000" u="none" strike="noStrike" dirty="0">
                <a:effectLst/>
              </a:rPr>
              <a:t> se mi, da je </a:t>
            </a:r>
            <a:r>
              <a:rPr lang="en-GB" sz="2000" u="none" strike="noStrike" dirty="0" err="1">
                <a:effectLst/>
              </a:rPr>
              <a:t>zelo</a:t>
            </a:r>
            <a:r>
              <a:rPr lang="en-GB" sz="2000" u="none" strike="noStrike" dirty="0">
                <a:effectLst/>
              </a:rPr>
              <a:t> dobro, da se </a:t>
            </a:r>
            <a:r>
              <a:rPr lang="en-GB" sz="2000" u="none" strike="noStrike" dirty="0" err="1">
                <a:effectLst/>
              </a:rPr>
              <a:t>študentje</a:t>
            </a:r>
            <a:r>
              <a:rPr lang="en-GB" sz="2000" u="none" strike="noStrike" dirty="0">
                <a:effectLst/>
              </a:rPr>
              <a:t> Medicine </a:t>
            </a:r>
            <a:r>
              <a:rPr lang="en-GB" sz="2000" u="none" strike="noStrike" dirty="0" err="1">
                <a:effectLst/>
              </a:rPr>
              <a:t>preizkusimo</a:t>
            </a:r>
            <a:r>
              <a:rPr lang="en-GB" sz="2000" u="none" strike="noStrike" dirty="0">
                <a:effectLst/>
              </a:rPr>
              <a:t> </a:t>
            </a:r>
            <a:r>
              <a:rPr lang="en-GB" sz="2000" u="none" strike="noStrike" dirty="0" err="1">
                <a:effectLst/>
              </a:rPr>
              <a:t>tudi</a:t>
            </a:r>
            <a:r>
              <a:rPr lang="en-GB" sz="2000" u="none" strike="noStrike" dirty="0">
                <a:effectLst/>
              </a:rPr>
              <a:t> v </a:t>
            </a:r>
            <a:r>
              <a:rPr lang="en-GB" sz="2000" u="none" strike="noStrike" dirty="0" err="1">
                <a:effectLst/>
              </a:rPr>
              <a:t>delu</a:t>
            </a:r>
            <a:r>
              <a:rPr lang="en-GB" sz="2000" u="none" strike="noStrike" dirty="0">
                <a:effectLst/>
              </a:rPr>
              <a:t> </a:t>
            </a:r>
            <a:r>
              <a:rPr lang="en-GB" sz="2000" u="none" strike="noStrike" dirty="0" err="1">
                <a:effectLst/>
              </a:rPr>
              <a:t>drugih</a:t>
            </a:r>
            <a:r>
              <a:rPr lang="en-GB" sz="2000" u="none" strike="noStrike" dirty="0">
                <a:effectLst/>
              </a:rPr>
              <a:t> </a:t>
            </a:r>
            <a:r>
              <a:rPr lang="en-GB" sz="2000" u="none" strike="noStrike" dirty="0" err="1">
                <a:effectLst/>
              </a:rPr>
              <a:t>zdravtsvenih</a:t>
            </a:r>
            <a:r>
              <a:rPr lang="en-GB" sz="2000" u="none" strike="noStrike" dirty="0">
                <a:effectLst/>
              </a:rPr>
              <a:t> </a:t>
            </a:r>
            <a:r>
              <a:rPr lang="en-GB" sz="2000" u="none" strike="noStrike" dirty="0" err="1">
                <a:effectLst/>
              </a:rPr>
              <a:t>delavcev</a:t>
            </a:r>
            <a:r>
              <a:rPr lang="en-GB" sz="2000" u="none" strike="noStrike" dirty="0">
                <a:effectLst/>
              </a:rPr>
              <a:t>, </a:t>
            </a:r>
            <a:r>
              <a:rPr lang="en-GB" sz="2000" u="none" strike="noStrike" dirty="0" err="1">
                <a:effectLst/>
              </a:rPr>
              <a:t>saj</a:t>
            </a:r>
            <a:r>
              <a:rPr lang="en-GB" sz="2000" u="none" strike="noStrike" dirty="0">
                <a:effectLst/>
              </a:rPr>
              <a:t> </a:t>
            </a:r>
            <a:r>
              <a:rPr lang="en-GB" sz="2000" u="none" strike="noStrike" dirty="0" err="1">
                <a:effectLst/>
              </a:rPr>
              <a:t>jih</a:t>
            </a:r>
            <a:r>
              <a:rPr lang="en-GB" sz="2000" u="none" strike="noStrike" dirty="0">
                <a:effectLst/>
              </a:rPr>
              <a:t> </a:t>
            </a:r>
            <a:r>
              <a:rPr lang="en-GB" sz="2000" u="none" strike="noStrike" dirty="0" err="1">
                <a:effectLst/>
              </a:rPr>
              <a:t>bomo</a:t>
            </a:r>
            <a:r>
              <a:rPr lang="en-GB" sz="2000" u="none" strike="noStrike" dirty="0">
                <a:effectLst/>
              </a:rPr>
              <a:t> </a:t>
            </a:r>
            <a:r>
              <a:rPr lang="en-GB" sz="2000" u="none" strike="noStrike" dirty="0" err="1">
                <a:effectLst/>
              </a:rPr>
              <a:t>tako</a:t>
            </a:r>
            <a:r>
              <a:rPr lang="en-GB" sz="2000" u="none" strike="noStrike" dirty="0">
                <a:effectLst/>
              </a:rPr>
              <a:t> </a:t>
            </a:r>
            <a:r>
              <a:rPr lang="en-GB" sz="2000" u="none" strike="noStrike" dirty="0" err="1">
                <a:effectLst/>
              </a:rPr>
              <a:t>bolj</a:t>
            </a:r>
            <a:r>
              <a:rPr lang="en-GB" sz="2000" u="none" strike="noStrike" dirty="0">
                <a:effectLst/>
              </a:rPr>
              <a:t> </a:t>
            </a:r>
            <a:r>
              <a:rPr lang="en-GB" sz="2000" u="none" strike="noStrike" dirty="0" err="1">
                <a:effectLst/>
              </a:rPr>
              <a:t>cenili</a:t>
            </a:r>
            <a:r>
              <a:rPr lang="en-GB" sz="2000" u="none" strike="noStrike" dirty="0">
                <a:effectLst/>
              </a:rPr>
              <a:t>.</a:t>
            </a:r>
            <a:endParaRPr lang="en-GB" sz="2000" b="0" i="0" u="none" strike="noStrike" dirty="0">
              <a:solidFill>
                <a:srgbClr val="000000"/>
              </a:solidFill>
              <a:effectLst/>
              <a:latin typeface="Arial" panose="020B0604020202020204" pitchFamily="34" charset="0"/>
            </a:endParaRPr>
          </a:p>
        </p:txBody>
      </p:sp>
      <p:sp>
        <p:nvSpPr>
          <p:cNvPr id="10" name="TextBox 9">
            <a:extLst>
              <a:ext uri="{FF2B5EF4-FFF2-40B4-BE49-F238E27FC236}">
                <a16:creationId xmlns:a16="http://schemas.microsoft.com/office/drawing/2014/main" id="{BDF921BE-CFF8-9BCE-3221-1C5CC56A0E10}"/>
              </a:ext>
            </a:extLst>
          </p:cNvPr>
          <p:cNvSpPr txBox="1"/>
          <p:nvPr/>
        </p:nvSpPr>
        <p:spPr>
          <a:xfrm>
            <a:off x="4077971" y="2811831"/>
            <a:ext cx="5616624" cy="1754326"/>
          </a:xfrm>
          <a:prstGeom prst="rect">
            <a:avLst/>
          </a:prstGeom>
          <a:ln w="76200">
            <a:solidFill>
              <a:schemeClr val="accent5">
                <a:lumMod val="75000"/>
              </a:schemeClr>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b="0" i="0" u="none" strike="noStrike" dirty="0" err="1">
                <a:solidFill>
                  <a:srgbClr val="000000"/>
                </a:solidFill>
                <a:effectLst/>
                <a:latin typeface="Arial" panose="020B0604020202020204" pitchFamily="34" charset="0"/>
              </a:rPr>
              <a:t>Zelo</a:t>
            </a:r>
            <a:r>
              <a:rPr lang="en-GB" b="0" i="0" u="none" strike="noStrike" dirty="0">
                <a:solidFill>
                  <a:srgbClr val="000000"/>
                </a:solidFill>
                <a:effectLst/>
                <a:latin typeface="Arial" panose="020B0604020202020204" pitchFamily="34" charset="0"/>
              </a:rPr>
              <a:t> </a:t>
            </a:r>
            <a:r>
              <a:rPr lang="en-GB" b="0" i="0" u="none" strike="noStrike" dirty="0" err="1">
                <a:solidFill>
                  <a:srgbClr val="000000"/>
                </a:solidFill>
                <a:effectLst/>
                <a:latin typeface="Arial" panose="020B0604020202020204" pitchFamily="34" charset="0"/>
              </a:rPr>
              <a:t>všeč</a:t>
            </a:r>
            <a:r>
              <a:rPr lang="en-GB" b="0" i="0" u="none" strike="noStrike" dirty="0">
                <a:solidFill>
                  <a:srgbClr val="000000"/>
                </a:solidFill>
                <a:effectLst/>
                <a:latin typeface="Arial" panose="020B0604020202020204" pitchFamily="34" charset="0"/>
              </a:rPr>
              <a:t> mi je </a:t>
            </a:r>
            <a:r>
              <a:rPr lang="en-GB" b="0" i="0" u="none" strike="noStrike" dirty="0" err="1">
                <a:solidFill>
                  <a:srgbClr val="000000"/>
                </a:solidFill>
                <a:effectLst/>
                <a:latin typeface="Arial" panose="020B0604020202020204" pitchFamily="34" charset="0"/>
              </a:rPr>
              <a:t>bil</a:t>
            </a:r>
            <a:r>
              <a:rPr lang="en-GB" b="0" i="0" u="none" strike="noStrike" dirty="0">
                <a:solidFill>
                  <a:srgbClr val="000000"/>
                </a:solidFill>
                <a:effectLst/>
                <a:latin typeface="Arial" panose="020B0604020202020204" pitchFamily="34" charset="0"/>
              </a:rPr>
              <a:t> </a:t>
            </a:r>
            <a:r>
              <a:rPr lang="en-GB" b="0" i="0" u="none" strike="noStrike" dirty="0" err="1">
                <a:solidFill>
                  <a:srgbClr val="000000"/>
                </a:solidFill>
                <a:effectLst/>
                <a:latin typeface="Arial" panose="020B0604020202020204" pitchFamily="34" charset="0"/>
              </a:rPr>
              <a:t>odnos</a:t>
            </a:r>
            <a:r>
              <a:rPr lang="en-GB" b="0" i="0" u="none" strike="noStrike" dirty="0">
                <a:solidFill>
                  <a:srgbClr val="000000"/>
                </a:solidFill>
                <a:effectLst/>
                <a:latin typeface="Arial" panose="020B0604020202020204" pitchFamily="34" charset="0"/>
              </a:rPr>
              <a:t> </a:t>
            </a:r>
            <a:r>
              <a:rPr lang="en-GB" b="0" i="0" u="none" strike="noStrike" dirty="0" err="1">
                <a:solidFill>
                  <a:srgbClr val="000000"/>
                </a:solidFill>
                <a:effectLst/>
                <a:latin typeface="Arial" panose="020B0604020202020204" pitchFamily="34" charset="0"/>
              </a:rPr>
              <a:t>osebja</a:t>
            </a:r>
            <a:r>
              <a:rPr lang="en-GB" b="0" i="0" u="none" strike="noStrike" dirty="0">
                <a:solidFill>
                  <a:srgbClr val="000000"/>
                </a:solidFill>
                <a:effectLst/>
                <a:latin typeface="Arial" panose="020B0604020202020204" pitchFamily="34" charset="0"/>
              </a:rPr>
              <a:t> do </a:t>
            </a:r>
            <a:r>
              <a:rPr lang="en-GB" b="0" i="0" u="none" strike="noStrike" dirty="0" err="1">
                <a:solidFill>
                  <a:srgbClr val="000000"/>
                </a:solidFill>
                <a:effectLst/>
                <a:latin typeface="Arial" panose="020B0604020202020204" pitchFamily="34" charset="0"/>
              </a:rPr>
              <a:t>stanovalcev</a:t>
            </a:r>
            <a:r>
              <a:rPr lang="en-GB" b="0" i="0" u="none" strike="noStrike" dirty="0">
                <a:solidFill>
                  <a:srgbClr val="000000"/>
                </a:solidFill>
                <a:effectLst/>
                <a:latin typeface="Arial" panose="020B0604020202020204" pitchFamily="34" charset="0"/>
              </a:rPr>
              <a:t> in </a:t>
            </a:r>
            <a:r>
              <a:rPr lang="en-GB" b="0" i="0" u="none" strike="noStrike" dirty="0" err="1">
                <a:solidFill>
                  <a:srgbClr val="000000"/>
                </a:solidFill>
                <a:effectLst/>
                <a:latin typeface="Arial" panose="020B0604020202020204" pitchFamily="34" charset="0"/>
              </a:rPr>
              <a:t>še</a:t>
            </a:r>
            <a:r>
              <a:rPr lang="en-GB" b="0" i="0" u="none" strike="noStrike" dirty="0">
                <a:solidFill>
                  <a:srgbClr val="000000"/>
                </a:solidFill>
                <a:effectLst/>
                <a:latin typeface="Arial" panose="020B0604020202020204" pitchFamily="34" charset="0"/>
              </a:rPr>
              <a:t> </a:t>
            </a:r>
            <a:r>
              <a:rPr lang="en-GB" b="0" i="0" u="none" strike="noStrike" dirty="0" err="1">
                <a:solidFill>
                  <a:srgbClr val="000000"/>
                </a:solidFill>
                <a:effectLst/>
                <a:latin typeface="Arial" panose="020B0604020202020204" pitchFamily="34" charset="0"/>
              </a:rPr>
              <a:t>posebaj</a:t>
            </a:r>
            <a:r>
              <a:rPr lang="en-GB" b="0" i="0" u="none" strike="noStrike" dirty="0">
                <a:solidFill>
                  <a:srgbClr val="000000"/>
                </a:solidFill>
                <a:effectLst/>
                <a:latin typeface="Arial" panose="020B0604020202020204" pitchFamily="34" charset="0"/>
              </a:rPr>
              <a:t> do </a:t>
            </a:r>
            <a:r>
              <a:rPr lang="en-GB" b="0" i="0" u="none" strike="noStrike" dirty="0" err="1">
                <a:solidFill>
                  <a:srgbClr val="000000"/>
                </a:solidFill>
                <a:effectLst/>
                <a:latin typeface="Arial" panose="020B0604020202020204" pitchFamily="34" charset="0"/>
              </a:rPr>
              <a:t>nas</a:t>
            </a:r>
            <a:r>
              <a:rPr lang="en-GB" b="0" i="0" u="none" strike="noStrike" dirty="0">
                <a:solidFill>
                  <a:srgbClr val="000000"/>
                </a:solidFill>
                <a:effectLst/>
                <a:latin typeface="Arial" panose="020B0604020202020204" pitchFamily="34" charset="0"/>
              </a:rPr>
              <a:t> </a:t>
            </a:r>
            <a:r>
              <a:rPr lang="en-GB" b="0" i="0" u="none" strike="noStrike" dirty="0" err="1">
                <a:solidFill>
                  <a:srgbClr val="000000"/>
                </a:solidFill>
                <a:effectLst/>
                <a:latin typeface="Arial" panose="020B0604020202020204" pitchFamily="34" charset="0"/>
              </a:rPr>
              <a:t>študentov</a:t>
            </a:r>
            <a:r>
              <a:rPr lang="en-GB" b="0" i="0" u="none" strike="noStrike" dirty="0">
                <a:solidFill>
                  <a:srgbClr val="000000"/>
                </a:solidFill>
                <a:effectLst/>
                <a:latin typeface="Arial" panose="020B0604020202020204" pitchFamily="34" charset="0"/>
              </a:rPr>
              <a:t>. Po </a:t>
            </a:r>
            <a:r>
              <a:rPr lang="en-GB" b="0" i="0" u="none" strike="noStrike" dirty="0" err="1">
                <a:solidFill>
                  <a:srgbClr val="000000"/>
                </a:solidFill>
                <a:effectLst/>
                <a:latin typeface="Arial" panose="020B0604020202020204" pitchFamily="34" charset="0"/>
              </a:rPr>
              <a:t>preteklih</a:t>
            </a:r>
            <a:r>
              <a:rPr lang="en-GB" b="0" i="0" u="none" strike="noStrike" dirty="0">
                <a:solidFill>
                  <a:srgbClr val="000000"/>
                </a:solidFill>
                <a:effectLst/>
                <a:latin typeface="Arial" panose="020B0604020202020204" pitchFamily="34" charset="0"/>
              </a:rPr>
              <a:t> </a:t>
            </a:r>
            <a:r>
              <a:rPr lang="en-GB" b="0" i="0" u="none" strike="noStrike" dirty="0" err="1">
                <a:solidFill>
                  <a:srgbClr val="000000"/>
                </a:solidFill>
                <a:effectLst/>
                <a:latin typeface="Arial" panose="020B0604020202020204" pitchFamily="34" charset="0"/>
              </a:rPr>
              <a:t>izkušnjah</a:t>
            </a:r>
            <a:r>
              <a:rPr lang="en-GB" b="0" i="0" u="none" strike="noStrike" dirty="0">
                <a:solidFill>
                  <a:srgbClr val="000000"/>
                </a:solidFill>
                <a:effectLst/>
                <a:latin typeface="Arial" panose="020B0604020202020204" pitchFamily="34" charset="0"/>
              </a:rPr>
              <a:t> z </a:t>
            </a:r>
            <a:r>
              <a:rPr lang="en-GB" b="0" i="0" u="none" strike="noStrike" dirty="0" err="1">
                <a:solidFill>
                  <a:srgbClr val="000000"/>
                </a:solidFill>
                <a:effectLst/>
                <a:latin typeface="Arial" panose="020B0604020202020204" pitchFamily="34" charset="0"/>
              </a:rPr>
              <a:t>prakso</a:t>
            </a:r>
            <a:r>
              <a:rPr lang="en-GB" b="0" i="0" u="none" strike="noStrike" dirty="0">
                <a:solidFill>
                  <a:srgbClr val="000000"/>
                </a:solidFill>
                <a:effectLst/>
                <a:latin typeface="Arial" panose="020B0604020202020204" pitchFamily="34" charset="0"/>
              </a:rPr>
              <a:t> </a:t>
            </a:r>
            <a:r>
              <a:rPr lang="en-GB" b="0" i="0" u="none" strike="noStrike" dirty="0" err="1">
                <a:solidFill>
                  <a:srgbClr val="000000"/>
                </a:solidFill>
                <a:effectLst/>
                <a:latin typeface="Arial" panose="020B0604020202020204" pitchFamily="34" charset="0"/>
              </a:rPr>
              <a:t>sem</a:t>
            </a:r>
            <a:r>
              <a:rPr lang="en-GB" b="0" i="0" u="none" strike="noStrike" dirty="0">
                <a:solidFill>
                  <a:srgbClr val="000000"/>
                </a:solidFill>
                <a:effectLst/>
                <a:latin typeface="Arial" panose="020B0604020202020204" pitchFamily="34" charset="0"/>
              </a:rPr>
              <a:t> </a:t>
            </a:r>
            <a:r>
              <a:rPr lang="en-GB" b="0" i="0" u="none" strike="noStrike" dirty="0" err="1">
                <a:solidFill>
                  <a:srgbClr val="000000"/>
                </a:solidFill>
                <a:effectLst/>
                <a:latin typeface="Arial" panose="020B0604020202020204" pitchFamily="34" charset="0"/>
              </a:rPr>
              <a:t>imela</a:t>
            </a:r>
            <a:r>
              <a:rPr lang="en-GB" b="0" i="0" u="none" strike="noStrike" dirty="0">
                <a:solidFill>
                  <a:srgbClr val="000000"/>
                </a:solidFill>
                <a:effectLst/>
                <a:latin typeface="Arial" panose="020B0604020202020204" pitchFamily="34" charset="0"/>
              </a:rPr>
              <a:t> </a:t>
            </a:r>
            <a:r>
              <a:rPr lang="en-GB" b="0" i="0" u="none" strike="noStrike" dirty="0" err="1">
                <a:solidFill>
                  <a:srgbClr val="000000"/>
                </a:solidFill>
                <a:effectLst/>
                <a:latin typeface="Arial" panose="020B0604020202020204" pitchFamily="34" charset="0"/>
              </a:rPr>
              <a:t>občtek</a:t>
            </a:r>
            <a:r>
              <a:rPr lang="en-GB" b="0" i="0" u="none" strike="noStrike" dirty="0">
                <a:solidFill>
                  <a:srgbClr val="000000"/>
                </a:solidFill>
                <a:effectLst/>
                <a:latin typeface="Arial" panose="020B0604020202020204" pitchFamily="34" charset="0"/>
              </a:rPr>
              <a:t>, da </a:t>
            </a:r>
            <a:r>
              <a:rPr lang="en-GB" b="0" i="0" u="none" strike="noStrike" dirty="0" err="1">
                <a:solidFill>
                  <a:srgbClr val="000000"/>
                </a:solidFill>
                <a:effectLst/>
                <a:latin typeface="Arial" panose="020B0604020202020204" pitchFamily="34" charset="0"/>
              </a:rPr>
              <a:t>kot</a:t>
            </a:r>
            <a:r>
              <a:rPr lang="en-GB" b="0" i="0" u="none" strike="noStrike" dirty="0">
                <a:solidFill>
                  <a:srgbClr val="000000"/>
                </a:solidFill>
                <a:effectLst/>
                <a:latin typeface="Arial" panose="020B0604020202020204" pitchFamily="34" charset="0"/>
              </a:rPr>
              <a:t> </a:t>
            </a:r>
            <a:r>
              <a:rPr lang="en-GB" b="0" i="0" u="none" strike="noStrike" dirty="0" err="1">
                <a:solidFill>
                  <a:srgbClr val="000000"/>
                </a:solidFill>
                <a:effectLst/>
                <a:latin typeface="Arial" panose="020B0604020202020204" pitchFamily="34" charset="0"/>
              </a:rPr>
              <a:t>opazovalci</a:t>
            </a:r>
            <a:r>
              <a:rPr lang="en-GB" b="0" i="0" u="none" strike="noStrike" dirty="0">
                <a:solidFill>
                  <a:srgbClr val="000000"/>
                </a:solidFill>
                <a:effectLst/>
                <a:latin typeface="Arial" panose="020B0604020202020204" pitchFamily="34" charset="0"/>
              </a:rPr>
              <a:t> </a:t>
            </a:r>
            <a:r>
              <a:rPr lang="en-GB" b="0" i="0" u="none" strike="noStrike" dirty="0" err="1">
                <a:solidFill>
                  <a:srgbClr val="000000"/>
                </a:solidFill>
                <a:effectLst/>
                <a:latin typeface="Arial" panose="020B0604020202020204" pitchFamily="34" charset="0"/>
              </a:rPr>
              <a:t>nismo</a:t>
            </a:r>
            <a:r>
              <a:rPr lang="en-GB" b="0" i="0" u="none" strike="noStrike" dirty="0">
                <a:solidFill>
                  <a:srgbClr val="000000"/>
                </a:solidFill>
                <a:effectLst/>
                <a:latin typeface="Arial" panose="020B0604020202020204" pitchFamily="34" charset="0"/>
              </a:rPr>
              <a:t> </a:t>
            </a:r>
            <a:r>
              <a:rPr lang="en-GB" b="0" i="0" u="none" strike="noStrike" dirty="0" err="1">
                <a:solidFill>
                  <a:srgbClr val="000000"/>
                </a:solidFill>
                <a:effectLst/>
                <a:latin typeface="Arial" panose="020B0604020202020204" pitchFamily="34" charset="0"/>
              </a:rPr>
              <a:t>pretirano</a:t>
            </a:r>
            <a:r>
              <a:rPr lang="en-GB" b="0" i="0" u="none" strike="noStrike" dirty="0">
                <a:solidFill>
                  <a:srgbClr val="000000"/>
                </a:solidFill>
                <a:effectLst/>
                <a:latin typeface="Arial" panose="020B0604020202020204" pitchFamily="34" charset="0"/>
              </a:rPr>
              <a:t> </a:t>
            </a:r>
            <a:r>
              <a:rPr lang="en-GB" b="0" i="0" u="none" strike="noStrike" dirty="0" err="1">
                <a:solidFill>
                  <a:srgbClr val="000000"/>
                </a:solidFill>
                <a:effectLst/>
                <a:latin typeface="Arial" panose="020B0604020202020204" pitchFamily="34" charset="0"/>
              </a:rPr>
              <a:t>zaželjeni</a:t>
            </a:r>
            <a:r>
              <a:rPr lang="en-GB" b="0" i="0" u="none" strike="noStrike" dirty="0">
                <a:solidFill>
                  <a:srgbClr val="000000"/>
                </a:solidFill>
                <a:effectLst/>
                <a:latin typeface="Arial" panose="020B0604020202020204" pitchFamily="34" charset="0"/>
              </a:rPr>
              <a:t>, v </a:t>
            </a:r>
            <a:r>
              <a:rPr lang="en-GB" b="0" i="0" u="none" strike="noStrike" dirty="0" err="1">
                <a:solidFill>
                  <a:srgbClr val="000000"/>
                </a:solidFill>
                <a:effectLst/>
                <a:latin typeface="Arial" panose="020B0604020202020204" pitchFamily="34" charset="0"/>
              </a:rPr>
              <a:t>Domu</a:t>
            </a:r>
            <a:r>
              <a:rPr lang="en-GB" b="0" i="0" u="none" strike="noStrike" dirty="0">
                <a:solidFill>
                  <a:srgbClr val="000000"/>
                </a:solidFill>
                <a:effectLst/>
                <a:latin typeface="Arial" panose="020B0604020202020204" pitchFamily="34" charset="0"/>
              </a:rPr>
              <a:t> </a:t>
            </a:r>
            <a:r>
              <a:rPr lang="en-GB" b="0" i="0" u="none" strike="noStrike" dirty="0" err="1">
                <a:solidFill>
                  <a:schemeClr val="accent5">
                    <a:lumMod val="75000"/>
                  </a:schemeClr>
                </a:solidFill>
                <a:effectLst/>
                <a:highlight>
                  <a:srgbClr val="008080"/>
                </a:highlight>
                <a:latin typeface="Arial" panose="020B0604020202020204" pitchFamily="34" charset="0"/>
              </a:rPr>
              <a:t>Šiška</a:t>
            </a:r>
            <a:r>
              <a:rPr lang="en-GB" b="0" i="0" u="none" strike="noStrike" dirty="0">
                <a:solidFill>
                  <a:srgbClr val="000000"/>
                </a:solidFill>
                <a:effectLst/>
                <a:latin typeface="Arial" panose="020B0604020202020204" pitchFamily="34" charset="0"/>
              </a:rPr>
              <a:t> pa so </a:t>
            </a:r>
            <a:r>
              <a:rPr lang="en-GB" b="0" i="0" u="none" strike="noStrike" dirty="0" err="1">
                <a:solidFill>
                  <a:srgbClr val="000000"/>
                </a:solidFill>
                <a:effectLst/>
                <a:latin typeface="Arial" panose="020B0604020202020204" pitchFamily="34" charset="0"/>
              </a:rPr>
              <a:t>prav</a:t>
            </a:r>
            <a:r>
              <a:rPr lang="en-GB" b="0" i="0" u="none" strike="noStrike" dirty="0">
                <a:solidFill>
                  <a:srgbClr val="000000"/>
                </a:solidFill>
                <a:effectLst/>
                <a:latin typeface="Arial" panose="020B0604020202020204" pitchFamily="34" charset="0"/>
              </a:rPr>
              <a:t> </a:t>
            </a:r>
            <a:r>
              <a:rPr lang="en-GB" b="0" i="0" u="none" strike="noStrike" dirty="0" err="1">
                <a:solidFill>
                  <a:srgbClr val="000000"/>
                </a:solidFill>
                <a:effectLst/>
                <a:latin typeface="Arial" panose="020B0604020202020204" pitchFamily="34" charset="0"/>
              </a:rPr>
              <a:t>vsakega</a:t>
            </a:r>
            <a:r>
              <a:rPr lang="en-GB" b="0" i="0" u="none" strike="noStrike" dirty="0">
                <a:solidFill>
                  <a:srgbClr val="000000"/>
                </a:solidFill>
                <a:effectLst/>
                <a:latin typeface="Arial" panose="020B0604020202020204" pitchFamily="34" charset="0"/>
              </a:rPr>
              <a:t> od </a:t>
            </a:r>
            <a:r>
              <a:rPr lang="en-GB" b="0" i="0" u="none" strike="noStrike" dirty="0" err="1">
                <a:solidFill>
                  <a:srgbClr val="000000"/>
                </a:solidFill>
                <a:effectLst/>
                <a:latin typeface="Arial" panose="020B0604020202020204" pitchFamily="34" charset="0"/>
              </a:rPr>
              <a:t>nas</a:t>
            </a:r>
            <a:r>
              <a:rPr lang="en-GB" b="0" i="0" u="none" strike="noStrike" dirty="0">
                <a:solidFill>
                  <a:srgbClr val="000000"/>
                </a:solidFill>
                <a:effectLst/>
                <a:latin typeface="Arial" panose="020B0604020202020204" pitchFamily="34" charset="0"/>
              </a:rPr>
              <a:t> </a:t>
            </a:r>
            <a:r>
              <a:rPr lang="en-GB" b="0" i="0" u="none" strike="noStrike" dirty="0" err="1">
                <a:solidFill>
                  <a:srgbClr val="000000"/>
                </a:solidFill>
                <a:effectLst/>
                <a:latin typeface="Arial" panose="020B0604020202020204" pitchFamily="34" charset="0"/>
              </a:rPr>
              <a:t>zelo</a:t>
            </a:r>
            <a:r>
              <a:rPr lang="en-GB" b="0" i="0" u="none" strike="noStrike" dirty="0">
                <a:solidFill>
                  <a:srgbClr val="000000"/>
                </a:solidFill>
                <a:effectLst/>
                <a:latin typeface="Arial" panose="020B0604020202020204" pitchFamily="34" charset="0"/>
              </a:rPr>
              <a:t> </a:t>
            </a:r>
            <a:r>
              <a:rPr lang="en-GB" b="0" i="0" u="none" strike="noStrike" dirty="0" err="1">
                <a:solidFill>
                  <a:srgbClr val="000000"/>
                </a:solidFill>
                <a:effectLst/>
                <a:latin typeface="Arial" panose="020B0604020202020204" pitchFamily="34" charset="0"/>
              </a:rPr>
              <a:t>prijazno</a:t>
            </a:r>
            <a:r>
              <a:rPr lang="en-GB" b="0" i="0" u="none" strike="noStrike" dirty="0">
                <a:solidFill>
                  <a:srgbClr val="000000"/>
                </a:solidFill>
                <a:effectLst/>
                <a:latin typeface="Arial" panose="020B0604020202020204" pitchFamily="34" charset="0"/>
              </a:rPr>
              <a:t> </a:t>
            </a:r>
            <a:r>
              <a:rPr lang="en-GB" b="0" i="0" u="none" strike="noStrike" dirty="0" err="1">
                <a:solidFill>
                  <a:srgbClr val="000000"/>
                </a:solidFill>
                <a:effectLst/>
                <a:latin typeface="Arial" panose="020B0604020202020204" pitchFamily="34" charset="0"/>
              </a:rPr>
              <a:t>sprejeli</a:t>
            </a:r>
            <a:r>
              <a:rPr lang="en-GB" b="0" i="0" u="none" strike="noStrike" dirty="0">
                <a:solidFill>
                  <a:srgbClr val="000000"/>
                </a:solidFill>
                <a:effectLst/>
                <a:latin typeface="Arial" panose="020B0604020202020204" pitchFamily="34" charset="0"/>
              </a:rPr>
              <a:t> in se </a:t>
            </a:r>
            <a:r>
              <a:rPr lang="en-GB" b="0" i="0" u="none" strike="noStrike" dirty="0" err="1">
                <a:solidFill>
                  <a:srgbClr val="000000"/>
                </a:solidFill>
                <a:effectLst/>
                <a:latin typeface="Arial" panose="020B0604020202020204" pitchFamily="34" charset="0"/>
              </a:rPr>
              <a:t>nam</a:t>
            </a:r>
            <a:r>
              <a:rPr lang="en-GB" b="0" i="0" u="none" strike="noStrike" dirty="0">
                <a:solidFill>
                  <a:srgbClr val="000000"/>
                </a:solidFill>
                <a:effectLst/>
                <a:latin typeface="Arial" panose="020B0604020202020204" pitchFamily="34" charset="0"/>
              </a:rPr>
              <a:t> </a:t>
            </a:r>
            <a:r>
              <a:rPr lang="en-GB" b="0" i="0" u="none" strike="noStrike" dirty="0" err="1">
                <a:solidFill>
                  <a:srgbClr val="000000"/>
                </a:solidFill>
                <a:effectLst/>
                <a:latin typeface="Arial" panose="020B0604020202020204" pitchFamily="34" charset="0"/>
              </a:rPr>
              <a:t>posvetili</a:t>
            </a:r>
            <a:r>
              <a:rPr lang="en-GB" b="0" i="0" u="none" strike="noStrike" dirty="0">
                <a:solidFill>
                  <a:srgbClr val="000000"/>
                </a:solidFill>
                <a:effectLst/>
                <a:latin typeface="Arial" panose="020B0604020202020204" pitchFamily="34" charset="0"/>
              </a:rPr>
              <a:t>.</a:t>
            </a:r>
          </a:p>
        </p:txBody>
      </p:sp>
      <p:pic>
        <p:nvPicPr>
          <p:cNvPr id="12" name="Picture 11">
            <a:extLst>
              <a:ext uri="{FF2B5EF4-FFF2-40B4-BE49-F238E27FC236}">
                <a16:creationId xmlns:a16="http://schemas.microsoft.com/office/drawing/2014/main" id="{51C235F2-7604-1CB4-E98E-BDED02FBFD43}"/>
              </a:ext>
            </a:extLst>
          </p:cNvPr>
          <p:cNvPicPr>
            <a:picLocks noChangeAspect="1"/>
          </p:cNvPicPr>
          <p:nvPr/>
        </p:nvPicPr>
        <p:blipFill>
          <a:blip r:embed="rId3"/>
          <a:stretch>
            <a:fillRect/>
          </a:stretch>
        </p:blipFill>
        <p:spPr>
          <a:xfrm>
            <a:off x="10000189" y="4141617"/>
            <a:ext cx="2009193" cy="2583247"/>
          </a:xfrm>
          <a:prstGeom prst="rect">
            <a:avLst/>
          </a:prstGeom>
        </p:spPr>
      </p:pic>
      <p:sp>
        <p:nvSpPr>
          <p:cNvPr id="13" name="TextBox 12">
            <a:extLst>
              <a:ext uri="{FF2B5EF4-FFF2-40B4-BE49-F238E27FC236}">
                <a16:creationId xmlns:a16="http://schemas.microsoft.com/office/drawing/2014/main" id="{D4BD8ACE-937A-99A4-AAFF-A1AA0EBD6602}"/>
              </a:ext>
            </a:extLst>
          </p:cNvPr>
          <p:cNvSpPr txBox="1"/>
          <p:nvPr/>
        </p:nvSpPr>
        <p:spPr>
          <a:xfrm>
            <a:off x="5159526" y="5337185"/>
            <a:ext cx="5616624" cy="1200329"/>
          </a:xfrm>
          <a:prstGeom prst="rect">
            <a:avLst/>
          </a:prstGeom>
          <a:noFill/>
        </p:spPr>
        <p:txBody>
          <a:bodyPr wrap="square" rtlCol="0">
            <a:spAutoFit/>
          </a:bodyPr>
          <a:lstStyle/>
          <a:p>
            <a:r>
              <a:rPr lang="en-GB" sz="2400" b="1" dirty="0" err="1">
                <a:solidFill>
                  <a:schemeClr val="accent3"/>
                </a:solidFill>
              </a:rPr>
              <a:t>Dentalna</a:t>
            </a:r>
            <a:r>
              <a:rPr lang="en-GB" sz="2400" b="1" dirty="0">
                <a:solidFill>
                  <a:schemeClr val="accent3"/>
                </a:solidFill>
              </a:rPr>
              <a:t> </a:t>
            </a:r>
            <a:r>
              <a:rPr lang="en-GB" sz="2400" b="1" dirty="0" err="1">
                <a:solidFill>
                  <a:schemeClr val="accent3"/>
                </a:solidFill>
              </a:rPr>
              <a:t>medicina</a:t>
            </a:r>
            <a:r>
              <a:rPr lang="en-GB" sz="2400" b="1" dirty="0">
                <a:solidFill>
                  <a:schemeClr val="accent3"/>
                </a:solidFill>
              </a:rPr>
              <a:t>: </a:t>
            </a:r>
          </a:p>
          <a:p>
            <a:r>
              <a:rPr lang="en-GB" sz="2400" b="1" dirty="0" err="1">
                <a:solidFill>
                  <a:schemeClr val="accent3"/>
                </a:solidFill>
              </a:rPr>
              <a:t>možnost</a:t>
            </a:r>
            <a:r>
              <a:rPr lang="en-GB" sz="2400" b="1" dirty="0">
                <a:solidFill>
                  <a:schemeClr val="accent3"/>
                </a:solidFill>
              </a:rPr>
              <a:t> </a:t>
            </a:r>
            <a:r>
              <a:rPr lang="en-GB" sz="2400" b="1" dirty="0" err="1">
                <a:solidFill>
                  <a:schemeClr val="accent3"/>
                </a:solidFill>
              </a:rPr>
              <a:t>edukacije</a:t>
            </a:r>
            <a:r>
              <a:rPr lang="en-GB" sz="2400" b="1" dirty="0">
                <a:solidFill>
                  <a:schemeClr val="accent3"/>
                </a:solidFill>
              </a:rPr>
              <a:t> 96 %</a:t>
            </a:r>
          </a:p>
          <a:p>
            <a:r>
              <a:rPr lang="en-GB" sz="2400" b="1" dirty="0" err="1">
                <a:solidFill>
                  <a:schemeClr val="accent3"/>
                </a:solidFill>
              </a:rPr>
              <a:t>zadovoljstvo</a:t>
            </a:r>
            <a:r>
              <a:rPr lang="en-GB" sz="2400" b="1" dirty="0">
                <a:solidFill>
                  <a:schemeClr val="accent3"/>
                </a:solidFill>
              </a:rPr>
              <a:t> v </a:t>
            </a:r>
            <a:r>
              <a:rPr lang="en-GB" sz="2400" b="1" dirty="0" err="1">
                <a:solidFill>
                  <a:schemeClr val="accent3"/>
                </a:solidFill>
              </a:rPr>
              <a:t>ambulanti</a:t>
            </a:r>
            <a:r>
              <a:rPr lang="en-GB" sz="2400" b="1" dirty="0">
                <a:solidFill>
                  <a:schemeClr val="accent3"/>
                </a:solidFill>
              </a:rPr>
              <a:t> 100%</a:t>
            </a:r>
          </a:p>
        </p:txBody>
      </p:sp>
      <p:graphicFrame>
        <p:nvGraphicFramePr>
          <p:cNvPr id="14" name="Chart 13">
            <a:extLst>
              <a:ext uri="{FF2B5EF4-FFF2-40B4-BE49-F238E27FC236}">
                <a16:creationId xmlns:a16="http://schemas.microsoft.com/office/drawing/2014/main" id="{0D32976F-014D-DFB0-0955-97E51AF26436}"/>
              </a:ext>
            </a:extLst>
          </p:cNvPr>
          <p:cNvGraphicFramePr>
            <a:graphicFrameLocks/>
          </p:cNvGraphicFramePr>
          <p:nvPr>
            <p:extLst>
              <p:ext uri="{D42A27DB-BD31-4B8C-83A1-F6EECF244321}">
                <p14:modId xmlns:p14="http://schemas.microsoft.com/office/powerpoint/2010/main" val="3488629286"/>
              </p:ext>
            </p:extLst>
          </p:nvPr>
        </p:nvGraphicFramePr>
        <p:xfrm>
          <a:off x="-346821" y="4141617"/>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77721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E06D5-CE93-A717-AFAE-290DED9458D8}"/>
              </a:ext>
            </a:extLst>
          </p:cNvPr>
          <p:cNvSpPr>
            <a:spLocks noGrp="1"/>
          </p:cNvSpPr>
          <p:nvPr>
            <p:ph type="title"/>
          </p:nvPr>
        </p:nvSpPr>
        <p:spPr/>
        <p:txBody>
          <a:bodyPr/>
          <a:lstStyle/>
          <a:p>
            <a:r>
              <a:rPr lang="en-US" dirty="0" err="1"/>
              <a:t>Individualne</a:t>
            </a:r>
            <a:r>
              <a:rPr lang="en-US" dirty="0"/>
              <a:t> </a:t>
            </a:r>
            <a:r>
              <a:rPr lang="en-US" dirty="0" err="1"/>
              <a:t>vaje</a:t>
            </a:r>
            <a:r>
              <a:rPr lang="en-US" dirty="0"/>
              <a:t> v </a:t>
            </a:r>
            <a:r>
              <a:rPr lang="en-US" dirty="0" err="1"/>
              <a:t>kliničnem</a:t>
            </a:r>
            <a:r>
              <a:rPr lang="en-US" dirty="0"/>
              <a:t> </a:t>
            </a:r>
            <a:r>
              <a:rPr lang="en-US" dirty="0" err="1"/>
              <a:t>okolju</a:t>
            </a:r>
            <a:r>
              <a:rPr lang="en-US" dirty="0"/>
              <a:t> 2</a:t>
            </a:r>
            <a:endParaRPr lang="en-GB" dirty="0"/>
          </a:p>
        </p:txBody>
      </p:sp>
      <p:sp>
        <p:nvSpPr>
          <p:cNvPr id="4" name="TextBox 3">
            <a:extLst>
              <a:ext uri="{FF2B5EF4-FFF2-40B4-BE49-F238E27FC236}">
                <a16:creationId xmlns:a16="http://schemas.microsoft.com/office/drawing/2014/main" id="{D4684AF5-54AB-3D47-F493-EA6997086B7D}"/>
              </a:ext>
            </a:extLst>
          </p:cNvPr>
          <p:cNvSpPr txBox="1"/>
          <p:nvPr/>
        </p:nvSpPr>
        <p:spPr>
          <a:xfrm>
            <a:off x="1590673" y="2132856"/>
            <a:ext cx="9008115" cy="3034677"/>
          </a:xfrm>
          <a:prstGeom prst="rect">
            <a:avLst/>
          </a:prstGeom>
          <a:ln w="76200">
            <a:solidFill>
              <a:srgbClr val="6FB879"/>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0" marR="0" lvl="0" indent="0" algn="ctr" defTabSz="914400" rtl="0" eaLnBrk="0" fontAlgn="base" latinLnBrk="0" hangingPunct="0">
              <a:lnSpc>
                <a:spcPct val="100000"/>
              </a:lnSpc>
              <a:spcBef>
                <a:spcPct val="30000"/>
              </a:spcBef>
              <a:spcAft>
                <a:spcPct val="0"/>
              </a:spcAft>
              <a:buClrTx/>
              <a:buSzTx/>
              <a:buFontTx/>
              <a:buNone/>
              <a:tabLst/>
              <a:defRPr/>
            </a:pPr>
            <a:r>
              <a:rPr lang="en-GB" sz="3200" u="none" strike="noStrike" dirty="0" err="1">
                <a:effectLst/>
              </a:rPr>
              <a:t>Zelo</a:t>
            </a:r>
            <a:r>
              <a:rPr lang="en-GB" sz="3200" u="none" strike="noStrike" dirty="0">
                <a:effectLst/>
              </a:rPr>
              <a:t> </a:t>
            </a:r>
            <a:r>
              <a:rPr lang="en-GB" sz="3200" u="none" strike="noStrike" dirty="0" err="1">
                <a:effectLst/>
              </a:rPr>
              <a:t>sem</a:t>
            </a:r>
            <a:r>
              <a:rPr lang="en-GB" sz="3200" u="none" strike="noStrike" dirty="0">
                <a:effectLst/>
              </a:rPr>
              <a:t> </a:t>
            </a:r>
            <a:r>
              <a:rPr lang="en-GB" sz="3200" u="none" strike="noStrike" dirty="0" err="1">
                <a:effectLst/>
              </a:rPr>
              <a:t>navdušen</a:t>
            </a:r>
            <a:r>
              <a:rPr lang="en-GB" sz="3200" u="none" strike="noStrike" dirty="0">
                <a:effectLst/>
              </a:rPr>
              <a:t> </a:t>
            </a:r>
            <a:r>
              <a:rPr lang="en-GB" sz="3200" u="none" strike="noStrike" dirty="0" err="1">
                <a:effectLst/>
              </a:rPr>
              <a:t>nad</a:t>
            </a:r>
            <a:r>
              <a:rPr lang="en-GB" sz="3200" u="none" strike="noStrike" dirty="0">
                <a:effectLst/>
              </a:rPr>
              <a:t> </a:t>
            </a:r>
            <a:r>
              <a:rPr lang="en-GB" sz="3200" u="none" strike="noStrike" dirty="0" err="1">
                <a:effectLst/>
              </a:rPr>
              <a:t>klinično</a:t>
            </a:r>
            <a:r>
              <a:rPr lang="en-GB" sz="3200" u="none" strike="noStrike" dirty="0">
                <a:effectLst/>
              </a:rPr>
              <a:t> </a:t>
            </a:r>
            <a:r>
              <a:rPr lang="en-GB" sz="3200" u="none" strike="noStrike" dirty="0" err="1">
                <a:effectLst/>
              </a:rPr>
              <a:t>prakso</a:t>
            </a:r>
            <a:r>
              <a:rPr lang="en-GB" sz="3200" u="none" strike="noStrike" dirty="0">
                <a:effectLst/>
              </a:rPr>
              <a:t> </a:t>
            </a:r>
            <a:r>
              <a:rPr lang="en-GB" sz="3200" u="none" strike="noStrike" dirty="0" err="1">
                <a:effectLst/>
              </a:rPr>
              <a:t>že</a:t>
            </a:r>
            <a:r>
              <a:rPr lang="en-GB" sz="3200" u="none" strike="noStrike" dirty="0">
                <a:effectLst/>
              </a:rPr>
              <a:t> v </a:t>
            </a:r>
            <a:r>
              <a:rPr lang="en-GB" sz="3200" u="none" strike="noStrike" dirty="0" err="1">
                <a:effectLst/>
              </a:rPr>
              <a:t>nižjih</a:t>
            </a:r>
            <a:r>
              <a:rPr lang="en-GB" sz="3200" u="none" strike="noStrike" dirty="0">
                <a:effectLst/>
              </a:rPr>
              <a:t> </a:t>
            </a:r>
            <a:r>
              <a:rPr lang="en-GB" sz="3200" u="none" strike="noStrike" dirty="0" err="1">
                <a:effectLst/>
              </a:rPr>
              <a:t>letnikih</a:t>
            </a:r>
            <a:r>
              <a:rPr lang="en-GB" sz="3200" u="none" strike="noStrike" dirty="0">
                <a:effectLst/>
              </a:rPr>
              <a:t>, </a:t>
            </a:r>
            <a:r>
              <a:rPr lang="en-GB" sz="3200" u="none" strike="noStrike" dirty="0" err="1">
                <a:effectLst/>
              </a:rPr>
              <a:t>saj</a:t>
            </a:r>
            <a:r>
              <a:rPr lang="en-GB" sz="3200" u="none" strike="noStrike" dirty="0">
                <a:effectLst/>
              </a:rPr>
              <a:t> mi to </a:t>
            </a:r>
            <a:r>
              <a:rPr lang="en-GB" sz="3200" u="none" strike="noStrike" dirty="0" err="1">
                <a:effectLst/>
              </a:rPr>
              <a:t>daje</a:t>
            </a:r>
            <a:r>
              <a:rPr lang="en-GB" sz="3200" u="none" strike="noStrike" dirty="0">
                <a:effectLst/>
              </a:rPr>
              <a:t> </a:t>
            </a:r>
            <a:r>
              <a:rPr lang="en-GB" sz="3200" u="none" strike="noStrike" dirty="0" err="1">
                <a:effectLst/>
              </a:rPr>
              <a:t>občutek</a:t>
            </a:r>
            <a:r>
              <a:rPr lang="en-GB" sz="3200" u="none" strike="noStrike" dirty="0">
                <a:effectLst/>
              </a:rPr>
              <a:t> da </a:t>
            </a:r>
            <a:r>
              <a:rPr lang="en-GB" sz="3200" u="none" strike="noStrike" dirty="0" err="1">
                <a:effectLst/>
              </a:rPr>
              <a:t>sem</a:t>
            </a:r>
            <a:r>
              <a:rPr lang="en-GB" sz="3200" u="none" strike="noStrike" dirty="0">
                <a:effectLst/>
              </a:rPr>
              <a:t> </a:t>
            </a:r>
            <a:r>
              <a:rPr lang="en-GB" sz="3200" u="none" strike="noStrike" dirty="0" err="1">
                <a:effectLst/>
              </a:rPr>
              <a:t>že</a:t>
            </a:r>
            <a:r>
              <a:rPr lang="en-GB" sz="3200" u="none" strike="noStrike" dirty="0">
                <a:effectLst/>
              </a:rPr>
              <a:t> </a:t>
            </a:r>
            <a:r>
              <a:rPr lang="en-GB" sz="3200" u="none" strike="noStrike" dirty="0" err="1">
                <a:effectLst/>
              </a:rPr>
              <a:t>zelo</a:t>
            </a:r>
            <a:r>
              <a:rPr lang="en-GB" sz="3200" u="none" strike="noStrike" dirty="0">
                <a:effectLst/>
              </a:rPr>
              <a:t> </a:t>
            </a:r>
            <a:r>
              <a:rPr lang="en-GB" sz="3200" u="none" strike="noStrike" dirty="0" err="1">
                <a:effectLst/>
              </a:rPr>
              <a:t>blizu</a:t>
            </a:r>
            <a:r>
              <a:rPr lang="en-GB" sz="3200" u="none" strike="noStrike" dirty="0">
                <a:effectLst/>
              </a:rPr>
              <a:t> </a:t>
            </a:r>
            <a:r>
              <a:rPr lang="en-GB" sz="3200" u="none" strike="noStrike" dirty="0" err="1">
                <a:effectLst/>
              </a:rPr>
              <a:t>svojemu</a:t>
            </a:r>
            <a:r>
              <a:rPr lang="en-GB" sz="3200" u="none" strike="noStrike" dirty="0">
                <a:effectLst/>
              </a:rPr>
              <a:t> </a:t>
            </a:r>
            <a:r>
              <a:rPr lang="en-GB" sz="3200" u="none" strike="noStrike" dirty="0" err="1">
                <a:effectLst/>
              </a:rPr>
              <a:t>cilju</a:t>
            </a:r>
            <a:r>
              <a:rPr lang="en-GB" sz="3200" u="none" strike="noStrike" dirty="0">
                <a:effectLst/>
              </a:rPr>
              <a:t>, </a:t>
            </a:r>
            <a:r>
              <a:rPr lang="en-GB" sz="3200" u="none" strike="noStrike" dirty="0" err="1">
                <a:effectLst/>
              </a:rPr>
              <a:t>poleg</a:t>
            </a:r>
            <a:r>
              <a:rPr lang="en-GB" sz="3200" u="none" strike="noStrike" dirty="0">
                <a:effectLst/>
              </a:rPr>
              <a:t> </a:t>
            </a:r>
            <a:r>
              <a:rPr lang="en-GB" sz="3200" u="none" strike="noStrike" dirty="0" err="1">
                <a:effectLst/>
              </a:rPr>
              <a:t>tega</a:t>
            </a:r>
            <a:r>
              <a:rPr lang="en-GB" sz="3200" u="none" strike="noStrike" dirty="0">
                <a:effectLst/>
              </a:rPr>
              <a:t> pa </a:t>
            </a:r>
            <a:r>
              <a:rPr lang="en-GB" sz="3200" u="none" strike="noStrike" dirty="0" err="1">
                <a:effectLst/>
              </a:rPr>
              <a:t>pridobivam</a:t>
            </a:r>
            <a:r>
              <a:rPr lang="en-GB" sz="3200" u="none" strike="noStrike" dirty="0">
                <a:effectLst/>
              </a:rPr>
              <a:t> </a:t>
            </a:r>
            <a:r>
              <a:rPr lang="en-GB" sz="3200" u="none" strike="noStrike" dirty="0" err="1">
                <a:effectLst/>
              </a:rPr>
              <a:t>na</a:t>
            </a:r>
            <a:r>
              <a:rPr lang="en-GB" sz="3200" u="none" strike="noStrike" dirty="0">
                <a:effectLst/>
              </a:rPr>
              <a:t> </a:t>
            </a:r>
            <a:r>
              <a:rPr lang="en-GB" sz="3200" u="none" strike="noStrike" dirty="0" err="1">
                <a:effectLst/>
              </a:rPr>
              <a:t>samozavesti</a:t>
            </a:r>
            <a:r>
              <a:rPr lang="en-GB" sz="3200" u="none" strike="noStrike" dirty="0">
                <a:effectLst/>
              </a:rPr>
              <a:t> </a:t>
            </a:r>
            <a:r>
              <a:rPr lang="en-GB" sz="3200" u="none" strike="noStrike" dirty="0" err="1">
                <a:effectLst/>
              </a:rPr>
              <a:t>pri</a:t>
            </a:r>
            <a:r>
              <a:rPr lang="en-GB" sz="3200" u="none" strike="noStrike" dirty="0">
                <a:effectLst/>
              </a:rPr>
              <a:t> </a:t>
            </a:r>
            <a:r>
              <a:rPr lang="en-GB" sz="3200" u="none" strike="noStrike" dirty="0" err="1">
                <a:effectLst/>
              </a:rPr>
              <a:t>delu</a:t>
            </a:r>
            <a:r>
              <a:rPr lang="en-GB" sz="3200" u="none" strike="noStrike" dirty="0">
                <a:effectLst/>
              </a:rPr>
              <a:t> s </a:t>
            </a:r>
            <a:r>
              <a:rPr lang="en-GB" sz="3200" u="none" strike="noStrike" dirty="0" err="1">
                <a:effectLst/>
              </a:rPr>
              <a:t>pacienti</a:t>
            </a:r>
            <a:r>
              <a:rPr lang="en-GB" sz="3200" u="none" strike="noStrike" dirty="0">
                <a:effectLst/>
              </a:rPr>
              <a:t>, ki mi </a:t>
            </a:r>
            <a:r>
              <a:rPr lang="en-GB" sz="3200" u="none" strike="noStrike" dirty="0" err="1">
                <a:effectLst/>
              </a:rPr>
              <a:t>bo</a:t>
            </a:r>
            <a:r>
              <a:rPr lang="en-GB" sz="3200" u="none" strike="noStrike" dirty="0">
                <a:effectLst/>
              </a:rPr>
              <a:t> </a:t>
            </a:r>
            <a:r>
              <a:rPr lang="en-GB" sz="3200" u="none" strike="noStrike" dirty="0" err="1">
                <a:effectLst/>
              </a:rPr>
              <a:t>prav</a:t>
            </a:r>
            <a:r>
              <a:rPr lang="en-GB" sz="3200" u="none" strike="noStrike" dirty="0">
                <a:effectLst/>
              </a:rPr>
              <a:t> </a:t>
            </a:r>
            <a:r>
              <a:rPr lang="en-GB" sz="3200" u="none" strike="noStrike" dirty="0" err="1">
                <a:effectLst/>
              </a:rPr>
              <a:t>prišla</a:t>
            </a:r>
            <a:r>
              <a:rPr lang="en-GB" sz="3200" u="none" strike="noStrike" dirty="0">
                <a:effectLst/>
              </a:rPr>
              <a:t> v </a:t>
            </a:r>
            <a:r>
              <a:rPr lang="en-GB" sz="3200" u="none" strike="noStrike" dirty="0" err="1">
                <a:effectLst/>
              </a:rPr>
              <a:t>višjih</a:t>
            </a:r>
            <a:r>
              <a:rPr lang="en-GB" sz="3200" u="none" strike="noStrike" dirty="0">
                <a:effectLst/>
              </a:rPr>
              <a:t> </a:t>
            </a:r>
            <a:r>
              <a:rPr lang="en-GB" sz="3200" u="none" strike="noStrike" dirty="0" err="1">
                <a:effectLst/>
              </a:rPr>
              <a:t>letnikih</a:t>
            </a:r>
            <a:r>
              <a:rPr lang="en-GB" sz="3200" u="none" strike="noStrike" dirty="0">
                <a:effectLst/>
              </a:rPr>
              <a:t> in </a:t>
            </a:r>
            <a:r>
              <a:rPr lang="en-GB" sz="3200" u="none" strike="noStrike" dirty="0" err="1">
                <a:effectLst/>
              </a:rPr>
              <a:t>nenazadnje</a:t>
            </a:r>
            <a:r>
              <a:rPr lang="en-GB" sz="3200" u="none" strike="noStrike" dirty="0">
                <a:effectLst/>
              </a:rPr>
              <a:t> </a:t>
            </a:r>
            <a:r>
              <a:rPr lang="en-GB" sz="3200" u="none" strike="noStrike" dirty="0" err="1">
                <a:effectLst/>
              </a:rPr>
              <a:t>tudi</a:t>
            </a:r>
            <a:r>
              <a:rPr lang="en-GB" sz="3200" u="none" strike="noStrike" dirty="0">
                <a:effectLst/>
              </a:rPr>
              <a:t> po </a:t>
            </a:r>
            <a:r>
              <a:rPr lang="en-GB" sz="3200" u="none" strike="noStrike" dirty="0" err="1">
                <a:effectLst/>
              </a:rPr>
              <a:t>končanem</a:t>
            </a:r>
            <a:r>
              <a:rPr lang="en-GB" sz="3200" u="none" strike="noStrike" dirty="0">
                <a:effectLst/>
              </a:rPr>
              <a:t> </a:t>
            </a:r>
            <a:r>
              <a:rPr lang="en-GB" sz="3200" u="none" strike="noStrike" dirty="0" err="1">
                <a:effectLst/>
              </a:rPr>
              <a:t>faksu</a:t>
            </a:r>
            <a:r>
              <a:rPr lang="en-GB" sz="3200" u="none" strike="noStrike" dirty="0">
                <a:effectLst/>
              </a:rPr>
              <a:t>.</a:t>
            </a:r>
          </a:p>
          <a:p>
            <a:pPr marL="0" marR="0" lvl="0" indent="0" algn="ctr" defTabSz="914400" rtl="0" eaLnBrk="0" fontAlgn="base" latinLnBrk="0" hangingPunct="0">
              <a:lnSpc>
                <a:spcPct val="100000"/>
              </a:lnSpc>
              <a:spcBef>
                <a:spcPct val="30000"/>
              </a:spcBef>
              <a:spcAft>
                <a:spcPct val="0"/>
              </a:spcAft>
              <a:buClrTx/>
              <a:buSzTx/>
              <a:buFontTx/>
              <a:buNone/>
              <a:tabLst/>
              <a:defRPr/>
            </a:pPr>
            <a:r>
              <a:rPr lang="en-GB" sz="2400" u="none" strike="noStrike" dirty="0" err="1">
                <a:solidFill>
                  <a:srgbClr val="000000"/>
                </a:solidFill>
                <a:effectLst/>
                <a:latin typeface="Arial" panose="020B0604020202020204" pitchFamily="34" charset="0"/>
              </a:rPr>
              <a:t>Študent</a:t>
            </a:r>
            <a:r>
              <a:rPr lang="en-GB" sz="2400" u="none" strike="noStrike" dirty="0">
                <a:solidFill>
                  <a:srgbClr val="000000"/>
                </a:solidFill>
                <a:effectLst/>
                <a:latin typeface="Arial" panose="020B0604020202020204" pitchFamily="34" charset="0"/>
              </a:rPr>
              <a:t>, 2. </a:t>
            </a:r>
            <a:r>
              <a:rPr lang="en-GB" sz="2400" dirty="0" err="1">
                <a:solidFill>
                  <a:srgbClr val="000000"/>
                </a:solidFill>
                <a:latin typeface="Arial" panose="020B0604020202020204" pitchFamily="34" charset="0"/>
              </a:rPr>
              <a:t>l</a:t>
            </a:r>
            <a:r>
              <a:rPr lang="en-GB" sz="2400" u="none" strike="noStrike" dirty="0" err="1">
                <a:solidFill>
                  <a:srgbClr val="000000"/>
                </a:solidFill>
                <a:effectLst/>
                <a:latin typeface="Arial" panose="020B0604020202020204" pitchFamily="34" charset="0"/>
              </a:rPr>
              <a:t>etnik</a:t>
            </a:r>
            <a:r>
              <a:rPr lang="en-GB" sz="2400" u="none" strike="noStrike" dirty="0">
                <a:solidFill>
                  <a:srgbClr val="000000"/>
                </a:solidFill>
                <a:effectLst/>
                <a:latin typeface="Arial" panose="020B0604020202020204" pitchFamily="34" charset="0"/>
              </a:rPr>
              <a:t> 2024/25</a:t>
            </a:r>
            <a:endParaRPr lang="en-GB" sz="2400" b="0" i="0" u="none" strike="noStrike"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481681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A900A-6792-EB6F-1600-33F08DD78A2D}"/>
              </a:ext>
            </a:extLst>
          </p:cNvPr>
          <p:cNvSpPr>
            <a:spLocks noGrp="1"/>
          </p:cNvSpPr>
          <p:nvPr>
            <p:ph type="title"/>
          </p:nvPr>
        </p:nvSpPr>
        <p:spPr/>
        <p:txBody>
          <a:bodyPr/>
          <a:lstStyle/>
          <a:p>
            <a:r>
              <a:rPr lang="en-US" sz="2800" dirty="0" err="1"/>
              <a:t>Individualne</a:t>
            </a:r>
            <a:r>
              <a:rPr lang="en-US" sz="2800" dirty="0"/>
              <a:t> </a:t>
            </a:r>
            <a:r>
              <a:rPr lang="en-US" sz="2800" dirty="0" err="1"/>
              <a:t>vaje</a:t>
            </a:r>
            <a:r>
              <a:rPr lang="en-US" sz="2800" dirty="0"/>
              <a:t> v </a:t>
            </a:r>
            <a:r>
              <a:rPr lang="en-US" sz="2800" dirty="0" err="1"/>
              <a:t>kliničnem</a:t>
            </a:r>
            <a:r>
              <a:rPr lang="en-US" sz="2800" dirty="0"/>
              <a:t> </a:t>
            </a:r>
            <a:r>
              <a:rPr lang="en-US" sz="2800" dirty="0" err="1"/>
              <a:t>okolju</a:t>
            </a:r>
            <a:r>
              <a:rPr lang="en-US" sz="2800" dirty="0"/>
              <a:t> </a:t>
            </a:r>
            <a:r>
              <a:rPr lang="en-US" altLang="en-US" sz="2800" b="1" dirty="0"/>
              <a:t>za </a:t>
            </a:r>
            <a:r>
              <a:rPr lang="en-US" altLang="en-US" sz="2800" b="1" dirty="0" err="1"/>
              <a:t>študente</a:t>
            </a:r>
            <a:r>
              <a:rPr lang="en-US" altLang="en-US" sz="2800" b="1" dirty="0"/>
              <a:t> 2. </a:t>
            </a:r>
            <a:r>
              <a:rPr lang="en-US" altLang="en-US" sz="2800" b="1" dirty="0" err="1"/>
              <a:t>letnika</a:t>
            </a:r>
            <a:r>
              <a:rPr lang="en-US" altLang="en-US" sz="2800" b="1" dirty="0"/>
              <a:t> EMŠ </a:t>
            </a:r>
            <a:r>
              <a:rPr lang="en-US" altLang="en-US" sz="2800" b="1" dirty="0" err="1"/>
              <a:t>Medicina</a:t>
            </a:r>
            <a:r>
              <a:rPr lang="en-US" altLang="en-US" sz="2800" b="1" dirty="0"/>
              <a:t> in 2. </a:t>
            </a:r>
            <a:r>
              <a:rPr lang="en-US" altLang="en-US" sz="2800" b="1" dirty="0" err="1"/>
              <a:t>letnika</a:t>
            </a:r>
            <a:r>
              <a:rPr lang="en-US" altLang="en-US" sz="2800" b="1" dirty="0"/>
              <a:t> EMŠ </a:t>
            </a:r>
            <a:r>
              <a:rPr lang="en-US" altLang="en-US" sz="2800" b="1" dirty="0" err="1"/>
              <a:t>Dentalna</a:t>
            </a:r>
            <a:r>
              <a:rPr lang="en-US" altLang="en-US" sz="2800" b="1" dirty="0"/>
              <a:t> </a:t>
            </a:r>
            <a:r>
              <a:rPr lang="en-US" altLang="en-US" sz="2800" b="1" dirty="0" err="1"/>
              <a:t>medicina</a:t>
            </a:r>
            <a:endParaRPr lang="sl-SI" sz="2800" dirty="0"/>
          </a:p>
        </p:txBody>
      </p:sp>
      <p:sp>
        <p:nvSpPr>
          <p:cNvPr id="3" name="Content Placeholder 2">
            <a:extLst>
              <a:ext uri="{FF2B5EF4-FFF2-40B4-BE49-F238E27FC236}">
                <a16:creationId xmlns:a16="http://schemas.microsoft.com/office/drawing/2014/main" id="{B4D02D5F-DF96-9005-BD8F-00F172FE650F}"/>
              </a:ext>
            </a:extLst>
          </p:cNvPr>
          <p:cNvSpPr>
            <a:spLocks noGrp="1"/>
          </p:cNvSpPr>
          <p:nvPr>
            <p:ph idx="1"/>
          </p:nvPr>
        </p:nvSpPr>
        <p:spPr>
          <a:xfrm>
            <a:off x="263352" y="1545886"/>
            <a:ext cx="8568952" cy="4920955"/>
          </a:xfrm>
        </p:spPr>
        <p:txBody>
          <a:bodyPr/>
          <a:lstStyle/>
          <a:p>
            <a:pPr marL="0" indent="0">
              <a:buNone/>
            </a:pPr>
            <a:r>
              <a:rPr lang="sl-SI" dirty="0">
                <a:latin typeface="Arial" panose="020B0604020202020204" pitchFamily="34" charset="0"/>
                <a:cs typeface="Arial" panose="020B0604020202020204" pitchFamily="34" charset="0"/>
              </a:rPr>
              <a:t>CILJI klinične prakse v 2. letniku</a:t>
            </a:r>
          </a:p>
          <a:p>
            <a:pPr marL="0" indent="0">
              <a:buNone/>
            </a:pPr>
            <a:endParaRPr lang="sl-SI" dirty="0">
              <a:latin typeface="Arial" panose="020B0604020202020204" pitchFamily="34" charset="0"/>
              <a:cs typeface="Arial" panose="020B0604020202020204" pitchFamily="34" charset="0"/>
            </a:endParaRPr>
          </a:p>
          <a:p>
            <a:pPr marL="0" indent="0">
              <a:buNone/>
            </a:pPr>
            <a:r>
              <a:rPr lang="sl-SI" sz="2400" dirty="0">
                <a:latin typeface="Arial" panose="020B0604020202020204" pitchFamily="34" charset="0"/>
                <a:cs typeface="Arial" panose="020B0604020202020204" pitchFamily="34" charset="0"/>
              </a:rPr>
              <a:t>Študent bo med klinično prakso nadgrajeval znanje, veščine in odnos:</a:t>
            </a:r>
          </a:p>
          <a:p>
            <a:r>
              <a:rPr lang="sl-SI" sz="2400" dirty="0">
                <a:latin typeface="Arial" panose="020B0604020202020204" pitchFamily="34" charset="0"/>
                <a:cs typeface="Arial" panose="020B0604020202020204" pitchFamily="34" charset="0"/>
              </a:rPr>
              <a:t>sporazumevanje in odnos do bolnih in starejših,</a:t>
            </a:r>
          </a:p>
          <a:p>
            <a:r>
              <a:rPr lang="sl-SI" sz="2400" dirty="0">
                <a:latin typeface="Arial" panose="020B0604020202020204" pitchFamily="34" charset="0"/>
                <a:cs typeface="Arial" panose="020B0604020202020204" pitchFamily="34" charset="0"/>
              </a:rPr>
              <a:t>klinične veščine in klinični pregled, </a:t>
            </a:r>
          </a:p>
          <a:p>
            <a:r>
              <a:rPr lang="sl-SI" sz="2400" dirty="0">
                <a:latin typeface="Arial" panose="020B0604020202020204" pitchFamily="34" charset="0"/>
                <a:cs typeface="Arial" panose="020B0604020202020204" pitchFamily="34" charset="0"/>
              </a:rPr>
              <a:t>veščine zdravstvene nege, </a:t>
            </a:r>
          </a:p>
          <a:p>
            <a:r>
              <a:rPr lang="sl-SI" sz="2400" dirty="0">
                <a:latin typeface="Arial" panose="020B0604020202020204" pitchFamily="34" charset="0"/>
                <a:cs typeface="Arial" panose="020B0604020202020204" pitchFamily="34" charset="0"/>
              </a:rPr>
              <a:t>sodelovanje v zdravstvenem timu </a:t>
            </a:r>
          </a:p>
          <a:p>
            <a:r>
              <a:rPr lang="sl-SI" sz="2400" dirty="0">
                <a:latin typeface="Arial" panose="020B0604020202020204" pitchFamily="34" charset="0"/>
                <a:cs typeface="Arial" panose="020B0604020202020204" pitchFamily="34" charset="0"/>
              </a:rPr>
              <a:t>nadgradnja profesionalne identitete v delovnem okolju.  </a:t>
            </a:r>
          </a:p>
          <a:p>
            <a:endParaRPr lang="sl-SI" sz="2400" dirty="0">
              <a:latin typeface="Arial" panose="020B0604020202020204" pitchFamily="34" charset="0"/>
              <a:cs typeface="Arial" panose="020B0604020202020204" pitchFamily="34" charset="0"/>
            </a:endParaRPr>
          </a:p>
          <a:p>
            <a:endParaRPr lang="sl-SI" sz="24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3836EB1-9ADA-EF71-E651-81D081D3DE82}"/>
              </a:ext>
            </a:extLst>
          </p:cNvPr>
          <p:cNvPicPr>
            <a:picLocks noChangeAspect="1"/>
          </p:cNvPicPr>
          <p:nvPr/>
        </p:nvPicPr>
        <p:blipFill>
          <a:blip r:embed="rId3"/>
          <a:stretch>
            <a:fillRect/>
          </a:stretch>
        </p:blipFill>
        <p:spPr>
          <a:xfrm>
            <a:off x="8976393" y="1939187"/>
            <a:ext cx="3215607" cy="4134352"/>
          </a:xfrm>
          <a:prstGeom prst="rect">
            <a:avLst/>
          </a:prstGeom>
        </p:spPr>
      </p:pic>
    </p:spTree>
    <p:extLst>
      <p:ext uri="{BB962C8B-B14F-4D97-AF65-F5344CB8AC3E}">
        <p14:creationId xmlns:p14="http://schemas.microsoft.com/office/powerpoint/2010/main" val="241229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71D84-50FD-2B9F-D1F9-29EF762EE88A}"/>
              </a:ext>
            </a:extLst>
          </p:cNvPr>
          <p:cNvSpPr>
            <a:spLocks noGrp="1"/>
          </p:cNvSpPr>
          <p:nvPr>
            <p:ph type="title"/>
          </p:nvPr>
        </p:nvSpPr>
        <p:spPr/>
        <p:txBody>
          <a:bodyPr/>
          <a:lstStyle/>
          <a:p>
            <a:r>
              <a:rPr lang="en-US" sz="3600" dirty="0" err="1"/>
              <a:t>Individualne</a:t>
            </a:r>
            <a:r>
              <a:rPr lang="en-US" sz="3600" dirty="0"/>
              <a:t> </a:t>
            </a:r>
            <a:r>
              <a:rPr lang="en-US" sz="3600" dirty="0" err="1"/>
              <a:t>vaje</a:t>
            </a:r>
            <a:r>
              <a:rPr lang="en-US" sz="3600" dirty="0"/>
              <a:t> v </a:t>
            </a:r>
            <a:r>
              <a:rPr lang="en-US" sz="3600" dirty="0" err="1"/>
              <a:t>kliničnem</a:t>
            </a:r>
            <a:r>
              <a:rPr lang="en-US" sz="3600" dirty="0"/>
              <a:t> </a:t>
            </a:r>
            <a:r>
              <a:rPr lang="en-US" sz="3600" dirty="0" err="1"/>
              <a:t>okolju</a:t>
            </a:r>
            <a:r>
              <a:rPr lang="en-GB" dirty="0"/>
              <a:t> 2</a:t>
            </a:r>
          </a:p>
        </p:txBody>
      </p:sp>
      <p:pic>
        <p:nvPicPr>
          <p:cNvPr id="2050" name="Picture 2">
            <a:extLst>
              <a:ext uri="{FF2B5EF4-FFF2-40B4-BE49-F238E27FC236}">
                <a16:creationId xmlns:a16="http://schemas.microsoft.com/office/drawing/2014/main" id="{2A54CFBD-4582-D5DE-413D-ACA38470943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8000"/>
          <a:stretch/>
        </p:blipFill>
        <p:spPr bwMode="auto">
          <a:xfrm>
            <a:off x="191344" y="3674773"/>
            <a:ext cx="3168352" cy="291486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Person Holding Black Tube · Free Stock Photo">
            <a:extLst>
              <a:ext uri="{FF2B5EF4-FFF2-40B4-BE49-F238E27FC236}">
                <a16:creationId xmlns:a16="http://schemas.microsoft.com/office/drawing/2014/main" id="{FF26142E-DA9B-71E0-FBE4-1EB60FECB1F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1026" y="1565314"/>
            <a:ext cx="3284984" cy="218998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Tube in Elderly Nursing Home Residents - Is It Abuse?">
            <a:extLst>
              <a:ext uri="{FF2B5EF4-FFF2-40B4-BE49-F238E27FC236}">
                <a16:creationId xmlns:a16="http://schemas.microsoft.com/office/drawing/2014/main" id="{4E8C72F4-32DB-9EC1-93B4-3909B50548D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59696" y="3945375"/>
            <a:ext cx="2950781" cy="234888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1.3 Pharmacokinetics – Absorption – Fundamentals of Nursing Pharmacology –  1st Canadian Edition">
            <a:extLst>
              <a:ext uri="{FF2B5EF4-FFF2-40B4-BE49-F238E27FC236}">
                <a16:creationId xmlns:a16="http://schemas.microsoft.com/office/drawing/2014/main" id="{D6902CE5-8592-286F-ED13-1F7116479BB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77764" y="1566828"/>
            <a:ext cx="3937059" cy="218998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BFE2264D-2212-957B-8128-6D66CB4417F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3432" y="1392732"/>
            <a:ext cx="2945840" cy="218998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hronic Wound Infection and PRP/PRF | Juventix">
            <a:extLst>
              <a:ext uri="{FF2B5EF4-FFF2-40B4-BE49-F238E27FC236}">
                <a16:creationId xmlns:a16="http://schemas.microsoft.com/office/drawing/2014/main" id="{6CE5F792-FF44-311D-4280-59B471D180E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88088" y="3970155"/>
            <a:ext cx="3492500" cy="232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6380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CAE23-3C05-ED57-A2D7-72EBD317D76E}"/>
              </a:ext>
            </a:extLst>
          </p:cNvPr>
          <p:cNvSpPr>
            <a:spLocks noGrp="1"/>
          </p:cNvSpPr>
          <p:nvPr>
            <p:ph type="title"/>
          </p:nvPr>
        </p:nvSpPr>
        <p:spPr/>
        <p:txBody>
          <a:bodyPr/>
          <a:lstStyle/>
          <a:p>
            <a:endParaRPr lang="sl-SI"/>
          </a:p>
        </p:txBody>
      </p:sp>
      <p:pic>
        <p:nvPicPr>
          <p:cNvPr id="4" name="Picture 3">
            <a:extLst>
              <a:ext uri="{FF2B5EF4-FFF2-40B4-BE49-F238E27FC236}">
                <a16:creationId xmlns:a16="http://schemas.microsoft.com/office/drawing/2014/main" id="{6412EF1F-6146-3803-E7A5-2741CBE21509}"/>
              </a:ext>
            </a:extLst>
          </p:cNvPr>
          <p:cNvPicPr>
            <a:picLocks noChangeAspect="1"/>
          </p:cNvPicPr>
          <p:nvPr/>
        </p:nvPicPr>
        <p:blipFill>
          <a:blip r:embed="rId2"/>
          <a:stretch>
            <a:fillRect/>
          </a:stretch>
        </p:blipFill>
        <p:spPr>
          <a:xfrm>
            <a:off x="226079" y="0"/>
            <a:ext cx="11737304" cy="6865906"/>
          </a:xfrm>
          <a:prstGeom prst="rect">
            <a:avLst/>
          </a:prstGeom>
        </p:spPr>
      </p:pic>
      <p:pic>
        <p:nvPicPr>
          <p:cNvPr id="5" name="Picture 4">
            <a:extLst>
              <a:ext uri="{FF2B5EF4-FFF2-40B4-BE49-F238E27FC236}">
                <a16:creationId xmlns:a16="http://schemas.microsoft.com/office/drawing/2014/main" id="{9FFFCB77-2F9D-87AC-2F1F-C15D1B171399}"/>
              </a:ext>
            </a:extLst>
          </p:cNvPr>
          <p:cNvPicPr>
            <a:picLocks noChangeAspect="1"/>
          </p:cNvPicPr>
          <p:nvPr/>
        </p:nvPicPr>
        <p:blipFill rotWithShape="1">
          <a:blip r:embed="rId2"/>
          <a:srcRect l="110" t="7254" r="-110" b="-6072"/>
          <a:stretch/>
        </p:blipFill>
        <p:spPr>
          <a:xfrm>
            <a:off x="227348" y="0"/>
            <a:ext cx="11736035" cy="6865906"/>
          </a:xfrm>
          <a:prstGeom prst="rect">
            <a:avLst/>
          </a:prstGeom>
        </p:spPr>
      </p:pic>
    </p:spTree>
    <p:extLst>
      <p:ext uri="{BB962C8B-B14F-4D97-AF65-F5344CB8AC3E}">
        <p14:creationId xmlns:p14="http://schemas.microsoft.com/office/powerpoint/2010/main" val="1246183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Naslov 3"/>
          <p:cNvSpPr>
            <a:spLocks noGrp="1"/>
          </p:cNvSpPr>
          <p:nvPr>
            <p:ph type="title"/>
          </p:nvPr>
        </p:nvSpPr>
        <p:spPr/>
        <p:txBody>
          <a:bodyPr/>
          <a:lstStyle/>
          <a:p>
            <a:r>
              <a:rPr lang="en-US" altLang="en-US" sz="2800" b="1" dirty="0" err="1"/>
              <a:t>Individualne</a:t>
            </a:r>
            <a:r>
              <a:rPr lang="en-US" altLang="en-US" sz="2800" b="1" dirty="0"/>
              <a:t> </a:t>
            </a:r>
            <a:r>
              <a:rPr lang="en-US" altLang="en-US" sz="2800" b="1" dirty="0" err="1"/>
              <a:t>vaje</a:t>
            </a:r>
            <a:r>
              <a:rPr lang="en-US" altLang="en-US" sz="2800" b="1" dirty="0"/>
              <a:t> v </a:t>
            </a:r>
            <a:r>
              <a:rPr lang="en-US" altLang="en-US" sz="2800" b="1" dirty="0" err="1"/>
              <a:t>kliničnem</a:t>
            </a:r>
            <a:r>
              <a:rPr lang="en-US" altLang="en-US" sz="2800" b="1" dirty="0"/>
              <a:t> </a:t>
            </a:r>
            <a:r>
              <a:rPr lang="en-US" altLang="en-US" sz="2800" b="1" dirty="0" err="1"/>
              <a:t>okolju</a:t>
            </a:r>
            <a:r>
              <a:rPr lang="en-US" altLang="en-US" sz="2800" b="1" dirty="0"/>
              <a:t> za </a:t>
            </a:r>
            <a:r>
              <a:rPr lang="en-US" altLang="en-US" sz="2800" b="1" dirty="0" err="1"/>
              <a:t>študente</a:t>
            </a:r>
            <a:r>
              <a:rPr lang="en-US" altLang="en-US" sz="2800" b="1" dirty="0"/>
              <a:t> 2. </a:t>
            </a:r>
            <a:r>
              <a:rPr lang="en-US" altLang="en-US" sz="2800" b="1" dirty="0" err="1"/>
              <a:t>letnika</a:t>
            </a:r>
            <a:r>
              <a:rPr lang="en-US" altLang="en-US" sz="2800" b="1" dirty="0"/>
              <a:t> EMŠ Medicina in 2. </a:t>
            </a:r>
            <a:r>
              <a:rPr lang="en-US" altLang="en-US" sz="2800" b="1" dirty="0" err="1"/>
              <a:t>letnika</a:t>
            </a:r>
            <a:r>
              <a:rPr lang="en-US" altLang="en-US" sz="2800" b="1" dirty="0"/>
              <a:t> EMŠ </a:t>
            </a:r>
            <a:r>
              <a:rPr lang="en-US" altLang="en-US" sz="2800" b="1" dirty="0" err="1"/>
              <a:t>Dentalna</a:t>
            </a:r>
            <a:r>
              <a:rPr lang="en-US" altLang="en-US" sz="2800" b="1" dirty="0"/>
              <a:t> </a:t>
            </a:r>
            <a:r>
              <a:rPr lang="en-US" altLang="en-US" sz="2800" b="1" dirty="0" err="1"/>
              <a:t>medicina</a:t>
            </a:r>
            <a:endParaRPr lang="en-US" altLang="en-US" sz="2800" b="1" dirty="0"/>
          </a:p>
        </p:txBody>
      </p:sp>
      <p:sp>
        <p:nvSpPr>
          <p:cNvPr id="4" name="Content Placeholder 1">
            <a:extLst>
              <a:ext uri="{FF2B5EF4-FFF2-40B4-BE49-F238E27FC236}">
                <a16:creationId xmlns:a16="http://schemas.microsoft.com/office/drawing/2014/main" id="{CCF56A1C-447F-0C70-F720-3BD94D979B8F}"/>
              </a:ext>
            </a:extLst>
          </p:cNvPr>
          <p:cNvSpPr>
            <a:spLocks noGrp="1"/>
          </p:cNvSpPr>
          <p:nvPr>
            <p:ph sz="half" idx="1"/>
          </p:nvPr>
        </p:nvSpPr>
        <p:spPr>
          <a:xfrm>
            <a:off x="335360" y="1268760"/>
            <a:ext cx="5486400" cy="3096344"/>
          </a:xfrm>
        </p:spPr>
        <p:txBody>
          <a:bodyPr/>
          <a:lstStyle/>
          <a:p>
            <a:pPr marL="0" indent="0">
              <a:buNone/>
            </a:pPr>
            <a:r>
              <a:rPr lang="sl-SI" sz="2400" dirty="0">
                <a:latin typeface="Arial" panose="020B0604020202020204" pitchFamily="34" charset="0"/>
                <a:cs typeface="Arial" panose="020B0604020202020204" pitchFamily="34" charset="0"/>
              </a:rPr>
              <a:t>Simulacijski center (2 dni)</a:t>
            </a:r>
          </a:p>
          <a:p>
            <a:pPr marL="0" indent="0">
              <a:buNone/>
            </a:pPr>
            <a:endParaRPr lang="sl-SI" sz="2400" dirty="0">
              <a:latin typeface="Arial" panose="020B0604020202020204" pitchFamily="34" charset="0"/>
              <a:cs typeface="Arial" panose="020B0604020202020204" pitchFamily="34" charset="0"/>
            </a:endParaRPr>
          </a:p>
          <a:p>
            <a:r>
              <a:rPr lang="sl-SI" sz="2400" dirty="0">
                <a:latin typeface="Arial" panose="020B0604020202020204" pitchFamily="34" charset="0"/>
                <a:cs typeface="Arial" panose="020B0604020202020204" pitchFamily="34" charset="0"/>
              </a:rPr>
              <a:t>1. dan: Plenarni seminar o veščinah zdravstvene nege (videokonferenca) </a:t>
            </a:r>
          </a:p>
          <a:p>
            <a:r>
              <a:rPr lang="sl-SI" sz="2400" dirty="0">
                <a:latin typeface="Arial" panose="020B0604020202020204" pitchFamily="34" charset="0"/>
                <a:cs typeface="Arial" panose="020B0604020202020204" pitchFamily="34" charset="0"/>
              </a:rPr>
              <a:t>2. dan: medicinski simul. center in dentalni simul. center </a:t>
            </a:r>
          </a:p>
          <a:p>
            <a:r>
              <a:rPr lang="sl-SI" sz="2400" dirty="0">
                <a:latin typeface="Arial" panose="020B0604020202020204" pitchFamily="34" charset="0"/>
                <a:cs typeface="Arial" panose="020B0604020202020204" pitchFamily="34" charset="0"/>
              </a:rPr>
              <a:t>Skupine do 20 študentov</a:t>
            </a:r>
          </a:p>
          <a:p>
            <a:endParaRPr lang="sl-SI" dirty="0"/>
          </a:p>
          <a:p>
            <a:pPr marL="0" indent="0">
              <a:buNone/>
            </a:pPr>
            <a:endParaRPr lang="sl-SI" dirty="0"/>
          </a:p>
        </p:txBody>
      </p:sp>
      <p:sp>
        <p:nvSpPr>
          <p:cNvPr id="5" name="Content Placeholder 2">
            <a:extLst>
              <a:ext uri="{FF2B5EF4-FFF2-40B4-BE49-F238E27FC236}">
                <a16:creationId xmlns:a16="http://schemas.microsoft.com/office/drawing/2014/main" id="{B48FBA35-C6BF-B5DB-7932-3BDDCA4EF15B}"/>
              </a:ext>
            </a:extLst>
          </p:cNvPr>
          <p:cNvSpPr txBox="1">
            <a:spLocks/>
          </p:cNvSpPr>
          <p:nvPr/>
        </p:nvSpPr>
        <p:spPr>
          <a:xfrm>
            <a:off x="6370242" y="1268760"/>
            <a:ext cx="5384800" cy="4320480"/>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sl-SI" sz="2400" dirty="0">
                <a:latin typeface="Arial" panose="020B0604020202020204" pitchFamily="34" charset="0"/>
                <a:cs typeface="Arial" panose="020B0604020202020204" pitchFamily="34" charset="0"/>
              </a:rPr>
              <a:t>Domovi starejših občanov 8* dni</a:t>
            </a:r>
          </a:p>
          <a:p>
            <a:pPr marL="0" indent="0">
              <a:buFont typeface="Arial" panose="020B0604020202020204" pitchFamily="34" charset="0"/>
              <a:buNone/>
            </a:pPr>
            <a:endParaRPr lang="sl-SI" sz="2400" dirty="0">
              <a:latin typeface="Arial" panose="020B0604020202020204" pitchFamily="34" charset="0"/>
              <a:cs typeface="Arial" panose="020B0604020202020204" pitchFamily="34" charset="0"/>
            </a:endParaRPr>
          </a:p>
          <a:p>
            <a:r>
              <a:rPr lang="sl-SI" sz="2400" dirty="0">
                <a:latin typeface="Arial" panose="020B0604020202020204" pitchFamily="34" charset="0"/>
                <a:cs typeface="Arial" panose="020B0604020202020204" pitchFamily="34" charset="0"/>
              </a:rPr>
              <a:t>25-30 DSO v različnih regijah Slo</a:t>
            </a:r>
          </a:p>
          <a:p>
            <a:r>
              <a:rPr lang="sl-SI" sz="2400" dirty="0">
                <a:latin typeface="Arial" panose="020B0604020202020204" pitchFamily="34" charset="0"/>
                <a:cs typeface="Arial" panose="020B0604020202020204" pitchFamily="34" charset="0"/>
              </a:rPr>
              <a:t>2-10 študentov, 1-2 študenta DM</a:t>
            </a:r>
          </a:p>
          <a:p>
            <a:r>
              <a:rPr lang="sl-SI" sz="2400" dirty="0">
                <a:latin typeface="Arial" panose="020B0604020202020204" pitchFamily="34" charset="0"/>
                <a:cs typeface="Arial" panose="020B0604020202020204" pitchFamily="34" charset="0"/>
              </a:rPr>
              <a:t>* ena nočna izmena (12 ur, šteje za 2 dni)</a:t>
            </a:r>
          </a:p>
          <a:p>
            <a:r>
              <a:rPr lang="sl-SI" sz="2400" dirty="0">
                <a:latin typeface="Arial" panose="020B0604020202020204" pitchFamily="34" charset="0"/>
                <a:cs typeface="Arial" panose="020B0604020202020204" pitchFamily="34" charset="0"/>
              </a:rPr>
              <a:t>spremljanje pacientov</a:t>
            </a:r>
          </a:p>
          <a:p>
            <a:r>
              <a:rPr lang="sl-SI" sz="2400" dirty="0">
                <a:latin typeface="Arial" panose="020B0604020202020204" pitchFamily="34" charset="0"/>
                <a:cs typeface="Arial" panose="020B0604020202020204" pitchFamily="34" charset="0"/>
              </a:rPr>
              <a:t>skrb za ustno higieno</a:t>
            </a:r>
          </a:p>
          <a:p>
            <a:pPr marL="0" indent="0">
              <a:buFont typeface="Arial" panose="020B0604020202020204" pitchFamily="34" charset="0"/>
              <a:buNone/>
            </a:pPr>
            <a:endParaRPr lang="sl-SI" dirty="0"/>
          </a:p>
          <a:p>
            <a:endParaRPr lang="sl-SI" dirty="0"/>
          </a:p>
        </p:txBody>
      </p:sp>
    </p:spTree>
    <p:extLst>
      <p:ext uri="{BB962C8B-B14F-4D97-AF65-F5344CB8AC3E}">
        <p14:creationId xmlns:p14="http://schemas.microsoft.com/office/powerpoint/2010/main" val="3312116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54A63EB-6E45-D004-C590-9E57A88E822A}"/>
              </a:ext>
            </a:extLst>
          </p:cNvPr>
          <p:cNvSpPr txBox="1"/>
          <p:nvPr/>
        </p:nvSpPr>
        <p:spPr>
          <a:xfrm>
            <a:off x="342592" y="2906718"/>
            <a:ext cx="3744417" cy="2974469"/>
          </a:xfrm>
          <a:prstGeom prst="rect">
            <a:avLst/>
          </a:prstGeom>
          <a:noFill/>
          <a:ln>
            <a:noFill/>
          </a:ln>
          <a:effectLst/>
          <a:scene3d>
            <a:camera prst="orthographicFront">
              <a:rot lat="0" lon="0" rev="0"/>
            </a:camera>
            <a:lightRig rig="chilly" dir="t">
              <a:rot lat="0" lon="0" rev="18480000"/>
            </a:lightRig>
          </a:scene3d>
          <a:sp3d prstMaterial="clear">
            <a:bevelT h="63500"/>
          </a:sp3d>
        </p:spPr>
        <p:style>
          <a:lnRef idx="0">
            <a:scrgbClr r="0" g="0" b="0"/>
          </a:lnRef>
          <a:fillRef idx="0">
            <a:scrgbClr r="0" g="0" b="0"/>
          </a:fillRef>
          <a:effectRef idx="0">
            <a:scrgbClr r="0" g="0" b="0"/>
          </a:effectRef>
          <a:fontRef idx="minor">
            <a:schemeClr val="lt1"/>
          </a:fontRef>
        </p:style>
        <p:txBody>
          <a:bodyPr wrap="square" rtlCol="0">
            <a:spAutoFit/>
          </a:bodyPr>
          <a:lstStyle/>
          <a:p>
            <a:pPr marL="457200" indent="-457200">
              <a:lnSpc>
                <a:spcPct val="107000"/>
              </a:lnSpc>
              <a:buFont typeface="+mj-lt"/>
              <a:buAutoNum type="arabicPeriod"/>
            </a:pPr>
            <a:r>
              <a:rPr lang="sl-SI" sz="2200" dirty="0">
                <a:solidFill>
                  <a:srgbClr val="CC0000"/>
                </a:solidFill>
                <a:latin typeface="Calibri" panose="020F0502020204030204" pitchFamily="34" charset="0"/>
                <a:ea typeface="Calibri" panose="020F0502020204030204" pitchFamily="34" charset="0"/>
                <a:cs typeface="Times New Roman" panose="02020603050405020304" pitchFamily="18" charset="0"/>
              </a:rPr>
              <a:t>Plenarni seminar - videokonferenca</a:t>
            </a:r>
          </a:p>
          <a:p>
            <a:pPr marL="457200" indent="-457200">
              <a:lnSpc>
                <a:spcPct val="107000"/>
              </a:lnSpc>
              <a:buFont typeface="+mj-lt"/>
              <a:buAutoNum type="arabicPeriod"/>
            </a:pPr>
            <a:r>
              <a:rPr lang="sl-SI" sz="2200" dirty="0">
                <a:solidFill>
                  <a:srgbClr val="CC0000"/>
                </a:solidFill>
                <a:latin typeface="Calibri" panose="020F0502020204030204" pitchFamily="34" charset="0"/>
                <a:ea typeface="Calibri" panose="020F0502020204030204" pitchFamily="34" charset="0"/>
                <a:cs typeface="Times New Roman" panose="02020603050405020304" pitchFamily="18" charset="0"/>
              </a:rPr>
              <a:t>Medicinski </a:t>
            </a:r>
            <a:r>
              <a:rPr lang="en-US" sz="2200" dirty="0">
                <a:solidFill>
                  <a:srgbClr val="CC0000"/>
                </a:solidFill>
                <a:latin typeface="Calibri" panose="020F0502020204030204" pitchFamily="34" charset="0"/>
                <a:ea typeface="Calibri" panose="020F0502020204030204" pitchFamily="34" charset="0"/>
                <a:cs typeface="Times New Roman" panose="02020603050405020304" pitchFamily="18" charset="0"/>
              </a:rPr>
              <a:t>CUKV</a:t>
            </a:r>
          </a:p>
          <a:p>
            <a:pPr marL="457200" indent="-457200">
              <a:lnSpc>
                <a:spcPct val="107000"/>
              </a:lnSpc>
              <a:buFont typeface="+mj-lt"/>
              <a:buAutoNum type="arabicPeriod"/>
            </a:pPr>
            <a:r>
              <a:rPr lang="en-US" sz="2200" dirty="0">
                <a:solidFill>
                  <a:srgbClr val="CC0000"/>
                </a:solidFill>
                <a:latin typeface="Calibri" panose="020F0502020204030204" pitchFamily="34" charset="0"/>
                <a:ea typeface="Calibri" panose="020F0502020204030204" pitchFamily="34" charset="0"/>
                <a:cs typeface="Times New Roman" panose="02020603050405020304" pitchFamily="18" charset="0"/>
              </a:rPr>
              <a:t>CUKV-DM</a:t>
            </a:r>
          </a:p>
          <a:p>
            <a:pPr marL="457200" indent="-457200">
              <a:lnSpc>
                <a:spcPct val="107000"/>
              </a:lnSpc>
              <a:buFont typeface="Arial" panose="020B0604020202020204" pitchFamily="34" charset="0"/>
              <a:buChar char="•"/>
            </a:pPr>
            <a:r>
              <a:rPr lang="en-US" sz="2200" dirty="0" err="1">
                <a:solidFill>
                  <a:srgbClr val="0000CC"/>
                </a:solidFill>
                <a:latin typeface="Calibri" panose="020F0502020204030204" pitchFamily="34" charset="0"/>
                <a:ea typeface="Calibri" panose="020F0502020204030204" pitchFamily="34" charset="0"/>
                <a:cs typeface="Times New Roman" panose="02020603050405020304" pitchFamily="18" charset="0"/>
              </a:rPr>
              <a:t>vzdrževanje</a:t>
            </a:r>
            <a:r>
              <a:rPr lang="en-US" sz="2200" dirty="0">
                <a:solidFill>
                  <a:srgbClr val="0000CC"/>
                </a:solidFill>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00CC"/>
                </a:solidFill>
                <a:latin typeface="Calibri" panose="020F0502020204030204" pitchFamily="34" charset="0"/>
                <a:ea typeface="Calibri" panose="020F0502020204030204" pitchFamily="34" charset="0"/>
                <a:cs typeface="Times New Roman" panose="02020603050405020304" pitchFamily="18" charset="0"/>
              </a:rPr>
              <a:t>ustnega</a:t>
            </a:r>
            <a:r>
              <a:rPr lang="en-US" sz="2200" dirty="0">
                <a:solidFill>
                  <a:srgbClr val="0000CC"/>
                </a:solidFill>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00CC"/>
                </a:solidFill>
                <a:latin typeface="Calibri" panose="020F0502020204030204" pitchFamily="34" charset="0"/>
                <a:ea typeface="Calibri" panose="020F0502020204030204" pitchFamily="34" charset="0"/>
                <a:cs typeface="Times New Roman" panose="02020603050405020304" pitchFamily="18" charset="0"/>
              </a:rPr>
              <a:t>zdravja</a:t>
            </a:r>
            <a:br>
              <a:rPr lang="en-US" sz="2200" dirty="0">
                <a:solidFill>
                  <a:srgbClr val="0000CC"/>
                </a:solidFill>
                <a:latin typeface="Calibri" panose="020F0502020204030204" pitchFamily="34" charset="0"/>
                <a:ea typeface="Calibri" panose="020F0502020204030204" pitchFamily="34" charset="0"/>
                <a:cs typeface="Times New Roman" panose="02020603050405020304" pitchFamily="18" charset="0"/>
              </a:rPr>
            </a:br>
            <a:endParaRPr lang="en-US" sz="2200" dirty="0">
              <a:solidFill>
                <a:srgbClr val="0000CC"/>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sz="22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Skupaj</a:t>
            </a:r>
            <a:r>
              <a:rPr lang="en-US" sz="22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študenti</a:t>
            </a:r>
            <a:r>
              <a:rPr lang="en-US" sz="2200" dirty="0">
                <a:solidFill>
                  <a:schemeClr val="tx1"/>
                </a:solidFill>
                <a:latin typeface="Calibri" panose="020F0502020204030204" pitchFamily="34" charset="0"/>
                <a:ea typeface="Calibri" panose="020F0502020204030204" pitchFamily="34" charset="0"/>
                <a:cs typeface="Times New Roman" panose="02020603050405020304" pitchFamily="18" charset="0"/>
              </a:rPr>
              <a:t> DM in M</a:t>
            </a:r>
            <a:r>
              <a:rPr lang="sl-SI" sz="2200" dirty="0">
                <a:latin typeface="Calibri" panose="020F0502020204030204" pitchFamily="34" charset="0"/>
                <a:ea typeface="Calibri" panose="020F0502020204030204" pitchFamily="34" charset="0"/>
                <a:cs typeface="Times New Roman" panose="02020603050405020304" pitchFamily="18" charset="0"/>
              </a:rPr>
              <a:t> </a:t>
            </a:r>
            <a:endParaRPr lang="en-SI" sz="2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Naslov 3"/>
          <p:cNvSpPr>
            <a:spLocks noGrp="1"/>
          </p:cNvSpPr>
          <p:nvPr>
            <p:ph type="title"/>
          </p:nvPr>
        </p:nvSpPr>
        <p:spPr>
          <a:xfrm>
            <a:off x="-2538" y="0"/>
            <a:ext cx="12194538" cy="980728"/>
          </a:xfrm>
        </p:spPr>
        <p:txBody>
          <a:bodyPr/>
          <a:lstStyle/>
          <a:p>
            <a:r>
              <a:rPr lang="en-US" altLang="en-US" b="1" dirty="0"/>
              <a:t>EMŠ </a:t>
            </a:r>
            <a:r>
              <a:rPr lang="en-US" altLang="en-US" b="1" dirty="0" err="1"/>
              <a:t>Dentalna</a:t>
            </a:r>
            <a:r>
              <a:rPr lang="en-US" altLang="en-US" b="1" dirty="0"/>
              <a:t> </a:t>
            </a:r>
            <a:r>
              <a:rPr lang="en-US" altLang="en-US" b="1" dirty="0" err="1"/>
              <a:t>medicina</a:t>
            </a:r>
            <a:endParaRPr lang="en-US" altLang="en-US" b="1" dirty="0"/>
          </a:p>
        </p:txBody>
      </p:sp>
      <p:sp>
        <p:nvSpPr>
          <p:cNvPr id="11" name="Content Placeholder 1">
            <a:extLst>
              <a:ext uri="{FF2B5EF4-FFF2-40B4-BE49-F238E27FC236}">
                <a16:creationId xmlns:a16="http://schemas.microsoft.com/office/drawing/2014/main" id="{CCF56A1C-447F-0C70-F720-3BD94D979B8F}"/>
              </a:ext>
            </a:extLst>
          </p:cNvPr>
          <p:cNvSpPr>
            <a:spLocks noGrp="1"/>
          </p:cNvSpPr>
          <p:nvPr>
            <p:ph sz="half" idx="1"/>
          </p:nvPr>
        </p:nvSpPr>
        <p:spPr>
          <a:xfrm>
            <a:off x="947426" y="1412776"/>
            <a:ext cx="2520280" cy="936104"/>
          </a:xfrm>
        </p:spPr>
        <p:txBody>
          <a:bodyPr/>
          <a:lstStyle/>
          <a:p>
            <a:pPr marL="0" indent="0" algn="ctr">
              <a:buNone/>
            </a:pPr>
            <a:r>
              <a:rPr lang="en-US"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SIMULACIJSKI CUKV </a:t>
            </a:r>
            <a:r>
              <a:rPr lang="en-SI" dirty="0">
                <a:solidFill>
                  <a:srgbClr val="FF3300"/>
                </a:solidFill>
                <a:latin typeface="Calibri" panose="020F0502020204030204" pitchFamily="34" charset="0"/>
                <a:cs typeface="Calibri" panose="020F0502020204030204" pitchFamily="34" charset="0"/>
              </a:rPr>
              <a:t>–</a:t>
            </a:r>
            <a:r>
              <a:rPr lang="en-US" dirty="0">
                <a:solidFill>
                  <a:srgbClr val="FF33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2 </a:t>
            </a:r>
            <a:r>
              <a:rPr lang="en-US" dirty="0" err="1">
                <a:solidFill>
                  <a:srgbClr val="FF33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dni</a:t>
            </a:r>
            <a:endParaRPr lang="sl-SI" dirty="0">
              <a:solidFill>
                <a:srgbClr val="FF33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2" name="Content Placeholder 1">
            <a:extLst>
              <a:ext uri="{FF2B5EF4-FFF2-40B4-BE49-F238E27FC236}">
                <a16:creationId xmlns:a16="http://schemas.microsoft.com/office/drawing/2014/main" id="{CCF56A1C-447F-0C70-F720-3BD94D979B8F}"/>
              </a:ext>
            </a:extLst>
          </p:cNvPr>
          <p:cNvSpPr txBox="1">
            <a:spLocks/>
          </p:cNvSpPr>
          <p:nvPr/>
        </p:nvSpPr>
        <p:spPr bwMode="auto">
          <a:xfrm>
            <a:off x="4907867" y="1590142"/>
            <a:ext cx="2520280" cy="509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Garamond" panose="02020404030301010803" pitchFamily="18"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Garamond" panose="02020404030301010803" pitchFamily="18"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Garamond" panose="02020404030301010803" pitchFamily="18"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Garamond" panose="02020404030301010803" pitchFamily="18"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Garamond" panose="02020404030301010803"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DSO </a:t>
            </a:r>
            <a:r>
              <a:rPr lang="en-SI" dirty="0">
                <a:solidFill>
                  <a:srgbClr val="FF0000"/>
                </a:solidFill>
                <a:latin typeface="Calibri" panose="020F0502020204030204" pitchFamily="34" charset="0"/>
                <a:cs typeface="Calibri" panose="020F0502020204030204" pitchFamily="34" charset="0"/>
              </a:rPr>
              <a:t>–</a:t>
            </a:r>
            <a:r>
              <a:rPr lang="en-US" dirty="0">
                <a:solidFill>
                  <a:srgbClr val="FF0000"/>
                </a:solidFill>
                <a:latin typeface="Calibri" panose="020F0502020204030204" pitchFamily="34" charset="0"/>
                <a:cs typeface="Calibri" panose="020F0502020204030204" pitchFamily="34" charset="0"/>
              </a:rPr>
              <a:t> </a:t>
            </a:r>
            <a:r>
              <a:rPr lang="en-US"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 </a:t>
            </a:r>
            <a:r>
              <a:rPr lang="en-US" dirty="0" err="1">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dni</a:t>
            </a:r>
            <a:endParaRPr lang="sl-SI"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3" name="Content Placeholder 1">
            <a:extLst>
              <a:ext uri="{FF2B5EF4-FFF2-40B4-BE49-F238E27FC236}">
                <a16:creationId xmlns:a16="http://schemas.microsoft.com/office/drawing/2014/main" id="{CCF56A1C-447F-0C70-F720-3BD94D979B8F}"/>
              </a:ext>
            </a:extLst>
          </p:cNvPr>
          <p:cNvSpPr txBox="1">
            <a:spLocks/>
          </p:cNvSpPr>
          <p:nvPr/>
        </p:nvSpPr>
        <p:spPr bwMode="auto">
          <a:xfrm>
            <a:off x="8364252" y="1412776"/>
            <a:ext cx="3528392" cy="864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Garamond" panose="02020404030301010803" pitchFamily="18"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Garamond" panose="02020404030301010803" pitchFamily="18"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Garamond" panose="02020404030301010803" pitchFamily="18"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Garamond" panose="02020404030301010803" pitchFamily="18"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Garamond" panose="02020404030301010803"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ZOBOZDRAVSTVENA AMBULANTA </a:t>
            </a:r>
            <a:r>
              <a:rPr lang="en-SI" dirty="0">
                <a:solidFill>
                  <a:srgbClr val="FF0000"/>
                </a:solidFill>
                <a:latin typeface="Calibri" panose="020F0502020204030204" pitchFamily="34" charset="0"/>
                <a:cs typeface="Calibri" panose="020F0502020204030204" pitchFamily="34" charset="0"/>
              </a:rPr>
              <a:t>–</a:t>
            </a:r>
            <a:r>
              <a:rPr lang="en-US"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4 </a:t>
            </a:r>
            <a:r>
              <a:rPr lang="en-US" dirty="0" err="1">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dni</a:t>
            </a:r>
            <a:endParaRPr lang="sl-SI"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D54A63EB-6E45-D004-C590-9E57A88E822A}"/>
              </a:ext>
            </a:extLst>
          </p:cNvPr>
          <p:cNvSpPr txBox="1"/>
          <p:nvPr/>
        </p:nvSpPr>
        <p:spPr>
          <a:xfrm>
            <a:off x="4295799" y="2906718"/>
            <a:ext cx="3744417" cy="2990562"/>
          </a:xfrm>
          <a:prstGeom prst="rect">
            <a:avLst/>
          </a:prstGeom>
          <a:noFill/>
          <a:ln>
            <a:noFill/>
          </a:ln>
          <a:effectLst/>
          <a:scene3d>
            <a:camera prst="orthographicFront">
              <a:rot lat="0" lon="0" rev="0"/>
            </a:camera>
            <a:lightRig rig="chilly" dir="t">
              <a:rot lat="0" lon="0" rev="18480000"/>
            </a:lightRig>
          </a:scene3d>
          <a:sp3d prstMaterial="clear">
            <a:bevelT h="63500"/>
          </a:sp3d>
        </p:spPr>
        <p:style>
          <a:lnRef idx="0">
            <a:scrgbClr r="0" g="0" b="0"/>
          </a:lnRef>
          <a:fillRef idx="0">
            <a:scrgbClr r="0" g="0" b="0"/>
          </a:fillRef>
          <a:effectRef idx="0">
            <a:scrgbClr r="0" g="0" b="0"/>
          </a:effectRef>
          <a:fontRef idx="minor">
            <a:schemeClr val="lt1"/>
          </a:fontRef>
        </p:style>
        <p:txBody>
          <a:bodyPr wrap="square" rtlCol="0">
            <a:spAutoFit/>
          </a:bodyPr>
          <a:lstStyle/>
          <a:p>
            <a:pPr marL="342900" indent="-342900">
              <a:lnSpc>
                <a:spcPct val="107000"/>
              </a:lnSpc>
              <a:buFont typeface="Arial" panose="020B0604020202020204" pitchFamily="34" charset="0"/>
              <a:buChar char="•"/>
            </a:pPr>
            <a:r>
              <a:rPr lang="en-US" sz="2200" dirty="0">
                <a:solidFill>
                  <a:srgbClr val="0000CC"/>
                </a:solidFill>
                <a:latin typeface="Calibri" panose="020F0502020204030204" pitchFamily="34" charset="0"/>
                <a:cs typeface="Times New Roman" panose="02020603050405020304" pitchFamily="18" charset="0"/>
              </a:rPr>
              <a:t>s</a:t>
            </a:r>
            <a:r>
              <a:rPr lang="sl-SI" sz="2200" dirty="0">
                <a:solidFill>
                  <a:srgbClr val="0000CC"/>
                </a:solidFill>
                <a:latin typeface="Calibri" panose="020F0502020204030204" pitchFamily="34" charset="0"/>
                <a:cs typeface="Times New Roman" panose="02020603050405020304" pitchFamily="18" charset="0"/>
              </a:rPr>
              <a:t>premljanje pacientov</a:t>
            </a:r>
          </a:p>
          <a:p>
            <a:pPr marL="342900" indent="-342900">
              <a:lnSpc>
                <a:spcPct val="107000"/>
              </a:lnSpc>
              <a:buFont typeface="Arial" panose="020B0604020202020204" pitchFamily="34" charset="0"/>
              <a:buChar char="•"/>
            </a:pPr>
            <a:r>
              <a:rPr lang="en-US" sz="2200" dirty="0" err="1">
                <a:solidFill>
                  <a:srgbClr val="0000CC"/>
                </a:solidFill>
                <a:latin typeface="Calibri" panose="020F0502020204030204" pitchFamily="34" charset="0"/>
                <a:cs typeface="Times New Roman" panose="02020603050405020304" pitchFamily="18" charset="0"/>
              </a:rPr>
              <a:t>sk</a:t>
            </a:r>
            <a:r>
              <a:rPr lang="sl-SI" sz="2200" dirty="0">
                <a:solidFill>
                  <a:srgbClr val="0000CC"/>
                </a:solidFill>
                <a:latin typeface="Calibri" panose="020F0502020204030204" pitchFamily="34" charset="0"/>
                <a:cs typeface="Times New Roman" panose="02020603050405020304" pitchFamily="18" charset="0"/>
              </a:rPr>
              <a:t>rb za ustno higieno</a:t>
            </a:r>
            <a:endParaRPr lang="en-US" sz="2200" dirty="0">
              <a:solidFill>
                <a:srgbClr val="0000CC"/>
              </a:solidFill>
              <a:latin typeface="Calibri" panose="020F0502020204030204" pitchFamily="34" charset="0"/>
              <a:cs typeface="Times New Roman" panose="02020603050405020304" pitchFamily="18" charset="0"/>
            </a:endParaRPr>
          </a:p>
          <a:p>
            <a:pPr marL="342900" indent="-342900">
              <a:lnSpc>
                <a:spcPct val="107000"/>
              </a:lnSpc>
              <a:buFont typeface="Arial" panose="020B0604020202020204" pitchFamily="34" charset="0"/>
              <a:buChar char="•"/>
            </a:pPr>
            <a:r>
              <a:rPr lang="en-US" sz="2200" dirty="0" err="1">
                <a:solidFill>
                  <a:srgbClr val="0000CC"/>
                </a:solidFill>
                <a:latin typeface="Calibri" panose="020F0502020204030204" pitchFamily="34" charset="0"/>
                <a:cs typeface="Times New Roman" panose="02020603050405020304" pitchFamily="18" charset="0"/>
              </a:rPr>
              <a:t>anamneza</a:t>
            </a:r>
            <a:r>
              <a:rPr lang="en-US" sz="2200" dirty="0">
                <a:solidFill>
                  <a:srgbClr val="0000CC"/>
                </a:solidFill>
                <a:latin typeface="Calibri" panose="020F0502020204030204" pitchFamily="34" charset="0"/>
                <a:cs typeface="Times New Roman" panose="02020603050405020304" pitchFamily="18" charset="0"/>
              </a:rPr>
              <a:t>, </a:t>
            </a:r>
            <a:r>
              <a:rPr lang="en-US" sz="2200" dirty="0" err="1">
                <a:solidFill>
                  <a:srgbClr val="0000CC"/>
                </a:solidFill>
                <a:latin typeface="Calibri" panose="020F0502020204030204" pitchFamily="34" charset="0"/>
                <a:cs typeface="Times New Roman" panose="02020603050405020304" pitchFamily="18" charset="0"/>
              </a:rPr>
              <a:t>ocena</a:t>
            </a:r>
            <a:r>
              <a:rPr lang="en-US" sz="2200" dirty="0">
                <a:solidFill>
                  <a:srgbClr val="0000CC"/>
                </a:solidFill>
                <a:latin typeface="Calibri" panose="020F0502020204030204" pitchFamily="34" charset="0"/>
                <a:cs typeface="Times New Roman" panose="02020603050405020304" pitchFamily="18" charset="0"/>
              </a:rPr>
              <a:t> </a:t>
            </a:r>
            <a:r>
              <a:rPr lang="en-US" sz="2200" dirty="0" err="1">
                <a:solidFill>
                  <a:srgbClr val="0000CC"/>
                </a:solidFill>
                <a:latin typeface="Calibri" panose="020F0502020204030204" pitchFamily="34" charset="0"/>
                <a:cs typeface="Times New Roman" panose="02020603050405020304" pitchFamily="18" charset="0"/>
              </a:rPr>
              <a:t>tveganja</a:t>
            </a:r>
            <a:r>
              <a:rPr lang="en-US" sz="2200" dirty="0">
                <a:solidFill>
                  <a:srgbClr val="0000CC"/>
                </a:solidFill>
                <a:latin typeface="Calibri" panose="020F0502020204030204" pitchFamily="34" charset="0"/>
                <a:cs typeface="Times New Roman" panose="02020603050405020304" pitchFamily="18" charset="0"/>
              </a:rPr>
              <a:t>, </a:t>
            </a:r>
            <a:r>
              <a:rPr lang="en-US" sz="2200" dirty="0" err="1">
                <a:solidFill>
                  <a:srgbClr val="0000CC"/>
                </a:solidFill>
                <a:latin typeface="Calibri" panose="020F0502020204030204" pitchFamily="34" charset="0"/>
                <a:cs typeface="Times New Roman" panose="02020603050405020304" pitchFamily="18" charset="0"/>
              </a:rPr>
              <a:t>pogovor</a:t>
            </a:r>
            <a:r>
              <a:rPr lang="en-US" sz="2200" dirty="0">
                <a:solidFill>
                  <a:srgbClr val="0000CC"/>
                </a:solidFill>
                <a:latin typeface="Calibri" panose="020F0502020204030204" pitchFamily="34" charset="0"/>
                <a:cs typeface="Times New Roman" panose="02020603050405020304" pitchFamily="18" charset="0"/>
              </a:rPr>
              <a:t>, </a:t>
            </a:r>
            <a:r>
              <a:rPr lang="en-US" sz="2200" dirty="0" err="1">
                <a:solidFill>
                  <a:srgbClr val="0000CC"/>
                </a:solidFill>
                <a:latin typeface="Calibri" panose="020F0502020204030204" pitchFamily="34" charset="0"/>
                <a:cs typeface="Times New Roman" panose="02020603050405020304" pitchFamily="18" charset="0"/>
              </a:rPr>
              <a:t>poduk</a:t>
            </a:r>
            <a:r>
              <a:rPr lang="en-US" sz="2200" dirty="0">
                <a:solidFill>
                  <a:srgbClr val="0000CC"/>
                </a:solidFill>
                <a:latin typeface="Calibri" panose="020F0502020204030204" pitchFamily="34" charset="0"/>
                <a:cs typeface="Times New Roman" panose="02020603050405020304" pitchFamily="18" charset="0"/>
              </a:rPr>
              <a:t>, </a:t>
            </a:r>
            <a:r>
              <a:rPr lang="en-US" sz="2200" dirty="0" err="1">
                <a:solidFill>
                  <a:srgbClr val="0000CC"/>
                </a:solidFill>
                <a:latin typeface="Calibri" panose="020F0502020204030204" pitchFamily="34" charset="0"/>
                <a:cs typeface="Times New Roman" panose="02020603050405020304" pitchFamily="18" charset="0"/>
              </a:rPr>
              <a:t>sledenje</a:t>
            </a:r>
            <a:r>
              <a:rPr lang="en-US" sz="2200" dirty="0">
                <a:solidFill>
                  <a:srgbClr val="0000CC"/>
                </a:solidFill>
                <a:latin typeface="Calibri" panose="020F0502020204030204" pitchFamily="34" charset="0"/>
                <a:cs typeface="Times New Roman" panose="02020603050405020304" pitchFamily="18" charset="0"/>
              </a:rPr>
              <a:t> </a:t>
            </a:r>
            <a:r>
              <a:rPr lang="en-US" sz="2200" dirty="0" err="1">
                <a:solidFill>
                  <a:srgbClr val="0000CC"/>
                </a:solidFill>
                <a:latin typeface="Calibri" panose="020F0502020204030204" pitchFamily="34" charset="0"/>
                <a:cs typeface="Times New Roman" panose="02020603050405020304" pitchFamily="18" charset="0"/>
              </a:rPr>
              <a:t>varovanca</a:t>
            </a:r>
            <a:endParaRPr lang="en-US" sz="2200" dirty="0">
              <a:solidFill>
                <a:srgbClr val="0000CC"/>
              </a:solidFill>
              <a:latin typeface="Calibri" panose="020F0502020204030204" pitchFamily="34" charset="0"/>
              <a:cs typeface="Times New Roman" panose="02020603050405020304" pitchFamily="18" charset="0"/>
            </a:endParaRPr>
          </a:p>
          <a:p>
            <a:pPr marL="342900" indent="-342900">
              <a:lnSpc>
                <a:spcPct val="107000"/>
              </a:lnSpc>
              <a:buFont typeface="Arial" panose="020B0604020202020204" pitchFamily="34" charset="0"/>
              <a:buChar char="•"/>
            </a:pPr>
            <a:r>
              <a:rPr lang="en-US" sz="2200" dirty="0" err="1">
                <a:solidFill>
                  <a:srgbClr val="0000CC"/>
                </a:solidFill>
                <a:latin typeface="Calibri" panose="020F0502020204030204" pitchFamily="34" charset="0"/>
                <a:cs typeface="Times New Roman" panose="02020603050405020304" pitchFamily="18" charset="0"/>
              </a:rPr>
              <a:t>kratka</a:t>
            </a:r>
            <a:r>
              <a:rPr lang="en-US" sz="2200" dirty="0">
                <a:solidFill>
                  <a:srgbClr val="0000CC"/>
                </a:solidFill>
                <a:latin typeface="Calibri" panose="020F0502020204030204" pitchFamily="34" charset="0"/>
                <a:cs typeface="Times New Roman" panose="02020603050405020304" pitchFamily="18" charset="0"/>
              </a:rPr>
              <a:t> </a:t>
            </a:r>
            <a:r>
              <a:rPr lang="en-US" sz="2200" dirty="0" err="1">
                <a:solidFill>
                  <a:srgbClr val="0000CC"/>
                </a:solidFill>
                <a:latin typeface="Calibri" panose="020F0502020204030204" pitchFamily="34" charset="0"/>
                <a:cs typeface="Times New Roman" panose="02020603050405020304" pitchFamily="18" charset="0"/>
              </a:rPr>
              <a:t>delavnica</a:t>
            </a:r>
            <a:endParaRPr lang="sl-SI" sz="2200" dirty="0">
              <a:solidFill>
                <a:srgbClr val="0000CC"/>
              </a:solidFill>
              <a:latin typeface="Calibri" panose="020F0502020204030204" pitchFamily="34" charset="0"/>
              <a:cs typeface="Times New Roman" panose="02020603050405020304" pitchFamily="18" charset="0"/>
            </a:endParaRPr>
          </a:p>
          <a:p>
            <a:pPr marL="342900" indent="-342900">
              <a:lnSpc>
                <a:spcPct val="107000"/>
              </a:lnSpc>
              <a:buFont typeface="Arial" panose="020B0604020202020204" pitchFamily="34" charset="0"/>
              <a:buChar char="•"/>
            </a:pPr>
            <a:endParaRPr lang="en-SI" sz="2200" dirty="0">
              <a:solidFill>
                <a:schemeClr val="tx1"/>
              </a:solidFill>
              <a:latin typeface="Calibri" panose="020F0502020204030204" pitchFamily="34" charset="0"/>
              <a:cs typeface="Times New Roman" panose="02020603050405020304" pitchFamily="18" charset="0"/>
            </a:endParaRPr>
          </a:p>
          <a:p>
            <a:pPr algn="ctr">
              <a:lnSpc>
                <a:spcPct val="107000"/>
              </a:lnSpc>
            </a:pPr>
            <a:r>
              <a:rPr lang="en-US" sz="2200" dirty="0" err="1">
                <a:solidFill>
                  <a:schemeClr val="tx1"/>
                </a:solidFill>
                <a:latin typeface="Calibri" panose="020F0502020204030204" pitchFamily="34" charset="0"/>
                <a:cs typeface="Times New Roman" panose="02020603050405020304" pitchFamily="18" charset="0"/>
              </a:rPr>
              <a:t>Skupaj</a:t>
            </a:r>
            <a:r>
              <a:rPr lang="en-US" sz="2200" dirty="0">
                <a:solidFill>
                  <a:schemeClr val="tx1"/>
                </a:solidFill>
                <a:latin typeface="Calibri" panose="020F0502020204030204" pitchFamily="34" charset="0"/>
                <a:cs typeface="Times New Roman" panose="02020603050405020304" pitchFamily="18" charset="0"/>
              </a:rPr>
              <a:t> </a:t>
            </a:r>
            <a:r>
              <a:rPr lang="en-US" sz="2200" dirty="0" err="1">
                <a:solidFill>
                  <a:schemeClr val="tx1"/>
                </a:solidFill>
                <a:latin typeface="Calibri" panose="020F0502020204030204" pitchFamily="34" charset="0"/>
                <a:cs typeface="Times New Roman" panose="02020603050405020304" pitchFamily="18" charset="0"/>
              </a:rPr>
              <a:t>študenti</a:t>
            </a:r>
            <a:r>
              <a:rPr lang="en-US" sz="2200" dirty="0">
                <a:solidFill>
                  <a:schemeClr val="tx1"/>
                </a:solidFill>
                <a:latin typeface="Calibri" panose="020F0502020204030204" pitchFamily="34" charset="0"/>
                <a:cs typeface="Times New Roman" panose="02020603050405020304" pitchFamily="18" charset="0"/>
              </a:rPr>
              <a:t> DM in M</a:t>
            </a:r>
            <a:r>
              <a:rPr lang="sl-SI" sz="22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endParaRPr lang="en-SI" sz="2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D54A63EB-6E45-D004-C590-9E57A88E822A}"/>
              </a:ext>
            </a:extLst>
          </p:cNvPr>
          <p:cNvSpPr txBox="1"/>
          <p:nvPr/>
        </p:nvSpPr>
        <p:spPr>
          <a:xfrm>
            <a:off x="8256239" y="2906718"/>
            <a:ext cx="3744417" cy="3286669"/>
          </a:xfrm>
          <a:prstGeom prst="rect">
            <a:avLst/>
          </a:prstGeom>
          <a:noFill/>
          <a:ln>
            <a:noFill/>
          </a:ln>
          <a:effectLst/>
          <a:scene3d>
            <a:camera prst="orthographicFront">
              <a:rot lat="0" lon="0" rev="0"/>
            </a:camera>
            <a:lightRig rig="chilly" dir="t">
              <a:rot lat="0" lon="0" rev="18480000"/>
            </a:lightRig>
          </a:scene3d>
          <a:sp3d prstMaterial="clear">
            <a:bevelT h="63500"/>
          </a:sp3d>
        </p:spPr>
        <p:style>
          <a:lnRef idx="0">
            <a:scrgbClr r="0" g="0" b="0"/>
          </a:lnRef>
          <a:fillRef idx="0">
            <a:scrgbClr r="0" g="0" b="0"/>
          </a:fillRef>
          <a:effectRef idx="0">
            <a:scrgbClr r="0" g="0" b="0"/>
          </a:effectRef>
          <a:fontRef idx="minor">
            <a:schemeClr val="lt1"/>
          </a:fontRef>
        </p:style>
        <p:txBody>
          <a:bodyPr wrap="square" rtlCol="0">
            <a:spAutoFit/>
          </a:bodyPr>
          <a:lstStyle/>
          <a:p>
            <a:pPr marL="342900" indent="-342900">
              <a:lnSpc>
                <a:spcPct val="107000"/>
              </a:lnSpc>
              <a:buFont typeface="Arial" panose="020B0604020202020204" pitchFamily="34" charset="0"/>
              <a:buChar char="•"/>
            </a:pPr>
            <a:r>
              <a:rPr lang="sl-SI" sz="2200" dirty="0">
                <a:solidFill>
                  <a:srgbClr val="0000CC"/>
                </a:solidFill>
                <a:latin typeface="Calibri" panose="020F0502020204030204" pitchFamily="34" charset="0"/>
                <a:cs typeface="Times New Roman" panose="02020603050405020304" pitchFamily="18" charset="0"/>
              </a:rPr>
              <a:t>opazovanje, sodelovanje, izvajanje</a:t>
            </a:r>
          </a:p>
          <a:p>
            <a:pPr marL="342900" indent="-342900">
              <a:lnSpc>
                <a:spcPct val="107000"/>
              </a:lnSpc>
              <a:buFont typeface="Arial" panose="020B0604020202020204" pitchFamily="34" charset="0"/>
              <a:buChar char="•"/>
            </a:pPr>
            <a:endParaRPr lang="sl-SI" sz="2200" i="1" dirty="0">
              <a:solidFill>
                <a:srgbClr val="953735"/>
              </a:solidFill>
              <a:latin typeface="Calibri" panose="020F0502020204030204" pitchFamily="34" charset="0"/>
              <a:cs typeface="Times New Roman" panose="02020603050405020304" pitchFamily="18" charset="0"/>
            </a:endParaRPr>
          </a:p>
          <a:p>
            <a:pPr algn="ctr">
              <a:lnSpc>
                <a:spcPct val="107000"/>
              </a:lnSpc>
            </a:pPr>
            <a:r>
              <a:rPr lang="sl-SI" sz="2000" i="1" dirty="0">
                <a:solidFill>
                  <a:srgbClr val="006699"/>
                </a:solidFill>
                <a:latin typeface="Calibri" panose="020F0502020204030204" pitchFamily="34" charset="0"/>
                <a:cs typeface="Times New Roman" panose="02020603050405020304" pitchFamily="18" charset="0"/>
              </a:rPr>
              <a:t>VSEBINE:</a:t>
            </a:r>
            <a:endParaRPr lang="en-US" sz="2000" i="1" dirty="0">
              <a:solidFill>
                <a:srgbClr val="006699"/>
              </a:solidFill>
              <a:latin typeface="Calibri" panose="020F0502020204030204" pitchFamily="34" charset="0"/>
              <a:cs typeface="Times New Roman" panose="02020603050405020304" pitchFamily="18" charset="0"/>
            </a:endParaRPr>
          </a:p>
          <a:p>
            <a:pPr algn="ctr">
              <a:lnSpc>
                <a:spcPct val="107000"/>
              </a:lnSpc>
            </a:pPr>
            <a:r>
              <a:rPr lang="sl-SI" i="1" dirty="0">
                <a:solidFill>
                  <a:srgbClr val="006699"/>
                </a:solidFill>
                <a:latin typeface="Calibri" panose="020F0502020204030204" pitchFamily="34" charset="0"/>
                <a:cs typeface="Times New Roman" panose="02020603050405020304" pitchFamily="18" charset="0"/>
              </a:rPr>
              <a:t>- Stomatološka propedevtika 1</a:t>
            </a:r>
            <a:br>
              <a:rPr lang="sl-SI" i="1" dirty="0">
                <a:solidFill>
                  <a:srgbClr val="006699"/>
                </a:solidFill>
                <a:latin typeface="Calibri" panose="020F0502020204030204" pitchFamily="34" charset="0"/>
                <a:cs typeface="Times New Roman" panose="02020603050405020304" pitchFamily="18" charset="0"/>
              </a:rPr>
            </a:br>
            <a:r>
              <a:rPr lang="sl-SI" i="1" dirty="0">
                <a:solidFill>
                  <a:srgbClr val="006699"/>
                </a:solidFill>
                <a:latin typeface="Calibri" panose="020F0502020204030204" pitchFamily="34" charset="0"/>
                <a:cs typeface="Times New Roman" panose="02020603050405020304" pitchFamily="18" charset="0"/>
              </a:rPr>
              <a:t>- Uvod v diagnostiko in minimalno invazivno stomatologijo</a:t>
            </a:r>
            <a:br>
              <a:rPr lang="sl-SI" i="1" dirty="0">
                <a:solidFill>
                  <a:srgbClr val="006699"/>
                </a:solidFill>
                <a:latin typeface="Calibri" panose="020F0502020204030204" pitchFamily="34" charset="0"/>
                <a:cs typeface="Times New Roman" panose="02020603050405020304" pitchFamily="18" charset="0"/>
              </a:rPr>
            </a:br>
            <a:r>
              <a:rPr lang="sl-SI" i="1" dirty="0">
                <a:solidFill>
                  <a:srgbClr val="006699"/>
                </a:solidFill>
                <a:latin typeface="Calibri" panose="020F0502020204030204" pitchFamily="34" charset="0"/>
                <a:cs typeface="Times New Roman" panose="02020603050405020304" pitchFamily="18" charset="0"/>
              </a:rPr>
              <a:t>- Dentalni materiali in tehnologija dentalnih materialov</a:t>
            </a:r>
            <a:br>
              <a:rPr lang="sl-SI" i="1" dirty="0">
                <a:solidFill>
                  <a:srgbClr val="006699"/>
                </a:solidFill>
                <a:latin typeface="Calibri" panose="020F0502020204030204" pitchFamily="34" charset="0"/>
                <a:cs typeface="Times New Roman" panose="02020603050405020304" pitchFamily="18" charset="0"/>
              </a:rPr>
            </a:br>
            <a:r>
              <a:rPr lang="sl-SI" i="1" dirty="0">
                <a:solidFill>
                  <a:srgbClr val="006699"/>
                </a:solidFill>
                <a:latin typeface="Calibri" panose="020F0502020204030204" pitchFamily="34" charset="0"/>
                <a:cs typeface="Times New Roman" panose="02020603050405020304" pitchFamily="18" charset="0"/>
              </a:rPr>
              <a:t>- Timsko delo</a:t>
            </a:r>
            <a:endParaRPr lang="en-SI" dirty="0">
              <a:solidFill>
                <a:srgbClr val="006699"/>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349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C6C1A-1FDB-ACBA-D61A-6999B8CDC3BE}"/>
              </a:ext>
            </a:extLst>
          </p:cNvPr>
          <p:cNvSpPr>
            <a:spLocks noGrp="1"/>
          </p:cNvSpPr>
          <p:nvPr>
            <p:ph type="title"/>
          </p:nvPr>
        </p:nvSpPr>
        <p:spPr/>
        <p:txBody>
          <a:bodyPr/>
          <a:lstStyle/>
          <a:p>
            <a:r>
              <a:rPr lang="sl-SI" dirty="0"/>
              <a:t>Dan v DSO</a:t>
            </a:r>
          </a:p>
        </p:txBody>
      </p:sp>
      <p:sp>
        <p:nvSpPr>
          <p:cNvPr id="6" name="TextBox 5">
            <a:extLst>
              <a:ext uri="{FF2B5EF4-FFF2-40B4-BE49-F238E27FC236}">
                <a16:creationId xmlns:a16="http://schemas.microsoft.com/office/drawing/2014/main" id="{D54A63EB-6E45-D004-C590-9E57A88E822A}"/>
              </a:ext>
            </a:extLst>
          </p:cNvPr>
          <p:cNvSpPr txBox="1"/>
          <p:nvPr/>
        </p:nvSpPr>
        <p:spPr>
          <a:xfrm>
            <a:off x="335358" y="2758665"/>
            <a:ext cx="3744417" cy="3699026"/>
          </a:xfrm>
          <a:prstGeom prst="rect">
            <a:avLst/>
          </a:prstGeom>
          <a:ln>
            <a:solidFill>
              <a:schemeClr val="accent3"/>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marL="342900" indent="-342900">
              <a:lnSpc>
                <a:spcPct val="107000"/>
              </a:lnSpc>
              <a:buFont typeface="Arial" panose="020B0604020202020204" pitchFamily="34" charset="0"/>
              <a:buChar char="•"/>
            </a:pPr>
            <a:r>
              <a:rPr lang="sl-SI" sz="2200" dirty="0">
                <a:effectLst/>
                <a:latin typeface="Calibri" panose="020F0502020204030204" pitchFamily="34" charset="0"/>
                <a:ea typeface="Calibri" panose="020F0502020204030204" pitchFamily="34" charset="0"/>
                <a:cs typeface="Times New Roman" panose="02020603050405020304" pitchFamily="18" charset="0"/>
              </a:rPr>
              <a:t>predaja zdr.-neg. službe</a:t>
            </a:r>
            <a:endParaRPr lang="en-SI"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Arial" panose="020B0604020202020204" pitchFamily="34" charset="0"/>
              <a:buChar char="•"/>
            </a:pPr>
            <a:r>
              <a:rPr lang="sl-SI" sz="2200" dirty="0">
                <a:effectLst/>
                <a:latin typeface="Calibri" panose="020F0502020204030204" pitchFamily="34" charset="0"/>
                <a:ea typeface="Calibri" panose="020F0502020204030204" pitchFamily="34" charset="0"/>
                <a:cs typeface="Times New Roman" panose="02020603050405020304" pitchFamily="18" charset="0"/>
              </a:rPr>
              <a:t>odvzemi materiala za lab</a:t>
            </a:r>
          </a:p>
          <a:p>
            <a:pPr marL="342900" indent="-342900">
              <a:lnSpc>
                <a:spcPct val="107000"/>
              </a:lnSpc>
              <a:buFont typeface="Arial" panose="020B0604020202020204" pitchFamily="34" charset="0"/>
              <a:buChar char="•"/>
            </a:pPr>
            <a:r>
              <a:rPr lang="sl-SI" sz="2200" dirty="0">
                <a:effectLst/>
                <a:latin typeface="Calibri" panose="020F0502020204030204" pitchFamily="34" charset="0"/>
                <a:ea typeface="Calibri" panose="020F0502020204030204" pitchFamily="34" charset="0"/>
                <a:cs typeface="Times New Roman" panose="02020603050405020304" pitchFamily="18" charset="0"/>
              </a:rPr>
              <a:t>jutranja nega</a:t>
            </a:r>
            <a:endParaRPr lang="en-SI"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Arial" panose="020B0604020202020204" pitchFamily="34" charset="0"/>
              <a:buChar char="•"/>
            </a:pPr>
            <a:r>
              <a:rPr lang="sl-SI" sz="2200" dirty="0">
                <a:effectLst/>
                <a:latin typeface="Calibri" panose="020F0502020204030204" pitchFamily="34" charset="0"/>
                <a:ea typeface="Calibri" panose="020F0502020204030204" pitchFamily="34" charset="0"/>
                <a:cs typeface="Times New Roman" panose="02020603050405020304" pitchFamily="18" charset="0"/>
              </a:rPr>
              <a:t>pomoč pri hranjenju in pitju</a:t>
            </a:r>
            <a:endParaRPr lang="en-SI"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Arial" panose="020B0604020202020204" pitchFamily="34" charset="0"/>
              <a:buChar char="•"/>
            </a:pPr>
            <a:r>
              <a:rPr lang="sl-SI" sz="2200" dirty="0">
                <a:effectLst/>
                <a:latin typeface="Calibri" panose="020F0502020204030204" pitchFamily="34" charset="0"/>
                <a:ea typeface="Calibri" panose="020F0502020204030204" pitchFamily="34" charset="0"/>
                <a:cs typeface="Times New Roman" panose="02020603050405020304" pitchFamily="18" charset="0"/>
              </a:rPr>
              <a:t>osebna higiena </a:t>
            </a:r>
            <a:endParaRPr lang="en-SI"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Arial" panose="020B0604020202020204" pitchFamily="34" charset="0"/>
              <a:buChar char="•"/>
            </a:pPr>
            <a:r>
              <a:rPr lang="sl-SI" sz="2200" dirty="0">
                <a:effectLst/>
                <a:latin typeface="Calibri" panose="020F0502020204030204" pitchFamily="34" charset="0"/>
                <a:ea typeface="Calibri" panose="020F0502020204030204" pitchFamily="34" charset="0"/>
                <a:cs typeface="Times New Roman" panose="02020603050405020304" pitchFamily="18" charset="0"/>
              </a:rPr>
              <a:t>vizita</a:t>
            </a:r>
          </a:p>
          <a:p>
            <a:pPr marL="342900" indent="-342900">
              <a:lnSpc>
                <a:spcPct val="107000"/>
              </a:lnSpc>
              <a:buFont typeface="Arial" panose="020B0604020202020204" pitchFamily="34" charset="0"/>
              <a:buChar char="•"/>
            </a:pPr>
            <a:r>
              <a:rPr lang="sl-SI" sz="2200" dirty="0">
                <a:effectLst/>
                <a:latin typeface="Calibri" panose="020F0502020204030204" pitchFamily="34" charset="0"/>
                <a:ea typeface="Calibri" panose="020F0502020204030204" pitchFamily="34" charset="0"/>
                <a:cs typeface="Times New Roman" panose="02020603050405020304" pitchFamily="18" charset="0"/>
              </a:rPr>
              <a:t>obravnava kroničnih ran</a:t>
            </a:r>
          </a:p>
          <a:p>
            <a:pPr marL="342900" indent="-342900">
              <a:lnSpc>
                <a:spcPct val="107000"/>
              </a:lnSpc>
              <a:buFont typeface="Arial" panose="020B0604020202020204" pitchFamily="34" charset="0"/>
              <a:buChar char="•"/>
            </a:pPr>
            <a:r>
              <a:rPr lang="sl-SI" sz="2200" dirty="0">
                <a:effectLst/>
                <a:latin typeface="Calibri" panose="020F0502020204030204" pitchFamily="34" charset="0"/>
                <a:ea typeface="Calibri" panose="020F0502020204030204" pitchFamily="34" charset="0"/>
                <a:cs typeface="Times New Roman" panose="02020603050405020304" pitchFamily="18" charset="0"/>
              </a:rPr>
              <a:t>medicinsko-tehnični posegi </a:t>
            </a:r>
          </a:p>
          <a:p>
            <a:pPr marL="342900" indent="-342900">
              <a:lnSpc>
                <a:spcPct val="107000"/>
              </a:lnSpc>
              <a:buFont typeface="Arial" panose="020B0604020202020204" pitchFamily="34" charset="0"/>
              <a:buChar char="•"/>
            </a:pPr>
            <a:endParaRPr lang="sl-SI" sz="22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Arial" panose="020B0604020202020204" pitchFamily="34" charset="0"/>
              <a:buChar char="•"/>
            </a:pPr>
            <a:endParaRPr lang="en-SI" sz="2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Sunrise Icon | Free SVG">
            <a:extLst>
              <a:ext uri="{FF2B5EF4-FFF2-40B4-BE49-F238E27FC236}">
                <a16:creationId xmlns:a16="http://schemas.microsoft.com/office/drawing/2014/main" id="{2D5605CC-07B3-E403-99EB-2A4B7BE7E62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5191" y="968188"/>
            <a:ext cx="1744749" cy="174474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455106A-6116-9976-4AB0-1C6DFCC2D6FB}"/>
              </a:ext>
            </a:extLst>
          </p:cNvPr>
          <p:cNvSpPr txBox="1"/>
          <p:nvPr/>
        </p:nvSpPr>
        <p:spPr>
          <a:xfrm>
            <a:off x="4330535" y="2738636"/>
            <a:ext cx="3528392" cy="3699026"/>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marL="342900" indent="-342900">
              <a:lnSpc>
                <a:spcPct val="107000"/>
              </a:lnSpc>
              <a:buFont typeface="Arial" panose="020B0604020202020204" pitchFamily="34" charset="0"/>
              <a:buChar char="•"/>
            </a:pPr>
            <a:r>
              <a:rPr lang="sl-SI" sz="2200" dirty="0">
                <a:effectLst/>
                <a:latin typeface="Calibri" panose="020F0502020204030204" pitchFamily="34" charset="0"/>
                <a:ea typeface="Calibri" panose="020F0502020204030204" pitchFamily="34" charset="0"/>
                <a:cs typeface="Times New Roman" panose="02020603050405020304" pitchFamily="18" charset="0"/>
              </a:rPr>
              <a:t>predaja zdr.-neg. službe</a:t>
            </a:r>
            <a:endParaRPr lang="en-SI"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Arial" panose="020B0604020202020204" pitchFamily="34" charset="0"/>
              <a:buChar char="•"/>
            </a:pPr>
            <a:r>
              <a:rPr lang="sl-SI" sz="2200" dirty="0">
                <a:latin typeface="Calibri" panose="020F0502020204030204" pitchFamily="34" charset="0"/>
                <a:cs typeface="Times New Roman" panose="02020603050405020304" pitchFamily="18" charset="0"/>
              </a:rPr>
              <a:t>meritve vitalnih funkcij</a:t>
            </a:r>
            <a:endParaRPr lang="en-SI" sz="2200" dirty="0">
              <a:latin typeface="Calibri" panose="020F0502020204030204" pitchFamily="34" charset="0"/>
              <a:cs typeface="Times New Roman" panose="02020603050405020304" pitchFamily="18" charset="0"/>
            </a:endParaRPr>
          </a:p>
          <a:p>
            <a:pPr marL="342900" indent="-342900">
              <a:lnSpc>
                <a:spcPct val="107000"/>
              </a:lnSpc>
              <a:buFont typeface="Arial" panose="020B0604020202020204" pitchFamily="34" charset="0"/>
              <a:buChar char="•"/>
            </a:pPr>
            <a:r>
              <a:rPr lang="sl-SI" sz="2200" dirty="0">
                <a:latin typeface="Calibri" panose="020F0502020204030204" pitchFamily="34" charset="0"/>
                <a:cs typeface="Times New Roman" panose="02020603050405020304" pitchFamily="18" charset="0"/>
              </a:rPr>
              <a:t>meritve krvnega sladkorja </a:t>
            </a:r>
            <a:endParaRPr lang="en-SI" sz="2200" dirty="0">
              <a:latin typeface="Calibri" panose="020F0502020204030204" pitchFamily="34" charset="0"/>
              <a:cs typeface="Times New Roman" panose="02020603050405020304" pitchFamily="18" charset="0"/>
            </a:endParaRPr>
          </a:p>
          <a:p>
            <a:pPr marL="342900" indent="-342900">
              <a:lnSpc>
                <a:spcPct val="107000"/>
              </a:lnSpc>
              <a:buFont typeface="Arial" panose="020B0604020202020204" pitchFamily="34" charset="0"/>
              <a:buChar char="•"/>
            </a:pPr>
            <a:r>
              <a:rPr lang="sl-SI" sz="2200" dirty="0">
                <a:latin typeface="Calibri" panose="020F0502020204030204" pitchFamily="34" charset="0"/>
                <a:cs typeface="Times New Roman" panose="02020603050405020304" pitchFamily="18" charset="0"/>
              </a:rPr>
              <a:t>razdeljevanje terapije, aplikacija inzulina, kapljic</a:t>
            </a:r>
            <a:endParaRPr lang="en-SI" sz="2200" dirty="0">
              <a:latin typeface="Calibri" panose="020F0502020204030204" pitchFamily="34" charset="0"/>
              <a:cs typeface="Times New Roman" panose="02020603050405020304" pitchFamily="18" charset="0"/>
            </a:endParaRPr>
          </a:p>
          <a:p>
            <a:pPr marL="342900" indent="-342900">
              <a:lnSpc>
                <a:spcPct val="107000"/>
              </a:lnSpc>
              <a:buFont typeface="Arial" panose="020B0604020202020204" pitchFamily="34" charset="0"/>
              <a:buChar char="•"/>
            </a:pPr>
            <a:r>
              <a:rPr lang="sl-SI" sz="2200" dirty="0">
                <a:latin typeface="Calibri" panose="020F0502020204030204" pitchFamily="34" charset="0"/>
                <a:cs typeface="Times New Roman" panose="02020603050405020304" pitchFamily="18" charset="0"/>
              </a:rPr>
              <a:t>preoblačenje nepokretnih</a:t>
            </a:r>
            <a:endParaRPr lang="en-SI" sz="2200" dirty="0">
              <a:latin typeface="Calibri" panose="020F0502020204030204" pitchFamily="34" charset="0"/>
              <a:cs typeface="Times New Roman" panose="02020603050405020304" pitchFamily="18" charset="0"/>
            </a:endParaRPr>
          </a:p>
          <a:p>
            <a:pPr marL="342900" indent="-342900">
              <a:lnSpc>
                <a:spcPct val="107000"/>
              </a:lnSpc>
              <a:buFont typeface="Arial" panose="020B0604020202020204" pitchFamily="34" charset="0"/>
              <a:buChar char="•"/>
            </a:pPr>
            <a:r>
              <a:rPr lang="sl-SI" sz="2200" dirty="0">
                <a:latin typeface="Calibri" panose="020F0502020204030204" pitchFamily="34" charset="0"/>
                <a:cs typeface="Times New Roman" panose="02020603050405020304" pitchFamily="18" charset="0"/>
              </a:rPr>
              <a:t>večerna nega</a:t>
            </a:r>
            <a:endParaRPr lang="en-SI" sz="2200" dirty="0">
              <a:latin typeface="Calibri" panose="020F0502020204030204" pitchFamily="34" charset="0"/>
              <a:cs typeface="Times New Roman" panose="02020603050405020304" pitchFamily="18" charset="0"/>
            </a:endParaRPr>
          </a:p>
          <a:p>
            <a:pPr marL="342900" indent="-342900">
              <a:lnSpc>
                <a:spcPct val="107000"/>
              </a:lnSpc>
              <a:buFont typeface="Arial" panose="020B0604020202020204" pitchFamily="34" charset="0"/>
              <a:buChar char="•"/>
            </a:pPr>
            <a:r>
              <a:rPr lang="sl-SI" sz="2200" dirty="0">
                <a:latin typeface="Calibri" panose="020F0502020204030204" pitchFamily="34" charset="0"/>
                <a:cs typeface="Times New Roman" panose="02020603050405020304" pitchFamily="18" charset="0"/>
              </a:rPr>
              <a:t>ustna higiena</a:t>
            </a:r>
          </a:p>
          <a:p>
            <a:pPr marL="342900" indent="-342900">
              <a:lnSpc>
                <a:spcPct val="107000"/>
              </a:lnSpc>
              <a:buFont typeface="Arial" panose="020B0604020202020204" pitchFamily="34" charset="0"/>
              <a:buChar char="•"/>
            </a:pPr>
            <a:endParaRPr lang="sl-SI" sz="2200" dirty="0">
              <a:latin typeface="Calibri" panose="020F0502020204030204" pitchFamily="34" charset="0"/>
              <a:cs typeface="Times New Roman" panose="02020603050405020304" pitchFamily="18" charset="0"/>
            </a:endParaRPr>
          </a:p>
          <a:p>
            <a:pPr>
              <a:lnSpc>
                <a:spcPct val="107000"/>
              </a:lnSpc>
            </a:pPr>
            <a:endParaRPr lang="en-SI" sz="2200" dirty="0">
              <a:latin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3199C50E-D0C4-20AF-0C88-D52CA086FC49}"/>
              </a:ext>
            </a:extLst>
          </p:cNvPr>
          <p:cNvSpPr txBox="1"/>
          <p:nvPr/>
        </p:nvSpPr>
        <p:spPr>
          <a:xfrm>
            <a:off x="8109687" y="2758665"/>
            <a:ext cx="3528392" cy="3699026"/>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marL="342900" indent="-342900">
              <a:lnSpc>
                <a:spcPct val="107000"/>
              </a:lnSpc>
              <a:buFont typeface="Arial" panose="020B0604020202020204" pitchFamily="34" charset="0"/>
              <a:buChar char="•"/>
            </a:pPr>
            <a:r>
              <a:rPr lang="sl-SI" sz="2200" dirty="0">
                <a:effectLst/>
                <a:latin typeface="Calibri" panose="020F0502020204030204" pitchFamily="34" charset="0"/>
                <a:ea typeface="Calibri" panose="020F0502020204030204" pitchFamily="34" charset="0"/>
                <a:cs typeface="Times New Roman" panose="02020603050405020304" pitchFamily="18" charset="0"/>
              </a:rPr>
              <a:t>predaja zdr.-neg. službe</a:t>
            </a:r>
            <a:endParaRPr lang="en-SI"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Arial" panose="020B0604020202020204" pitchFamily="34" charset="0"/>
              <a:buChar char="•"/>
            </a:pPr>
            <a:r>
              <a:rPr lang="sl-SI" sz="2200" dirty="0">
                <a:latin typeface="Calibri" panose="020F0502020204030204" pitchFamily="34" charset="0"/>
                <a:cs typeface="Times New Roman" panose="02020603050405020304" pitchFamily="18" charset="0"/>
              </a:rPr>
              <a:t>razdelitev nočne terapije</a:t>
            </a:r>
            <a:endParaRPr lang="en-SI" sz="2200" dirty="0">
              <a:latin typeface="Calibri" panose="020F0502020204030204" pitchFamily="34" charset="0"/>
              <a:cs typeface="Times New Roman" panose="02020603050405020304" pitchFamily="18" charset="0"/>
            </a:endParaRPr>
          </a:p>
          <a:p>
            <a:pPr marL="342900" indent="-342900">
              <a:lnSpc>
                <a:spcPct val="107000"/>
              </a:lnSpc>
              <a:buFont typeface="Arial" panose="020B0604020202020204" pitchFamily="34" charset="0"/>
              <a:buChar char="•"/>
            </a:pPr>
            <a:r>
              <a:rPr lang="sl-SI" sz="2200" dirty="0">
                <a:latin typeface="Calibri" panose="020F0502020204030204" pitchFamily="34" charset="0"/>
                <a:cs typeface="Times New Roman" panose="02020603050405020304" pitchFamily="18" charset="0"/>
              </a:rPr>
              <a:t>obhod po sobah</a:t>
            </a:r>
            <a:endParaRPr lang="en-SI" sz="2200" dirty="0">
              <a:latin typeface="Calibri" panose="020F0502020204030204" pitchFamily="34" charset="0"/>
              <a:cs typeface="Times New Roman" panose="02020603050405020304" pitchFamily="18" charset="0"/>
            </a:endParaRPr>
          </a:p>
          <a:p>
            <a:pPr marL="342900" indent="-342900">
              <a:lnSpc>
                <a:spcPct val="107000"/>
              </a:lnSpc>
              <a:buFont typeface="Arial" panose="020B0604020202020204" pitchFamily="34" charset="0"/>
              <a:buChar char="•"/>
            </a:pPr>
            <a:r>
              <a:rPr lang="sl-SI" sz="2200" dirty="0">
                <a:latin typeface="Calibri" panose="020F0502020204030204" pitchFamily="34" charset="0"/>
                <a:cs typeface="Times New Roman" panose="02020603050405020304" pitchFamily="18" charset="0"/>
              </a:rPr>
              <a:t>spreminjanje položaja stanovalcev na 2 uri</a:t>
            </a:r>
          </a:p>
          <a:p>
            <a:pPr marL="342900" indent="-342900">
              <a:lnSpc>
                <a:spcPct val="107000"/>
              </a:lnSpc>
              <a:buFont typeface="Arial" panose="020B0604020202020204" pitchFamily="34" charset="0"/>
              <a:buChar char="•"/>
            </a:pPr>
            <a:r>
              <a:rPr lang="sl-SI" sz="2200" dirty="0">
                <a:latin typeface="Calibri" panose="020F0502020204030204" pitchFamily="34" charset="0"/>
                <a:cs typeface="Times New Roman" panose="02020603050405020304" pitchFamily="18" charset="0"/>
              </a:rPr>
              <a:t>hidriranje</a:t>
            </a:r>
            <a:endParaRPr lang="en-SI" sz="2200" dirty="0">
              <a:latin typeface="Calibri" panose="020F0502020204030204" pitchFamily="34" charset="0"/>
              <a:cs typeface="Times New Roman" panose="02020603050405020304" pitchFamily="18" charset="0"/>
            </a:endParaRPr>
          </a:p>
          <a:p>
            <a:pPr marL="342900" indent="-342900">
              <a:lnSpc>
                <a:spcPct val="107000"/>
              </a:lnSpc>
              <a:buFont typeface="Arial" panose="020B0604020202020204" pitchFamily="34" charset="0"/>
              <a:buChar char="•"/>
            </a:pPr>
            <a:r>
              <a:rPr lang="sl-SI" sz="2200" dirty="0">
                <a:latin typeface="Calibri" panose="020F0502020204030204" pitchFamily="34" charset="0"/>
                <a:cs typeface="Times New Roman" panose="02020603050405020304" pitchFamily="18" charset="0"/>
              </a:rPr>
              <a:t>opazovanje akutno bolnih</a:t>
            </a:r>
          </a:p>
          <a:p>
            <a:pPr marL="342900" indent="-342900" algn="just">
              <a:lnSpc>
                <a:spcPct val="107000"/>
              </a:lnSpc>
              <a:buFont typeface="Arial" panose="020B0604020202020204" pitchFamily="34" charset="0"/>
              <a:buChar char="•"/>
            </a:pPr>
            <a:endParaRPr lang="sl-SI" sz="2200" dirty="0">
              <a:latin typeface="Calibri" panose="020F0502020204030204" pitchFamily="34" charset="0"/>
              <a:cs typeface="Times New Roman" panose="02020603050405020304" pitchFamily="18" charset="0"/>
            </a:endParaRPr>
          </a:p>
          <a:p>
            <a:pPr marL="342900" indent="-342900" algn="just">
              <a:lnSpc>
                <a:spcPct val="107000"/>
              </a:lnSpc>
              <a:buFont typeface="Arial" panose="020B0604020202020204" pitchFamily="34" charset="0"/>
              <a:buChar char="•"/>
            </a:pPr>
            <a:endParaRPr lang="sl-SI" sz="2200" dirty="0">
              <a:latin typeface="Calibri" panose="020F0502020204030204" pitchFamily="34" charset="0"/>
              <a:cs typeface="Times New Roman" panose="02020603050405020304" pitchFamily="18" charset="0"/>
            </a:endParaRPr>
          </a:p>
          <a:p>
            <a:pPr marL="342900" indent="-342900" algn="just">
              <a:lnSpc>
                <a:spcPct val="107000"/>
              </a:lnSpc>
              <a:buFont typeface="Arial" panose="020B0604020202020204" pitchFamily="34" charset="0"/>
              <a:buChar char="•"/>
            </a:pPr>
            <a:endParaRPr lang="en-SI" sz="2200" dirty="0">
              <a:latin typeface="Calibri" panose="020F0502020204030204" pitchFamily="34" charset="0"/>
              <a:cs typeface="Times New Roman" panose="02020603050405020304" pitchFamily="18" charset="0"/>
            </a:endParaRPr>
          </a:p>
        </p:txBody>
      </p:sp>
      <p:pic>
        <p:nvPicPr>
          <p:cNvPr id="1028" name="Picture 4" descr="So 1 Kostenloses Stock Bild - Public Domain Pictures">
            <a:extLst>
              <a:ext uri="{FF2B5EF4-FFF2-40B4-BE49-F238E27FC236}">
                <a16:creationId xmlns:a16="http://schemas.microsoft.com/office/drawing/2014/main" id="{13D35DBA-EFBD-436E-8502-EC2107DDC3B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2356" y="968188"/>
            <a:ext cx="1744750" cy="17447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74246D44-DB10-A97A-1B07-46A68CF98D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508" y="969888"/>
            <a:ext cx="1744750" cy="1744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5964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CAC01-9891-3BC2-9884-11E5BC90AB0B}"/>
              </a:ext>
            </a:extLst>
          </p:cNvPr>
          <p:cNvSpPr>
            <a:spLocks noGrp="1"/>
          </p:cNvSpPr>
          <p:nvPr>
            <p:ph type="title"/>
          </p:nvPr>
        </p:nvSpPr>
        <p:spPr/>
        <p:txBody>
          <a:bodyPr/>
          <a:lstStyle/>
          <a:p>
            <a:r>
              <a:rPr lang="en-US" dirty="0"/>
              <a:t>Kateri </a:t>
            </a:r>
            <a:r>
              <a:rPr lang="en-US" dirty="0" err="1"/>
              <a:t>domovi</a:t>
            </a:r>
            <a:r>
              <a:rPr lang="en-US" dirty="0"/>
              <a:t>?</a:t>
            </a:r>
            <a:endParaRPr lang="sl-SI" dirty="0"/>
          </a:p>
        </p:txBody>
      </p:sp>
      <p:sp>
        <p:nvSpPr>
          <p:cNvPr id="7" name="Content Placeholder 6">
            <a:extLst>
              <a:ext uri="{FF2B5EF4-FFF2-40B4-BE49-F238E27FC236}">
                <a16:creationId xmlns:a16="http://schemas.microsoft.com/office/drawing/2014/main" id="{A7A3196B-57DB-8505-A121-CB8545228F5A}"/>
              </a:ext>
            </a:extLst>
          </p:cNvPr>
          <p:cNvSpPr>
            <a:spLocks noGrp="1"/>
          </p:cNvSpPr>
          <p:nvPr>
            <p:ph idx="1"/>
          </p:nvPr>
        </p:nvSpPr>
        <p:spPr>
          <a:xfrm>
            <a:off x="7464152" y="1937045"/>
            <a:ext cx="4118247" cy="4228259"/>
          </a:xfrm>
        </p:spPr>
        <p:txBody>
          <a:bodyPr/>
          <a:lstStyle/>
          <a:p>
            <a:pPr marL="0" indent="0">
              <a:buNone/>
            </a:pPr>
            <a:r>
              <a:rPr lang="en-GB" sz="2400" dirty="0" err="1">
                <a:latin typeface="Arial" panose="020B0604020202020204" pitchFamily="34" charset="0"/>
                <a:cs typeface="Arial" panose="020B0604020202020204" pitchFamily="34" charset="0"/>
              </a:rPr>
              <a:t>Vaši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predlogi</a:t>
            </a:r>
            <a:r>
              <a:rPr lang="en-GB" sz="2400" dirty="0">
                <a:latin typeface="Arial" panose="020B0604020202020204" pitchFamily="34" charset="0"/>
                <a:cs typeface="Arial" panose="020B0604020202020204" pitchFamily="34" charset="0"/>
              </a:rPr>
              <a:t>: </a:t>
            </a:r>
          </a:p>
          <a:p>
            <a:pPr marL="0" indent="0">
              <a:buNone/>
            </a:pPr>
            <a:endParaRPr lang="en-GB" sz="2400"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Do </a:t>
            </a:r>
            <a:r>
              <a:rPr lang="en-GB" sz="2400" dirty="0" err="1">
                <a:latin typeface="Arial" panose="020B0604020202020204" pitchFamily="34" charset="0"/>
                <a:cs typeface="Arial" panose="020B0604020202020204" pitchFamily="34" charset="0"/>
              </a:rPr>
              <a:t>vključno</a:t>
            </a:r>
            <a:r>
              <a:rPr lang="en-GB" sz="2400" dirty="0">
                <a:latin typeface="Arial" panose="020B0604020202020204" pitchFamily="34" charset="0"/>
                <a:cs typeface="Arial" panose="020B0604020202020204" pitchFamily="34" charset="0"/>
              </a:rPr>
              <a:t> 15.3.2026</a:t>
            </a:r>
          </a:p>
          <a:p>
            <a:pPr marL="0" indent="0">
              <a:buNone/>
            </a:pPr>
            <a:endParaRPr lang="en-GB" sz="2400" dirty="0">
              <a:latin typeface="Arial" panose="020B0604020202020204" pitchFamily="34" charset="0"/>
              <a:cs typeface="Arial" panose="020B0604020202020204" pitchFamily="34" charset="0"/>
            </a:endParaRPr>
          </a:p>
          <a:p>
            <a:r>
              <a:rPr lang="en-GB" sz="2400" dirty="0" err="1">
                <a:latin typeface="Arial" panose="020B0604020202020204" pitchFamily="34" charset="0"/>
                <a:cs typeface="Arial" panose="020B0604020202020204" pitchFamily="34" charset="0"/>
              </a:rPr>
              <a:t>Predlog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DSOja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kontaktna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oseba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kratka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utemeljitev</a:t>
            </a:r>
            <a:endParaRPr lang="en-GB" sz="2400" dirty="0">
              <a:latin typeface="Arial" panose="020B0604020202020204" pitchFamily="34" charset="0"/>
              <a:cs typeface="Arial" panose="020B0604020202020204" pitchFamily="34" charset="0"/>
            </a:endParaRPr>
          </a:p>
          <a:p>
            <a:pPr marL="0" indent="0">
              <a:buNone/>
            </a:pPr>
            <a:endParaRPr lang="en-GB" sz="2400"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Na mail: </a:t>
            </a:r>
          </a:p>
          <a:p>
            <a:pPr marL="0" indent="0">
              <a:buNone/>
            </a:pPr>
            <a:r>
              <a:rPr lang="en-GB" sz="2400" dirty="0" err="1">
                <a:latin typeface="Arial" panose="020B0604020202020204" pitchFamily="34" charset="0"/>
                <a:cs typeface="Arial" panose="020B0604020202020204" pitchFamily="34" charset="0"/>
                <a:hlinkClick r:id="rId2"/>
              </a:rPr>
              <a:t>klinic</a:t>
            </a:r>
            <a:r>
              <a:rPr lang="sl-SI" sz="2400" dirty="0">
                <a:latin typeface="Arial" panose="020B0604020202020204" pitchFamily="34" charset="0"/>
                <a:cs typeface="Arial" panose="020B0604020202020204" pitchFamily="34" charset="0"/>
                <a:hlinkClick r:id="rId2"/>
              </a:rPr>
              <a:t>n</a:t>
            </a:r>
            <a:r>
              <a:rPr lang="en-GB" sz="2400" dirty="0">
                <a:latin typeface="Arial" panose="020B0604020202020204" pitchFamily="34" charset="0"/>
                <a:cs typeface="Arial" panose="020B0604020202020204" pitchFamily="34" charset="0"/>
                <a:hlinkClick r:id="rId2"/>
              </a:rPr>
              <a:t>a.praksa@mf.uni-lj.si</a:t>
            </a:r>
            <a:endParaRPr lang="en-GB" sz="2400" dirty="0">
              <a:latin typeface="Arial" panose="020B0604020202020204" pitchFamily="34" charset="0"/>
              <a:cs typeface="Arial" panose="020B0604020202020204" pitchFamily="34" charset="0"/>
            </a:endParaRPr>
          </a:p>
          <a:p>
            <a:pPr marL="0" indent="0">
              <a:buNone/>
            </a:pPr>
            <a:endParaRPr lang="en-GB" sz="2400" dirty="0">
              <a:latin typeface="Arial" panose="020B0604020202020204" pitchFamily="34" charset="0"/>
              <a:cs typeface="Arial" panose="020B0604020202020204" pitchFamily="34" charset="0"/>
            </a:endParaRPr>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p:txBody>
      </p:sp>
      <p:pic>
        <p:nvPicPr>
          <p:cNvPr id="3" name="Picture 2">
            <a:extLst>
              <a:ext uri="{FF2B5EF4-FFF2-40B4-BE49-F238E27FC236}">
                <a16:creationId xmlns:a16="http://schemas.microsoft.com/office/drawing/2014/main" id="{4C9CC11E-CE41-4EAF-67D4-61A01B792FA4}"/>
              </a:ext>
            </a:extLst>
          </p:cNvPr>
          <p:cNvPicPr>
            <a:picLocks noChangeAspect="1"/>
          </p:cNvPicPr>
          <p:nvPr/>
        </p:nvPicPr>
        <p:blipFill>
          <a:blip r:embed="rId3"/>
          <a:stretch>
            <a:fillRect/>
          </a:stretch>
        </p:blipFill>
        <p:spPr>
          <a:xfrm>
            <a:off x="0" y="1237704"/>
            <a:ext cx="6946900" cy="4927600"/>
          </a:xfrm>
          <a:prstGeom prst="rect">
            <a:avLst/>
          </a:prstGeom>
        </p:spPr>
      </p:pic>
    </p:spTree>
    <p:extLst>
      <p:ext uri="{BB962C8B-B14F-4D97-AF65-F5344CB8AC3E}">
        <p14:creationId xmlns:p14="http://schemas.microsoft.com/office/powerpoint/2010/main" val="1782941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CAC01-9891-3BC2-9884-11E5BC90AB0B}"/>
              </a:ext>
            </a:extLst>
          </p:cNvPr>
          <p:cNvSpPr>
            <a:spLocks noGrp="1"/>
          </p:cNvSpPr>
          <p:nvPr>
            <p:ph type="title"/>
          </p:nvPr>
        </p:nvSpPr>
        <p:spPr/>
        <p:txBody>
          <a:bodyPr/>
          <a:lstStyle/>
          <a:p>
            <a:r>
              <a:rPr lang="en-US" dirty="0" err="1"/>
              <a:t>Način</a:t>
            </a:r>
            <a:r>
              <a:rPr lang="en-US" dirty="0"/>
              <a:t> </a:t>
            </a:r>
            <a:r>
              <a:rPr lang="en-US" dirty="0" err="1"/>
              <a:t>prijave</a:t>
            </a:r>
            <a:r>
              <a:rPr lang="en-US" dirty="0"/>
              <a:t> </a:t>
            </a:r>
            <a:r>
              <a:rPr lang="en-US" dirty="0" err="1"/>
              <a:t>na</a:t>
            </a:r>
            <a:r>
              <a:rPr lang="en-US" dirty="0"/>
              <a:t> </a:t>
            </a:r>
            <a:r>
              <a:rPr lang="en-US" dirty="0" err="1"/>
              <a:t>Individualne</a:t>
            </a:r>
            <a:r>
              <a:rPr lang="en-US" dirty="0"/>
              <a:t> </a:t>
            </a:r>
            <a:r>
              <a:rPr lang="en-US" dirty="0" err="1"/>
              <a:t>vaje</a:t>
            </a:r>
            <a:r>
              <a:rPr lang="en-US" dirty="0"/>
              <a:t> v </a:t>
            </a:r>
            <a:r>
              <a:rPr lang="en-US" dirty="0" err="1"/>
              <a:t>kliničnem</a:t>
            </a:r>
            <a:r>
              <a:rPr lang="en-US" dirty="0"/>
              <a:t> </a:t>
            </a:r>
            <a:r>
              <a:rPr lang="en-US" dirty="0" err="1"/>
              <a:t>okolju</a:t>
            </a:r>
            <a:r>
              <a:rPr lang="en-US" dirty="0"/>
              <a:t> 2</a:t>
            </a:r>
            <a:endParaRPr lang="sl-SI" dirty="0"/>
          </a:p>
        </p:txBody>
      </p:sp>
      <p:sp>
        <p:nvSpPr>
          <p:cNvPr id="3" name="Content Placeholder 2">
            <a:extLst>
              <a:ext uri="{FF2B5EF4-FFF2-40B4-BE49-F238E27FC236}">
                <a16:creationId xmlns:a16="http://schemas.microsoft.com/office/drawing/2014/main" id="{274F2950-0545-DE01-01C6-7181E6355852}"/>
              </a:ext>
            </a:extLst>
          </p:cNvPr>
          <p:cNvSpPr>
            <a:spLocks noGrp="1"/>
          </p:cNvSpPr>
          <p:nvPr>
            <p:ph idx="1"/>
          </p:nvPr>
        </p:nvSpPr>
        <p:spPr/>
        <p:txBody>
          <a:bodyPr/>
          <a:lstStyle/>
          <a:p>
            <a:pPr lvl="1"/>
            <a:r>
              <a:rPr lang="en-US" dirty="0">
                <a:latin typeface="Arial" panose="020B0604020202020204" pitchFamily="34" charset="0"/>
                <a:cs typeface="Arial" panose="020B0604020202020204" pitchFamily="34" charset="0"/>
              </a:rPr>
              <a:t>VIS</a:t>
            </a:r>
          </a:p>
          <a:p>
            <a:pPr lvl="1"/>
            <a:r>
              <a:rPr lang="en-US" dirty="0" err="1">
                <a:latin typeface="Arial" panose="020B0604020202020204" pitchFamily="34" charset="0"/>
                <a:cs typeface="Arial" panose="020B0604020202020204" pitchFamily="34" charset="0"/>
              </a:rPr>
              <a:t>Regionalne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prijave</a:t>
            </a:r>
            <a:r>
              <a:rPr lang="en-US" dirty="0">
                <a:latin typeface="Arial" panose="020B0604020202020204" pitchFamily="34" charset="0"/>
                <a:cs typeface="Arial" panose="020B0604020202020204" pitchFamily="34" charset="0"/>
              </a:rPr>
              <a:t> za </a:t>
            </a:r>
            <a:r>
              <a:rPr lang="en-US" b="1" dirty="0">
                <a:latin typeface="Arial" panose="020B0604020202020204" pitchFamily="34" charset="0"/>
                <a:cs typeface="Arial" panose="020B0604020202020204" pitchFamily="34" charset="0"/>
              </a:rPr>
              <a:t>EMŠ M </a:t>
            </a:r>
            <a:r>
              <a:rPr lang="en-US" dirty="0">
                <a:latin typeface="Arial" panose="020B0604020202020204" pitchFamily="34" charset="0"/>
                <a:cs typeface="Arial" panose="020B0604020202020204" pitchFamily="34" charset="0"/>
              </a:rPr>
              <a:t>v </a:t>
            </a:r>
            <a:r>
              <a:rPr lang="en-US" dirty="0" err="1">
                <a:latin typeface="Arial" panose="020B0604020202020204" pitchFamily="34" charset="0"/>
                <a:cs typeface="Arial" panose="020B0604020202020204" pitchFamily="34" charset="0"/>
              </a:rPr>
              <a:t>soboto</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4.4.2026 </a:t>
            </a:r>
            <a:r>
              <a:rPr lang="en-US" dirty="0" err="1">
                <a:latin typeface="Arial" panose="020B0604020202020204" pitchFamily="34" charset="0"/>
                <a:cs typeface="Arial" panose="020B0604020202020204" pitchFamily="34" charset="0"/>
              </a:rPr>
              <a:t>ob</a:t>
            </a:r>
            <a:r>
              <a:rPr lang="en-US" b="1" dirty="0">
                <a:latin typeface="Arial" panose="020B0604020202020204" pitchFamily="34" charset="0"/>
                <a:cs typeface="Arial" panose="020B0604020202020204" pitchFamily="34" charset="0"/>
              </a:rPr>
              <a:t> 9:00</a:t>
            </a:r>
          </a:p>
          <a:p>
            <a:pPr lvl="1"/>
            <a:r>
              <a:rPr lang="en-US" dirty="0" err="1">
                <a:latin typeface="Arial" panose="020B0604020202020204" pitchFamily="34" charset="0"/>
                <a:cs typeface="Arial" panose="020B0604020202020204" pitchFamily="34" charset="0"/>
              </a:rPr>
              <a:t>Regionalne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prijave</a:t>
            </a:r>
            <a:r>
              <a:rPr lang="en-US" dirty="0">
                <a:latin typeface="Arial" panose="020B0604020202020204" pitchFamily="34" charset="0"/>
                <a:cs typeface="Arial" panose="020B0604020202020204" pitchFamily="34" charset="0"/>
              </a:rPr>
              <a:t> za </a:t>
            </a:r>
            <a:r>
              <a:rPr lang="en-US" b="1" dirty="0">
                <a:latin typeface="Arial" panose="020B0604020202020204" pitchFamily="34" charset="0"/>
                <a:cs typeface="Arial" panose="020B0604020202020204" pitchFamily="34" charset="0"/>
              </a:rPr>
              <a:t>EMŠ DM </a:t>
            </a:r>
            <a:r>
              <a:rPr lang="en-US" dirty="0">
                <a:latin typeface="Arial" panose="020B0604020202020204" pitchFamily="34" charset="0"/>
                <a:cs typeface="Arial" panose="020B0604020202020204" pitchFamily="34" charset="0"/>
              </a:rPr>
              <a:t>v </a:t>
            </a:r>
            <a:r>
              <a:rPr lang="en-US" dirty="0" err="1">
                <a:latin typeface="Arial" panose="020B0604020202020204" pitchFamily="34" charset="0"/>
                <a:cs typeface="Arial" panose="020B0604020202020204" pitchFamily="34" charset="0"/>
              </a:rPr>
              <a:t>nedeljo</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5.4.2026 </a:t>
            </a:r>
            <a:r>
              <a:rPr lang="en-US" dirty="0" err="1">
                <a:latin typeface="Arial" panose="020B0604020202020204" pitchFamily="34" charset="0"/>
                <a:cs typeface="Arial" panose="020B0604020202020204" pitchFamily="34" charset="0"/>
              </a:rPr>
              <a:t>ob</a:t>
            </a:r>
            <a:r>
              <a:rPr lang="en-US" b="1" dirty="0">
                <a:latin typeface="Arial" panose="020B0604020202020204" pitchFamily="34" charset="0"/>
                <a:cs typeface="Arial" panose="020B0604020202020204" pitchFamily="34" charset="0"/>
              </a:rPr>
              <a:t> 9:00</a:t>
            </a:r>
          </a:p>
          <a:p>
            <a:pPr lvl="1"/>
            <a:r>
              <a:rPr lang="en-US" dirty="0" err="1">
                <a:latin typeface="Arial" panose="020B0604020202020204" pitchFamily="34" charset="0"/>
                <a:cs typeface="Arial" panose="020B0604020202020204" pitchFamily="34" charset="0"/>
              </a:rPr>
              <a:t>Nacionalne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prijave</a:t>
            </a:r>
            <a:r>
              <a:rPr lang="en-US" dirty="0">
                <a:latin typeface="Arial" panose="020B0604020202020204" pitchFamily="34" charset="0"/>
                <a:cs typeface="Arial" panose="020B0604020202020204" pitchFamily="34" charset="0"/>
              </a:rPr>
              <a:t> za </a:t>
            </a:r>
            <a:r>
              <a:rPr lang="en-US" b="1" dirty="0" err="1">
                <a:latin typeface="Arial" panose="020B0604020202020204" pitchFamily="34" charset="0"/>
                <a:cs typeface="Arial" panose="020B0604020202020204" pitchFamily="34" charset="0"/>
              </a:rPr>
              <a:t>obe</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smeri</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v </a:t>
            </a:r>
            <a:r>
              <a:rPr lang="en-US" dirty="0" err="1">
                <a:latin typeface="Arial" panose="020B0604020202020204" pitchFamily="34" charset="0"/>
                <a:cs typeface="Arial" panose="020B0604020202020204" pitchFamily="34" charset="0"/>
              </a:rPr>
              <a:t>nedeljo</a:t>
            </a:r>
            <a:r>
              <a:rPr lang="en-US"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 12.4.2026 </a:t>
            </a:r>
            <a:r>
              <a:rPr lang="en-US" dirty="0" err="1">
                <a:latin typeface="Arial" panose="020B0604020202020204" pitchFamily="34" charset="0"/>
                <a:cs typeface="Arial" panose="020B0604020202020204" pitchFamily="34" charset="0"/>
              </a:rPr>
              <a:t>ob</a:t>
            </a:r>
            <a:r>
              <a:rPr lang="en-US" b="1" dirty="0">
                <a:latin typeface="Arial" panose="020B0604020202020204" pitchFamily="34" charset="0"/>
                <a:cs typeface="Arial" panose="020B0604020202020204" pitchFamily="34" charset="0"/>
              </a:rPr>
              <a:t> 9:00. </a:t>
            </a:r>
          </a:p>
        </p:txBody>
      </p:sp>
      <p:grpSp>
        <p:nvGrpSpPr>
          <p:cNvPr id="9" name="Group 8">
            <a:extLst>
              <a:ext uri="{FF2B5EF4-FFF2-40B4-BE49-F238E27FC236}">
                <a16:creationId xmlns:a16="http://schemas.microsoft.com/office/drawing/2014/main" id="{1B7EE574-E6DD-C87D-6BD2-D3878182B0A4}"/>
              </a:ext>
            </a:extLst>
          </p:cNvPr>
          <p:cNvGrpSpPr/>
          <p:nvPr/>
        </p:nvGrpSpPr>
        <p:grpSpPr>
          <a:xfrm>
            <a:off x="3085207" y="3291996"/>
            <a:ext cx="6019048" cy="3266667"/>
            <a:chOff x="3359696" y="3211080"/>
            <a:chExt cx="6019048" cy="3266667"/>
          </a:xfrm>
        </p:grpSpPr>
        <p:pic>
          <p:nvPicPr>
            <p:cNvPr id="5" name="Picture 4" descr="Graphical user interface, application&#10;&#10;Description automatically generated">
              <a:extLst>
                <a:ext uri="{FF2B5EF4-FFF2-40B4-BE49-F238E27FC236}">
                  <a16:creationId xmlns:a16="http://schemas.microsoft.com/office/drawing/2014/main" id="{57F8627E-21A4-A64A-20A8-7FAA229FA0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9696" y="3211080"/>
              <a:ext cx="6019048" cy="3266667"/>
            </a:xfrm>
            <a:prstGeom prst="rect">
              <a:avLst/>
            </a:prstGeom>
          </p:spPr>
        </p:pic>
        <p:sp>
          <p:nvSpPr>
            <p:cNvPr id="7" name="Rectangle 6">
              <a:extLst>
                <a:ext uri="{FF2B5EF4-FFF2-40B4-BE49-F238E27FC236}">
                  <a16:creationId xmlns:a16="http://schemas.microsoft.com/office/drawing/2014/main" id="{828F5E6D-A72F-586F-079B-1E60060641C0}"/>
                </a:ext>
              </a:extLst>
            </p:cNvPr>
            <p:cNvSpPr/>
            <p:nvPr/>
          </p:nvSpPr>
          <p:spPr>
            <a:xfrm>
              <a:off x="6931518" y="4005064"/>
              <a:ext cx="1512168" cy="934208"/>
            </a:xfrm>
            <a:prstGeom prst="rect">
              <a:avLst/>
            </a:prstGeom>
            <a:pattFill prst="ltUp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4" name="Rectangle 3">
              <a:extLst>
                <a:ext uri="{FF2B5EF4-FFF2-40B4-BE49-F238E27FC236}">
                  <a16:creationId xmlns:a16="http://schemas.microsoft.com/office/drawing/2014/main" id="{9E73E977-4036-1D78-37F2-DC07D3B7FA01}"/>
                </a:ext>
              </a:extLst>
            </p:cNvPr>
            <p:cNvSpPr/>
            <p:nvPr/>
          </p:nvSpPr>
          <p:spPr>
            <a:xfrm>
              <a:off x="7814766" y="3789040"/>
              <a:ext cx="72008"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grpSp>
    </p:spTree>
    <p:extLst>
      <p:ext uri="{BB962C8B-B14F-4D97-AF65-F5344CB8AC3E}">
        <p14:creationId xmlns:p14="http://schemas.microsoft.com/office/powerpoint/2010/main" val="30544975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8419</TotalTime>
  <Words>831</Words>
  <Application>Microsoft Office PowerPoint</Application>
  <PresentationFormat>Širokozaslonsko</PresentationFormat>
  <Paragraphs>124</Paragraphs>
  <Slides>12</Slides>
  <Notes>4</Notes>
  <HiddenSlides>0</HiddenSlides>
  <MMClips>0</MMClips>
  <ScaleCrop>false</ScaleCrop>
  <HeadingPairs>
    <vt:vector size="6" baseType="variant">
      <vt:variant>
        <vt:lpstr>Uporabljene pisave</vt:lpstr>
      </vt:variant>
      <vt:variant>
        <vt:i4>5</vt:i4>
      </vt:variant>
      <vt:variant>
        <vt:lpstr>Tema</vt:lpstr>
      </vt:variant>
      <vt:variant>
        <vt:i4>1</vt:i4>
      </vt:variant>
      <vt:variant>
        <vt:lpstr>Naslovi diapozitivov</vt:lpstr>
      </vt:variant>
      <vt:variant>
        <vt:i4>12</vt:i4>
      </vt:variant>
    </vt:vector>
  </HeadingPairs>
  <TitlesOfParts>
    <vt:vector size="18" baseType="lpstr">
      <vt:lpstr>Arial</vt:lpstr>
      <vt:lpstr>Calibri</vt:lpstr>
      <vt:lpstr>Garamond</vt:lpstr>
      <vt:lpstr>Symbol</vt:lpstr>
      <vt:lpstr>Times New Roman</vt:lpstr>
      <vt:lpstr>Office Theme</vt:lpstr>
      <vt:lpstr>Individualne vaje v kliničnem okolju (IVKO) za študente 2. letnika EMŠ Medicina in 2. letnika EMŠ Dentalna medicina</vt:lpstr>
      <vt:lpstr>Individualne vaje v kliničnem okolju za študente 2. letnika EMŠ Medicina in 2. letnika EMŠ Dentalna medicina</vt:lpstr>
      <vt:lpstr>Individualne vaje v kliničnem okolju 2</vt:lpstr>
      <vt:lpstr>PowerPointova predstavitev</vt:lpstr>
      <vt:lpstr>Individualne vaje v kliničnem okolju za študente 2. letnika EMŠ Medicina in 2. letnika EMŠ Dentalna medicina</vt:lpstr>
      <vt:lpstr>EMŠ Dentalna medicina</vt:lpstr>
      <vt:lpstr>Dan v DSO</vt:lpstr>
      <vt:lpstr>Kateri domovi?</vt:lpstr>
      <vt:lpstr>Način prijave na Individualne vaje v kliničnem okolju 2</vt:lpstr>
      <vt:lpstr>Kdaj so individualne vaje opravljene? </vt:lpstr>
      <vt:lpstr>Izkušnje 2024/25</vt:lpstr>
      <vt:lpstr>Individualne vaje v kliničnem okolju 2</vt:lpstr>
    </vt:vector>
  </TitlesOfParts>
  <Company>Institute of Pathophysiology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Komisije KŠZ UL MF:  2020 KURIKULARNA KOMISIJA / 2020 CURRICULUM COMMITTEE</dc:title>
  <dc:creator>Tomaž Marš</dc:creator>
  <cp:lastModifiedBy>Bevc Jonan, Sara</cp:lastModifiedBy>
  <cp:revision>378</cp:revision>
  <cp:lastPrinted>2021-03-18T10:51:47Z</cp:lastPrinted>
  <dcterms:created xsi:type="dcterms:W3CDTF">2018-10-21T17:46:10Z</dcterms:created>
  <dcterms:modified xsi:type="dcterms:W3CDTF">2026-03-03T07:38:50Z</dcterms:modified>
</cp:coreProperties>
</file>