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80" r:id="rId4"/>
    <p:sldId id="282" r:id="rId5"/>
    <p:sldId id="281" r:id="rId6"/>
    <p:sldId id="283" r:id="rId7"/>
    <p:sldId id="295" r:id="rId8"/>
    <p:sldId id="275" r:id="rId9"/>
    <p:sldId id="299" r:id="rId10"/>
    <p:sldId id="300" r:id="rId11"/>
    <p:sldId id="263" r:id="rId12"/>
    <p:sldId id="276" r:id="rId13"/>
    <p:sldId id="266" r:id="rId14"/>
    <p:sldId id="262" r:id="rId15"/>
    <p:sldId id="274" r:id="rId16"/>
    <p:sldId id="293" r:id="rId17"/>
    <p:sldId id="265" r:id="rId18"/>
    <p:sldId id="294" r:id="rId19"/>
    <p:sldId id="271" r:id="rId20"/>
    <p:sldId id="302" r:id="rId21"/>
    <p:sldId id="284" r:id="rId22"/>
    <p:sldId id="286" r:id="rId23"/>
    <p:sldId id="287" r:id="rId24"/>
    <p:sldId id="289" r:id="rId25"/>
    <p:sldId id="285" r:id="rId26"/>
    <p:sldId id="290" r:id="rId27"/>
    <p:sldId id="291" r:id="rId28"/>
    <p:sldId id="292" r:id="rId29"/>
    <p:sldId id="298" r:id="rId30"/>
    <p:sldId id="296" r:id="rId31"/>
    <p:sldId id="273" r:id="rId32"/>
    <p:sldId id="301" r:id="rId33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65" autoAdjust="0"/>
    <p:restoredTop sz="94660"/>
  </p:normalViewPr>
  <p:slideViewPr>
    <p:cSldViewPr>
      <p:cViewPr>
        <p:scale>
          <a:sx n="60" d="100"/>
          <a:sy n="60" d="100"/>
        </p:scale>
        <p:origin x="-1656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pPr/>
              <a:t>21.6.2018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pPr/>
              <a:t>21.6.2018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pPr/>
              <a:t>21.6.2018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pPr/>
              <a:t>21.6.2018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pPr/>
              <a:t>21.6.2018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pPr/>
              <a:t>21.6.2018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pPr/>
              <a:t>21.6.2018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pPr/>
              <a:t>21.6.2018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pPr/>
              <a:t>21.6.2018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pPr/>
              <a:t>21.6.2018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pPr/>
              <a:t>21.6.2018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9A59C-9A0B-40BC-BEF3-75E63AAC039B}" type="datetimeFigureOut">
              <a:rPr lang="sl-SI" smtClean="0"/>
              <a:pPr/>
              <a:t>21.6.2018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E4FF0-FB62-447E-B38E-C828BC14EB03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hyperlink" Target="http://nas-sites.org/ilar-roundtable/roundtable-activities/reproducibility/webcast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jpeg"/><Relationship Id="rId4" Type="http://schemas.openxmlformats.org/officeDocument/2006/relationships/image" Target="../media/image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32.jpeg"/><Relationship Id="rId7" Type="http://schemas.openxmlformats.org/officeDocument/2006/relationships/image" Target="../media/image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2.gif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38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2.gif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gif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46.jpeg"/><Relationship Id="rId7" Type="http://schemas.openxmlformats.org/officeDocument/2006/relationships/image" Target="../media/image2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27.jpeg"/><Relationship Id="rId4" Type="http://schemas.openxmlformats.org/officeDocument/2006/relationships/image" Target="../media/image47.jpeg"/><Relationship Id="rId9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2.gif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.jpeg"/><Relationship Id="rId4" Type="http://schemas.openxmlformats.org/officeDocument/2006/relationships/image" Target="../media/image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G2850146-Transgenic_mouse,_conceptual_artwork-SP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7016" y="2787266"/>
            <a:ext cx="4372992" cy="4098118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23528" y="950863"/>
            <a:ext cx="8424936" cy="1614041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/>
            </a:r>
            <a:br>
              <a:rPr lang="sl-SI" dirty="0" smtClean="0"/>
            </a:br>
            <a:r>
              <a:rPr lang="sl-SI" sz="4900" b="1" dirty="0" smtClean="0"/>
              <a:t>Medicinski eksperimentalni </a:t>
            </a:r>
            <a:r>
              <a:rPr lang="sl-SI" sz="4900" b="1" dirty="0" smtClean="0"/>
              <a:t/>
            </a:r>
            <a:br>
              <a:rPr lang="sl-SI" sz="4900" b="1" dirty="0" smtClean="0"/>
            </a:br>
            <a:r>
              <a:rPr lang="sl-SI" sz="4900" b="1" dirty="0" smtClean="0"/>
              <a:t>center  </a:t>
            </a:r>
            <a:r>
              <a:rPr lang="sl-SI" sz="4900" b="1" dirty="0" smtClean="0"/>
              <a:t>(MEC)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sz="2200" dirty="0" smtClean="0"/>
              <a:t>Znanstvenoraziskovalni laboratorij MF UL - raziskave </a:t>
            </a:r>
            <a:r>
              <a:rPr lang="sl-SI" sz="2200" dirty="0"/>
              <a:t>na živalih</a:t>
            </a:r>
            <a:r>
              <a:rPr lang="sl-SI" dirty="0"/>
              <a:t/>
            </a:r>
            <a:br>
              <a:rPr lang="sl-SI" dirty="0"/>
            </a:br>
            <a:endParaRPr lang="en-US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507904" y="4653136"/>
            <a:ext cx="4528592" cy="985664"/>
          </a:xfrm>
        </p:spPr>
        <p:txBody>
          <a:bodyPr>
            <a:normAutofit fontScale="70000" lnSpcReduction="20000"/>
          </a:bodyPr>
          <a:lstStyle/>
          <a:p>
            <a:r>
              <a:rPr lang="sl-SI" dirty="0" smtClean="0"/>
              <a:t>Mini simpozij infrastrukturnih centrov MF UL</a:t>
            </a:r>
            <a:r>
              <a:rPr lang="sl-SI" dirty="0" smtClean="0"/>
              <a:t> </a:t>
            </a:r>
            <a:endParaRPr lang="sl-SI" dirty="0" smtClean="0"/>
          </a:p>
          <a:p>
            <a:r>
              <a:rPr lang="sl-SI" dirty="0" smtClean="0"/>
              <a:t>21.06.2018</a:t>
            </a:r>
            <a:endParaRPr lang="en-US" dirty="0"/>
          </a:p>
        </p:txBody>
      </p:sp>
      <p:pic>
        <p:nvPicPr>
          <p:cNvPr id="5" name="Slika 4" descr="UL-Medicinska-fakulteta.gif"/>
          <p:cNvPicPr>
            <a:picLocks noChangeAspect="1"/>
          </p:cNvPicPr>
          <p:nvPr/>
        </p:nvPicPr>
        <p:blipFill>
          <a:blip r:embed="rId3" cstate="print"/>
          <a:srcRect l="11216" t="13061" r="5782" b="15120"/>
          <a:stretch>
            <a:fillRect/>
          </a:stretch>
        </p:blipFill>
        <p:spPr>
          <a:xfrm>
            <a:off x="7956376" y="44624"/>
            <a:ext cx="1115616" cy="11457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2460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34194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744" y="1616943"/>
            <a:ext cx="35052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jeZBesedilom 6"/>
          <p:cNvSpPr txBox="1"/>
          <p:nvPr/>
        </p:nvSpPr>
        <p:spPr>
          <a:xfrm>
            <a:off x="107504" y="5097958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 smtClean="0"/>
              <a:t>Prinz</a:t>
            </a:r>
            <a:r>
              <a:rPr lang="sl-SI" dirty="0" smtClean="0"/>
              <a:t>, 2011 Nature Rev. Drug </a:t>
            </a:r>
            <a:r>
              <a:rPr lang="sl-SI" dirty="0" err="1" smtClean="0"/>
              <a:t>Discov</a:t>
            </a:r>
            <a:r>
              <a:rPr lang="sl-SI" dirty="0" smtClean="0"/>
              <a:t>. 10, 712</a:t>
            </a:r>
          </a:p>
          <a:p>
            <a:r>
              <a:rPr lang="en-US" dirty="0" smtClean="0"/>
              <a:t>Begley,</a:t>
            </a:r>
            <a:r>
              <a:rPr lang="sl-SI" dirty="0" smtClean="0"/>
              <a:t> 2012</a:t>
            </a:r>
            <a:r>
              <a:rPr lang="en-US" dirty="0" smtClean="0"/>
              <a:t> Nature, cell; 483, 531-533</a:t>
            </a:r>
            <a:endParaRPr lang="sl-SI" dirty="0" smtClean="0"/>
          </a:p>
        </p:txBody>
      </p:sp>
      <p:sp>
        <p:nvSpPr>
          <p:cNvPr id="8" name="Pravokotnik 7"/>
          <p:cNvSpPr/>
          <p:nvPr/>
        </p:nvSpPr>
        <p:spPr>
          <a:xfrm>
            <a:off x="251520" y="6372036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 smtClean="0">
                <a:hlinkClick r:id="rId4"/>
              </a:rPr>
              <a:t>http://nas-sites.org/ilar-roundtable/roundtable-activities/reproducibility/webcast/</a:t>
            </a:r>
            <a:r>
              <a:rPr lang="sl-SI" dirty="0" smtClean="0"/>
              <a:t> </a:t>
            </a:r>
            <a:endParaRPr lang="sl-SI" dirty="0"/>
          </a:p>
        </p:txBody>
      </p:sp>
      <p:pic>
        <p:nvPicPr>
          <p:cNvPr id="9" name="Slika 8" descr="rat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64088" y="4062391"/>
            <a:ext cx="2989132" cy="1958897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980728"/>
            <a:ext cx="3179887" cy="1135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Slika 10" descr="UL-Medicinska-fakulteta.gif"/>
          <p:cNvPicPr>
            <a:picLocks noChangeAspect="1"/>
          </p:cNvPicPr>
          <p:nvPr/>
        </p:nvPicPr>
        <p:blipFill>
          <a:blip r:embed="rId7" cstate="print"/>
          <a:srcRect l="11216" t="13061" r="5782" b="15120"/>
          <a:stretch>
            <a:fillRect/>
          </a:stretch>
        </p:blipFill>
        <p:spPr>
          <a:xfrm>
            <a:off x="7956376" y="44624"/>
            <a:ext cx="1115616" cy="11457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rada vsebine 3" descr="Wild-Type-Mous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484784"/>
            <a:ext cx="6240693" cy="4680520"/>
          </a:xfrm>
          <a:prstGeom prst="rect">
            <a:avLst/>
          </a:prstGeom>
        </p:spPr>
      </p:pic>
      <p:pic>
        <p:nvPicPr>
          <p:cNvPr id="6" name="Slika 5" descr="UL-Medicinska-fakulteta.gif"/>
          <p:cNvPicPr>
            <a:picLocks noChangeAspect="1"/>
          </p:cNvPicPr>
          <p:nvPr/>
        </p:nvPicPr>
        <p:blipFill>
          <a:blip r:embed="rId3" cstate="print"/>
          <a:srcRect l="11216" t="13061" r="5782" b="15120"/>
          <a:stretch>
            <a:fillRect/>
          </a:stretch>
        </p:blipFill>
        <p:spPr>
          <a:xfrm>
            <a:off x="7956376" y="44624"/>
            <a:ext cx="1115616" cy="1145767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1115616" y="404664"/>
            <a:ext cx="64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dirty="0" smtClean="0"/>
              <a:t>Raziskave na živalih</a:t>
            </a:r>
            <a:endParaRPr lang="sl-SI" sz="4000" dirty="0"/>
          </a:p>
        </p:txBody>
      </p:sp>
    </p:spTree>
    <p:extLst>
      <p:ext uri="{BB962C8B-B14F-4D97-AF65-F5344CB8AC3E}">
        <p14:creationId xmlns="" xmlns:p14="http://schemas.microsoft.com/office/powerpoint/2010/main" val="336949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9" name="Picture 9" descr="scan"/>
          <p:cNvPicPr>
            <a:picLocks noChangeAspect="1" noChangeArrowheads="1"/>
          </p:cNvPicPr>
          <p:nvPr/>
        </p:nvPicPr>
        <p:blipFill>
          <a:blip r:embed="rId2" cstate="print"/>
          <a:srcRect t="6219" r="206" b="4577"/>
          <a:stretch>
            <a:fillRect/>
          </a:stretch>
        </p:blipFill>
        <p:spPr bwMode="auto">
          <a:xfrm>
            <a:off x="35496" y="44624"/>
            <a:ext cx="3528392" cy="3456384"/>
          </a:xfrm>
          <a:prstGeom prst="rect">
            <a:avLst/>
          </a:prstGeom>
          <a:noFill/>
        </p:spPr>
      </p:pic>
      <p:sp>
        <p:nvSpPr>
          <p:cNvPr id="40967" name="Rectangle 7"/>
          <p:cNvSpPr>
            <a:spLocks noGrp="1" noChangeArrowheads="1"/>
          </p:cNvSpPr>
          <p:nvPr>
            <p:ph type="title"/>
          </p:nvPr>
        </p:nvSpPr>
        <p:spPr>
          <a:xfrm>
            <a:off x="745232" y="116632"/>
            <a:ext cx="2746648" cy="1143000"/>
          </a:xfrm>
          <a:noFill/>
          <a:ln/>
        </p:spPr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1900</a:t>
            </a:r>
          </a:p>
        </p:txBody>
      </p:sp>
      <p:pic>
        <p:nvPicPr>
          <p:cNvPr id="40970" name="Picture 10" descr="scan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797215"/>
            <a:ext cx="3631704" cy="3016161"/>
          </a:xfrm>
          <a:prstGeom prst="rect">
            <a:avLst/>
          </a:prstGeom>
          <a:noFill/>
        </p:spPr>
      </p:pic>
      <p:pic>
        <p:nvPicPr>
          <p:cNvPr id="7" name="Slika 6" descr="ALS facil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188640"/>
            <a:ext cx="5334000" cy="1905000"/>
          </a:xfrm>
          <a:prstGeom prst="rect">
            <a:avLst/>
          </a:prstGeom>
        </p:spPr>
      </p:pic>
      <p:pic>
        <p:nvPicPr>
          <p:cNvPr id="8" name="Picture 6" descr="laminarij"/>
          <p:cNvPicPr>
            <a:picLocks noChangeAspect="1" noChangeArrowheads="1"/>
          </p:cNvPicPr>
          <p:nvPr/>
        </p:nvPicPr>
        <p:blipFill>
          <a:blip r:embed="rId5" cstate="print"/>
          <a:srcRect l="15120" r="17921"/>
          <a:stretch>
            <a:fillRect/>
          </a:stretch>
        </p:blipFill>
        <p:spPr bwMode="auto">
          <a:xfrm>
            <a:off x="3635896" y="2276872"/>
            <a:ext cx="2232248" cy="2209800"/>
          </a:xfrm>
          <a:prstGeom prst="rect">
            <a:avLst/>
          </a:prstGeom>
          <a:noFill/>
        </p:spPr>
      </p:pic>
      <p:pic>
        <p:nvPicPr>
          <p:cNvPr id="9" name="Picture 8" descr="SPF facilit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2204864"/>
            <a:ext cx="3200400" cy="2330450"/>
          </a:xfrm>
          <a:prstGeom prst="rect">
            <a:avLst/>
          </a:prstGeom>
          <a:noFill/>
        </p:spPr>
      </p:pic>
      <p:pic>
        <p:nvPicPr>
          <p:cNvPr id="10" name="Slika 9" descr="ALS faci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7232" y="4653136"/>
            <a:ext cx="3116764" cy="2088232"/>
          </a:xfrm>
          <a:prstGeom prst="rect">
            <a:avLst/>
          </a:prstGeom>
        </p:spPr>
      </p:pic>
      <p:sp>
        <p:nvSpPr>
          <p:cNvPr id="11" name="Rectangle 7"/>
          <p:cNvSpPr txBox="1">
            <a:spLocks noChangeArrowheads="1"/>
          </p:cNvSpPr>
          <p:nvPr/>
        </p:nvSpPr>
        <p:spPr>
          <a:xfrm>
            <a:off x="4921696" y="44624"/>
            <a:ext cx="2746648" cy="864096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TODAY</a:t>
            </a:r>
            <a:endParaRPr kumimoji="0" lang="sl-SI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Slika 12" descr="UL-Medicinska-fakulteta.gif"/>
          <p:cNvPicPr>
            <a:picLocks noChangeAspect="1"/>
          </p:cNvPicPr>
          <p:nvPr/>
        </p:nvPicPr>
        <p:blipFill>
          <a:blip r:embed="rId8" cstate="print"/>
          <a:srcRect l="11216" t="13061" r="5782" b="15120"/>
          <a:stretch>
            <a:fillRect/>
          </a:stretch>
        </p:blipFill>
        <p:spPr>
          <a:xfrm>
            <a:off x="7956376" y="44624"/>
            <a:ext cx="1115616" cy="11457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grada vsebine 4" descr="tloris MEC MF UL 2016 razdelitev uporabniški in vzrejni de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776" r="16399" b="12500"/>
          <a:stretch>
            <a:fillRect/>
          </a:stretch>
        </p:blipFill>
        <p:spPr>
          <a:xfrm>
            <a:off x="836157" y="1772816"/>
            <a:ext cx="7048211" cy="5040000"/>
          </a:xfrm>
        </p:spPr>
      </p:pic>
      <p:sp>
        <p:nvSpPr>
          <p:cNvPr id="3" name="PoljeZBesedilom 2"/>
          <p:cNvSpPr txBox="1"/>
          <p:nvPr/>
        </p:nvSpPr>
        <p:spPr>
          <a:xfrm>
            <a:off x="611560" y="-3577"/>
            <a:ext cx="2448272" cy="12003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MEC</a:t>
            </a:r>
            <a:endParaRPr lang="sl-SI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Slika 3" descr="G2850146-Transgenic_mouse,_conceptual_artwork-SP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404664"/>
            <a:ext cx="845216" cy="792088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2843808" y="2160240"/>
            <a:ext cx="864096" cy="4766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260 m</a:t>
            </a:r>
            <a:endParaRPr lang="sl-SI" dirty="0"/>
          </a:p>
        </p:txBody>
      </p:sp>
      <p:sp>
        <p:nvSpPr>
          <p:cNvPr id="7" name="Pravokotnik 6"/>
          <p:cNvSpPr/>
          <p:nvPr/>
        </p:nvSpPr>
        <p:spPr>
          <a:xfrm>
            <a:off x="7524328" y="2060848"/>
            <a:ext cx="64807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Pravokotnik 7"/>
          <p:cNvSpPr/>
          <p:nvPr/>
        </p:nvSpPr>
        <p:spPr>
          <a:xfrm>
            <a:off x="7308304" y="2924944"/>
            <a:ext cx="64807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PoljeZBesedilom 8"/>
          <p:cNvSpPr txBox="1"/>
          <p:nvPr/>
        </p:nvSpPr>
        <p:spPr>
          <a:xfrm>
            <a:off x="1259632" y="3111351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/>
              <a:t>Eksperimentalni del</a:t>
            </a:r>
            <a:endParaRPr lang="sl-SI" sz="2400" b="1" dirty="0"/>
          </a:p>
        </p:txBody>
      </p:sp>
      <p:sp>
        <p:nvSpPr>
          <p:cNvPr id="10" name="PoljeZBesedilom 9"/>
          <p:cNvSpPr txBox="1"/>
          <p:nvPr/>
        </p:nvSpPr>
        <p:spPr>
          <a:xfrm>
            <a:off x="3563888" y="4849996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 smtClean="0"/>
              <a:t>vzrejni del</a:t>
            </a:r>
            <a:endParaRPr lang="sl-SI" sz="2800" b="1" dirty="0"/>
          </a:p>
        </p:txBody>
      </p:sp>
      <p:pic>
        <p:nvPicPr>
          <p:cNvPr id="11" name="Slika 10" descr="UL-Medicinska-fakulteta.gif"/>
          <p:cNvPicPr>
            <a:picLocks noChangeAspect="1"/>
          </p:cNvPicPr>
          <p:nvPr/>
        </p:nvPicPr>
        <p:blipFill>
          <a:blip r:embed="rId4" cstate="print"/>
          <a:srcRect l="11216" t="13061" r="5782" b="15120"/>
          <a:stretch>
            <a:fillRect/>
          </a:stretch>
        </p:blipFill>
        <p:spPr>
          <a:xfrm>
            <a:off x="7956376" y="50985"/>
            <a:ext cx="1115616" cy="1145767"/>
          </a:xfrm>
          <a:prstGeom prst="rect">
            <a:avLst/>
          </a:prstGeom>
        </p:spPr>
      </p:pic>
      <p:sp>
        <p:nvSpPr>
          <p:cNvPr id="12" name="PoljeZBesedilom 11"/>
          <p:cNvSpPr txBox="1"/>
          <p:nvPr/>
        </p:nvSpPr>
        <p:spPr>
          <a:xfrm>
            <a:off x="827584" y="219557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Zaprti sistem</a:t>
            </a:r>
            <a:endParaRPr lang="sl-SI" dirty="0"/>
          </a:p>
        </p:txBody>
      </p:sp>
    </p:spTree>
    <p:extLst>
      <p:ext uri="{BB962C8B-B14F-4D97-AF65-F5344CB8AC3E}">
        <p14:creationId xmlns="" xmlns:p14="http://schemas.microsoft.com/office/powerpoint/2010/main" val="352412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IMG_1809.JPG"/>
          <p:cNvPicPr>
            <a:picLocks noChangeAspect="1"/>
          </p:cNvPicPr>
          <p:nvPr/>
        </p:nvPicPr>
        <p:blipFill>
          <a:blip r:embed="rId2" cstate="print"/>
          <a:srcRect r="17022"/>
          <a:stretch>
            <a:fillRect/>
          </a:stretch>
        </p:blipFill>
        <p:spPr>
          <a:xfrm rot="5400000">
            <a:off x="3443362" y="2300361"/>
            <a:ext cx="5209605" cy="3528392"/>
          </a:xfrm>
          <a:prstGeom prst="rect">
            <a:avLst/>
          </a:prstGeom>
        </p:spPr>
      </p:pic>
      <p:pic>
        <p:nvPicPr>
          <p:cNvPr id="9" name="Slika 8" descr="IMG_24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807331" y="1866093"/>
            <a:ext cx="6150149" cy="3456384"/>
          </a:xfrm>
          <a:prstGeom prst="rect">
            <a:avLst/>
          </a:prstGeom>
        </p:spPr>
      </p:pic>
      <p:pic>
        <p:nvPicPr>
          <p:cNvPr id="10" name="Slika 9" descr="UL-Medicinska-fakulteta.gif"/>
          <p:cNvPicPr>
            <a:picLocks noChangeAspect="1"/>
          </p:cNvPicPr>
          <p:nvPr/>
        </p:nvPicPr>
        <p:blipFill>
          <a:blip r:embed="rId4" cstate="print"/>
          <a:srcRect l="11216" t="13061" r="5782" b="15120"/>
          <a:stretch>
            <a:fillRect/>
          </a:stretch>
        </p:blipFill>
        <p:spPr>
          <a:xfrm>
            <a:off x="7956376" y="44624"/>
            <a:ext cx="1115616" cy="1145767"/>
          </a:xfrm>
          <a:prstGeom prst="rect">
            <a:avLst/>
          </a:prstGeom>
        </p:spPr>
      </p:pic>
      <p:sp>
        <p:nvSpPr>
          <p:cNvPr id="12" name="PoljeZBesedilom 11"/>
          <p:cNvSpPr txBox="1"/>
          <p:nvPr/>
        </p:nvSpPr>
        <p:spPr>
          <a:xfrm>
            <a:off x="3203848" y="-3577"/>
            <a:ext cx="2448272" cy="12003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MEC</a:t>
            </a:r>
            <a:endParaRPr lang="sl-SI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3" name="Slika 12" descr="G2850146-Transgenic_mouse,_conceptual_artwork-SP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496" y="404664"/>
            <a:ext cx="845216" cy="7920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4464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oljeZBesedilom 14"/>
          <p:cNvSpPr txBox="1"/>
          <p:nvPr/>
        </p:nvSpPr>
        <p:spPr>
          <a:xfrm>
            <a:off x="3203848" y="-3577"/>
            <a:ext cx="2448272" cy="12003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MEC</a:t>
            </a:r>
            <a:endParaRPr lang="sl-SI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Ograda vsebine 3" descr="tloris MEC MF UL 2016 laboratorij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919" r="15244" b="13602"/>
          <a:stretch>
            <a:fillRect/>
          </a:stretch>
        </p:blipFill>
        <p:spPr>
          <a:xfrm>
            <a:off x="107504" y="1629360"/>
            <a:ext cx="6787200" cy="5040000"/>
          </a:xfrm>
        </p:spPr>
      </p:pic>
      <p:pic>
        <p:nvPicPr>
          <p:cNvPr id="5" name="Slika 4" descr="G2850146-Transgenic_mouse,_conceptual_artwork-SP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404664"/>
            <a:ext cx="845216" cy="792088"/>
          </a:xfrm>
          <a:prstGeom prst="rect">
            <a:avLst/>
          </a:prstGeom>
        </p:spPr>
      </p:pic>
      <p:sp>
        <p:nvSpPr>
          <p:cNvPr id="10" name="Pravokotnik 9"/>
          <p:cNvSpPr/>
          <p:nvPr/>
        </p:nvSpPr>
        <p:spPr>
          <a:xfrm>
            <a:off x="1979712" y="1844824"/>
            <a:ext cx="864096" cy="4766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260 m</a:t>
            </a:r>
            <a:endParaRPr lang="sl-SI" dirty="0"/>
          </a:p>
        </p:txBody>
      </p:sp>
      <p:sp>
        <p:nvSpPr>
          <p:cNvPr id="11" name="Pravokotnik 10"/>
          <p:cNvSpPr/>
          <p:nvPr/>
        </p:nvSpPr>
        <p:spPr>
          <a:xfrm>
            <a:off x="6156176" y="1772816"/>
            <a:ext cx="720080" cy="28803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Pravokotnik 11"/>
          <p:cNvSpPr/>
          <p:nvPr/>
        </p:nvSpPr>
        <p:spPr>
          <a:xfrm>
            <a:off x="6156176" y="2204864"/>
            <a:ext cx="720080" cy="2880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Pravokotnik 7"/>
          <p:cNvSpPr/>
          <p:nvPr/>
        </p:nvSpPr>
        <p:spPr>
          <a:xfrm>
            <a:off x="6156176" y="2780928"/>
            <a:ext cx="64807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PoljeZBesedilom 8"/>
          <p:cNvSpPr txBox="1"/>
          <p:nvPr/>
        </p:nvSpPr>
        <p:spPr>
          <a:xfrm>
            <a:off x="6876256" y="1700808"/>
            <a:ext cx="2267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n</a:t>
            </a:r>
            <a:r>
              <a:rPr lang="sl-SI" dirty="0" smtClean="0"/>
              <a:t>astanitveni prostori</a:t>
            </a:r>
            <a:endParaRPr lang="sl-SI" dirty="0"/>
          </a:p>
        </p:txBody>
      </p:sp>
      <p:sp>
        <p:nvSpPr>
          <p:cNvPr id="13" name="PoljeZBesedilom 12"/>
          <p:cNvSpPr txBox="1"/>
          <p:nvPr/>
        </p:nvSpPr>
        <p:spPr>
          <a:xfrm>
            <a:off x="6876256" y="2123564"/>
            <a:ext cx="2267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laboratoriji</a:t>
            </a:r>
            <a:endParaRPr lang="sl-SI" dirty="0"/>
          </a:p>
        </p:txBody>
      </p:sp>
      <p:pic>
        <p:nvPicPr>
          <p:cNvPr id="16" name="Slika 15" descr="UL-Medicinska-fakulteta.gif"/>
          <p:cNvPicPr>
            <a:picLocks noChangeAspect="1"/>
          </p:cNvPicPr>
          <p:nvPr/>
        </p:nvPicPr>
        <p:blipFill>
          <a:blip r:embed="rId4" cstate="print"/>
          <a:srcRect l="11216" t="13061" r="5782" b="15120"/>
          <a:stretch>
            <a:fillRect/>
          </a:stretch>
        </p:blipFill>
        <p:spPr>
          <a:xfrm>
            <a:off x="7956376" y="50985"/>
            <a:ext cx="1115616" cy="11457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2412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IMG_28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287434"/>
            <a:ext cx="3271912" cy="2453934"/>
          </a:xfrm>
          <a:prstGeom prst="rect">
            <a:avLst/>
          </a:prstGeom>
        </p:spPr>
      </p:pic>
      <p:pic>
        <p:nvPicPr>
          <p:cNvPr id="5" name="Slika 4" descr="IMG_28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4149080"/>
            <a:ext cx="3456384" cy="2592288"/>
          </a:xfrm>
          <a:prstGeom prst="rect">
            <a:avLst/>
          </a:prstGeom>
        </p:spPr>
      </p:pic>
      <p:pic>
        <p:nvPicPr>
          <p:cNvPr id="7" name="Slika 6" descr="IMG_28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1484784"/>
            <a:ext cx="3251200" cy="2438400"/>
          </a:xfrm>
          <a:prstGeom prst="rect">
            <a:avLst/>
          </a:prstGeom>
        </p:spPr>
      </p:pic>
      <p:pic>
        <p:nvPicPr>
          <p:cNvPr id="8" name="Slika 7" descr="IMG_2840.JPG"/>
          <p:cNvPicPr>
            <a:picLocks noChangeAspect="1"/>
          </p:cNvPicPr>
          <p:nvPr/>
        </p:nvPicPr>
        <p:blipFill>
          <a:blip r:embed="rId5" cstate="print"/>
          <a:srcRect l="11074"/>
          <a:stretch>
            <a:fillRect/>
          </a:stretch>
        </p:blipFill>
        <p:spPr>
          <a:xfrm rot="5400000">
            <a:off x="6289836" y="1783172"/>
            <a:ext cx="2891160" cy="2438400"/>
          </a:xfrm>
          <a:prstGeom prst="rect">
            <a:avLst/>
          </a:prstGeom>
        </p:spPr>
      </p:pic>
      <p:pic>
        <p:nvPicPr>
          <p:cNvPr id="10" name="Ograda vsebine 3" descr="tloris MEC MF UL 2016 laboratoriji.jpg"/>
          <p:cNvPicPr>
            <a:picLocks noChangeAspect="1"/>
          </p:cNvPicPr>
          <p:nvPr/>
        </p:nvPicPr>
        <p:blipFill>
          <a:blip r:embed="rId6" cstate="print"/>
          <a:srcRect l="2919" r="15244" b="13602"/>
          <a:stretch>
            <a:fillRect/>
          </a:stretch>
        </p:blipFill>
        <p:spPr>
          <a:xfrm>
            <a:off x="251520" y="1666586"/>
            <a:ext cx="2664296" cy="1978438"/>
          </a:xfrm>
          <a:prstGeom prst="rect">
            <a:avLst/>
          </a:prstGeom>
        </p:spPr>
      </p:pic>
      <p:pic>
        <p:nvPicPr>
          <p:cNvPr id="11" name="Slika 10" descr="UL-Medicinska-fakulteta.gif"/>
          <p:cNvPicPr>
            <a:picLocks noChangeAspect="1"/>
          </p:cNvPicPr>
          <p:nvPr/>
        </p:nvPicPr>
        <p:blipFill>
          <a:blip r:embed="rId7" cstate="print"/>
          <a:srcRect l="11216" t="13061" r="5782" b="15120"/>
          <a:stretch>
            <a:fillRect/>
          </a:stretch>
        </p:blipFill>
        <p:spPr>
          <a:xfrm>
            <a:off x="7956376" y="44624"/>
            <a:ext cx="1115616" cy="1145767"/>
          </a:xfrm>
          <a:prstGeom prst="rect">
            <a:avLst/>
          </a:prstGeom>
        </p:spPr>
      </p:pic>
      <p:sp>
        <p:nvSpPr>
          <p:cNvPr id="12" name="PoljeZBesedilom 11"/>
          <p:cNvSpPr txBox="1"/>
          <p:nvPr/>
        </p:nvSpPr>
        <p:spPr>
          <a:xfrm>
            <a:off x="3203848" y="-3577"/>
            <a:ext cx="2448272" cy="12003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MEC</a:t>
            </a:r>
            <a:endParaRPr lang="sl-SI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3" name="Slika 12" descr="G2850146-Transgenic_mouse,_conceptual_artwork-SPL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496" y="404664"/>
            <a:ext cx="845216" cy="792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040" y="1844824"/>
            <a:ext cx="2993456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067944" y="260648"/>
            <a:ext cx="4114800" cy="1143000"/>
          </a:xfrm>
        </p:spPr>
        <p:txBody>
          <a:bodyPr/>
          <a:lstStyle/>
          <a:p>
            <a:r>
              <a:rPr lang="sl-SI" dirty="0" smtClean="0"/>
              <a:t>IVC sistem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464496" cy="2659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860" r="17300"/>
          <a:stretch>
            <a:fillRect/>
          </a:stretch>
        </p:blipFill>
        <p:spPr bwMode="auto">
          <a:xfrm>
            <a:off x="3347864" y="2276872"/>
            <a:ext cx="288032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lika 5" descr="UL-Medicinska-fakulteta.gif"/>
          <p:cNvPicPr>
            <a:picLocks noChangeAspect="1"/>
          </p:cNvPicPr>
          <p:nvPr/>
        </p:nvPicPr>
        <p:blipFill>
          <a:blip r:embed="rId5" cstate="print"/>
          <a:srcRect l="11216" t="13061" r="5782" b="15120"/>
          <a:stretch>
            <a:fillRect/>
          </a:stretch>
        </p:blipFill>
        <p:spPr>
          <a:xfrm>
            <a:off x="7956376" y="44624"/>
            <a:ext cx="1115616" cy="1145767"/>
          </a:xfrm>
          <a:prstGeom prst="rect">
            <a:avLst/>
          </a:prstGeom>
        </p:spPr>
      </p:pic>
      <p:pic>
        <p:nvPicPr>
          <p:cNvPr id="7" name="Picture 7" descr="Type1explod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3496518"/>
            <a:ext cx="3505200" cy="3244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9313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IMG_28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8072" y="3780420"/>
            <a:ext cx="3851920" cy="2888940"/>
          </a:xfrm>
          <a:prstGeom prst="rect">
            <a:avLst/>
          </a:prstGeom>
        </p:spPr>
      </p:pic>
      <p:pic>
        <p:nvPicPr>
          <p:cNvPr id="5" name="Slika 4" descr="IMG_2428.JPG"/>
          <p:cNvPicPr>
            <a:picLocks noChangeAspect="1"/>
          </p:cNvPicPr>
          <p:nvPr/>
        </p:nvPicPr>
        <p:blipFill>
          <a:blip r:embed="rId3" cstate="print"/>
          <a:srcRect l="5435" r="38042"/>
          <a:stretch>
            <a:fillRect/>
          </a:stretch>
        </p:blipFill>
        <p:spPr>
          <a:xfrm>
            <a:off x="4716016" y="3717032"/>
            <a:ext cx="2969318" cy="2952328"/>
          </a:xfrm>
          <a:prstGeom prst="rect">
            <a:avLst/>
          </a:prstGeom>
        </p:spPr>
      </p:pic>
      <p:pic>
        <p:nvPicPr>
          <p:cNvPr id="7" name="Ograda vsebine 3" descr="tloris MEC MF UL 2016 laboratoriji.jpg"/>
          <p:cNvPicPr>
            <a:picLocks noChangeAspect="1"/>
          </p:cNvPicPr>
          <p:nvPr/>
        </p:nvPicPr>
        <p:blipFill>
          <a:blip r:embed="rId4" cstate="print"/>
          <a:srcRect l="2919" r="15244" b="13602"/>
          <a:stretch>
            <a:fillRect/>
          </a:stretch>
        </p:blipFill>
        <p:spPr>
          <a:xfrm>
            <a:off x="611560" y="1666586"/>
            <a:ext cx="2664296" cy="1978438"/>
          </a:xfrm>
          <a:prstGeom prst="rect">
            <a:avLst/>
          </a:prstGeom>
        </p:spPr>
      </p:pic>
      <p:pic>
        <p:nvPicPr>
          <p:cNvPr id="9" name="Slika 8" descr="UL-Medicinska-fakulteta.gif"/>
          <p:cNvPicPr>
            <a:picLocks noChangeAspect="1"/>
          </p:cNvPicPr>
          <p:nvPr/>
        </p:nvPicPr>
        <p:blipFill>
          <a:blip r:embed="rId5" cstate="print"/>
          <a:srcRect l="11216" t="13061" r="5782" b="15120"/>
          <a:stretch>
            <a:fillRect/>
          </a:stretch>
        </p:blipFill>
        <p:spPr>
          <a:xfrm>
            <a:off x="7956376" y="44624"/>
            <a:ext cx="1115616" cy="1145767"/>
          </a:xfrm>
          <a:prstGeom prst="rect">
            <a:avLst/>
          </a:prstGeom>
        </p:spPr>
      </p:pic>
      <p:sp>
        <p:nvSpPr>
          <p:cNvPr id="10" name="PoljeZBesedilom 9"/>
          <p:cNvSpPr txBox="1"/>
          <p:nvPr/>
        </p:nvSpPr>
        <p:spPr>
          <a:xfrm>
            <a:off x="3203848" y="-3577"/>
            <a:ext cx="2448272" cy="12003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MEC</a:t>
            </a:r>
            <a:endParaRPr lang="sl-SI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" name="Slika 10" descr="G2850146-Transgenic_mouse,_conceptual_artwork-SP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496" y="404664"/>
            <a:ext cx="845216" cy="792088"/>
          </a:xfrm>
          <a:prstGeom prst="rect">
            <a:avLst/>
          </a:prstGeom>
        </p:spPr>
      </p:pic>
      <p:pic>
        <p:nvPicPr>
          <p:cNvPr id="12" name="Picture 7" descr="Type1explod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4" y="1340768"/>
            <a:ext cx="2356677" cy="21816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75310627.png"/>
          <p:cNvPicPr>
            <a:picLocks noChangeAspect="1"/>
          </p:cNvPicPr>
          <p:nvPr/>
        </p:nvPicPr>
        <p:blipFill>
          <a:blip r:embed="rId2" cstate="print"/>
          <a:srcRect l="19897" t="4189" r="18319" b="62832"/>
          <a:stretch>
            <a:fillRect/>
          </a:stretch>
        </p:blipFill>
        <p:spPr>
          <a:xfrm>
            <a:off x="3491880" y="44624"/>
            <a:ext cx="4248472" cy="1700807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611560" y="260648"/>
            <a:ext cx="2448272" cy="12003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MEC</a:t>
            </a:r>
            <a:endParaRPr lang="sl-SI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5661248"/>
            <a:ext cx="8229600" cy="1152128"/>
          </a:xfrm>
        </p:spPr>
        <p:txBody>
          <a:bodyPr>
            <a:normAutofit lnSpcReduction="10000"/>
          </a:bodyPr>
          <a:lstStyle/>
          <a:p>
            <a:r>
              <a:rPr lang="sl-SI" dirty="0" smtClean="0"/>
              <a:t>Zaprti sistem MEC</a:t>
            </a:r>
            <a:endParaRPr lang="sl-SI" dirty="0" smtClean="0"/>
          </a:p>
          <a:p>
            <a:r>
              <a:rPr lang="sl-SI" dirty="0" smtClean="0"/>
              <a:t>Navodila za delo</a:t>
            </a:r>
          </a:p>
          <a:p>
            <a:pPr>
              <a:buNone/>
            </a:pPr>
            <a:endParaRPr lang="sl-SI" dirty="0" smtClean="0"/>
          </a:p>
        </p:txBody>
      </p:sp>
      <p:pic>
        <p:nvPicPr>
          <p:cNvPr id="5" name="Slika 4" descr="G2850146-Transgenic_mouse,_conceptual_artwork-SP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404664"/>
            <a:ext cx="845216" cy="792088"/>
          </a:xfrm>
          <a:prstGeom prst="rect">
            <a:avLst/>
          </a:prstGeom>
        </p:spPr>
      </p:pic>
      <p:pic>
        <p:nvPicPr>
          <p:cNvPr id="7" name="Slika 6" descr="UL-Medicinska-fakulteta.gif"/>
          <p:cNvPicPr>
            <a:picLocks noChangeAspect="1"/>
          </p:cNvPicPr>
          <p:nvPr/>
        </p:nvPicPr>
        <p:blipFill>
          <a:blip r:embed="rId4" cstate="print"/>
          <a:srcRect l="11216" t="13061" r="5782" b="15120"/>
          <a:stretch>
            <a:fillRect/>
          </a:stretch>
        </p:blipFill>
        <p:spPr>
          <a:xfrm>
            <a:off x="7956376" y="44624"/>
            <a:ext cx="1115616" cy="1145767"/>
          </a:xfrm>
          <a:prstGeom prst="rect">
            <a:avLst/>
          </a:prstGeom>
        </p:spPr>
      </p:pic>
      <p:pic>
        <p:nvPicPr>
          <p:cNvPr id="8" name="Ograda vsebine 3" descr="But-those-look-like-Postdoc-demands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99792" y="1772816"/>
            <a:ext cx="4896544" cy="367240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0ea78c2cb00dcbeccb5e8436dbd3d4a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700808"/>
            <a:ext cx="3338856" cy="4320480"/>
          </a:xfrm>
          <a:prstGeom prst="rect">
            <a:avLst/>
          </a:prstGeom>
        </p:spPr>
      </p:pic>
      <p:pic>
        <p:nvPicPr>
          <p:cNvPr id="5" name="Slika 4" descr="animal-test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83360" y="1800200"/>
            <a:ext cx="4077072" cy="4077072"/>
          </a:xfrm>
          <a:prstGeom prst="rect">
            <a:avLst/>
          </a:prstGeom>
        </p:spPr>
      </p:pic>
      <p:pic>
        <p:nvPicPr>
          <p:cNvPr id="6" name="Slika 5" descr="UL-Medicinska-fakulteta.gif"/>
          <p:cNvPicPr>
            <a:picLocks noChangeAspect="1"/>
          </p:cNvPicPr>
          <p:nvPr/>
        </p:nvPicPr>
        <p:blipFill>
          <a:blip r:embed="rId4" cstate="print"/>
          <a:srcRect l="11216" t="13061" r="5782" b="15120"/>
          <a:stretch>
            <a:fillRect/>
          </a:stretch>
        </p:blipFill>
        <p:spPr>
          <a:xfrm>
            <a:off x="7956376" y="44624"/>
            <a:ext cx="1115616" cy="1145767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1115616" y="404664"/>
            <a:ext cx="64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dirty="0" smtClean="0"/>
              <a:t>Raziskave na živalih</a:t>
            </a:r>
            <a:endParaRPr lang="sl-SI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439" t="19995" r="34806"/>
          <a:stretch>
            <a:fillRect/>
          </a:stretch>
        </p:blipFill>
        <p:spPr bwMode="auto">
          <a:xfrm rot="5400000">
            <a:off x="-1534988" y="2002531"/>
            <a:ext cx="6381329" cy="3096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65194" t="19995"/>
          <a:stretch>
            <a:fillRect/>
          </a:stretch>
        </p:blipFill>
        <p:spPr bwMode="auto">
          <a:xfrm rot="5400000">
            <a:off x="4090256" y="3451311"/>
            <a:ext cx="3483768" cy="3096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aobljeni pravokotnik 5"/>
          <p:cNvSpPr/>
          <p:nvPr/>
        </p:nvSpPr>
        <p:spPr>
          <a:xfrm>
            <a:off x="3779912" y="1484872"/>
            <a:ext cx="5112568" cy="79200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schemeClr val="tx2"/>
              </a:solidFill>
              <a:latin typeface="Helvetica" pitchFamily="34" charset="0"/>
              <a:cs typeface="Helvetica" pitchFamily="34" charset="0"/>
            </a:endParaRPr>
          </a:p>
          <a:p>
            <a:pPr algn="ctr"/>
            <a:r>
              <a:rPr lang="en-US" sz="2800" b="1" dirty="0" smtClean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Health monitoring</a:t>
            </a:r>
          </a:p>
          <a:p>
            <a:pPr algn="ctr"/>
            <a:endParaRPr lang="en-US" sz="2800" b="1" dirty="0">
              <a:solidFill>
                <a:schemeClr val="accent3">
                  <a:lumMod val="50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7" name="PoljeZBesedilom 6"/>
          <p:cNvSpPr txBox="1">
            <a:spLocks noChangeAspect="1"/>
          </p:cNvSpPr>
          <p:nvPr/>
        </p:nvSpPr>
        <p:spPr>
          <a:xfrm>
            <a:off x="3779912" y="2361074"/>
            <a:ext cx="518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FELASA recommendation</a:t>
            </a:r>
            <a:r>
              <a:rPr lang="sl-SI" sz="2000" b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 (SPF)</a:t>
            </a:r>
          </a:p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autopsy, pat</a:t>
            </a:r>
            <a:r>
              <a:rPr lang="sl-SI" sz="20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omorphology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, histology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3203848" y="-3577"/>
            <a:ext cx="2448272" cy="12003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MEC</a:t>
            </a:r>
            <a:endParaRPr lang="sl-SI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" name="Slika 8" descr="UL-Medicinska-fakulteta.gif"/>
          <p:cNvPicPr>
            <a:picLocks noChangeAspect="1"/>
          </p:cNvPicPr>
          <p:nvPr/>
        </p:nvPicPr>
        <p:blipFill>
          <a:blip r:embed="rId3" cstate="print"/>
          <a:srcRect l="11216" t="13061" r="5782" b="15120"/>
          <a:stretch>
            <a:fillRect/>
          </a:stretch>
        </p:blipFill>
        <p:spPr>
          <a:xfrm>
            <a:off x="7956376" y="44624"/>
            <a:ext cx="1115616" cy="11457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Raziskave na živalih</a:t>
            </a:r>
            <a:endParaRPr lang="sl-SI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4" descr="UL-Medicinska-fakulteta.gif"/>
          <p:cNvPicPr>
            <a:picLocks noChangeAspect="1"/>
          </p:cNvPicPr>
          <p:nvPr/>
        </p:nvPicPr>
        <p:blipFill>
          <a:blip r:embed="rId3" cstate="print"/>
          <a:srcRect l="11216" t="13061" r="5782" b="15120"/>
          <a:stretch>
            <a:fillRect/>
          </a:stretch>
        </p:blipFill>
        <p:spPr>
          <a:xfrm>
            <a:off x="7956376" y="44624"/>
            <a:ext cx="1115616" cy="1145767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35496" y="44624"/>
            <a:ext cx="2160240" cy="12003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MEC</a:t>
            </a:r>
            <a:endParaRPr lang="sl-SI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Ograda vsebine 4" descr="tloris MEC MF UL 2016 razdelitev uporabniški in vzrejni del.jpg"/>
          <p:cNvPicPr>
            <a:picLocks noChangeAspect="1"/>
          </p:cNvPicPr>
          <p:nvPr/>
        </p:nvPicPr>
        <p:blipFill>
          <a:blip r:embed="rId4" cstate="print"/>
          <a:srcRect l="2776" r="16399" b="12500"/>
          <a:stretch>
            <a:fillRect/>
          </a:stretch>
        </p:blipFill>
        <p:spPr>
          <a:xfrm>
            <a:off x="44069" y="4941168"/>
            <a:ext cx="2583715" cy="1847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1800" y="1593276"/>
            <a:ext cx="3024336" cy="2267772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127" y="1772816"/>
            <a:ext cx="2520329" cy="1889846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5690870"/>
            <a:ext cx="1291160" cy="968165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4104334"/>
            <a:ext cx="1723208" cy="1292133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25806" y="4132089"/>
            <a:ext cx="3093876" cy="2337595"/>
          </a:xfrm>
          <a:prstGeom prst="rect">
            <a:avLst/>
          </a:prstGeom>
        </p:spPr>
      </p:pic>
      <p:pic>
        <p:nvPicPr>
          <p:cNvPr id="16" name="Slika 15" descr="UL-Medicinska-fakulteta.gif"/>
          <p:cNvPicPr>
            <a:picLocks noChangeAspect="1"/>
          </p:cNvPicPr>
          <p:nvPr/>
        </p:nvPicPr>
        <p:blipFill>
          <a:blip r:embed="rId7" cstate="print"/>
          <a:srcRect l="11216" t="13061" r="5782" b="15120"/>
          <a:stretch>
            <a:fillRect/>
          </a:stretch>
        </p:blipFill>
        <p:spPr>
          <a:xfrm>
            <a:off x="7956376" y="44624"/>
            <a:ext cx="1115616" cy="1145767"/>
          </a:xfrm>
          <a:prstGeom prst="rect">
            <a:avLst/>
          </a:prstGeom>
        </p:spPr>
      </p:pic>
      <p:pic>
        <p:nvPicPr>
          <p:cNvPr id="18" name="Ograda vsebine 3" descr="tloris MEC MF UL 2016 laboratoriji.jpg"/>
          <p:cNvPicPr>
            <a:picLocks noChangeAspect="1"/>
          </p:cNvPicPr>
          <p:nvPr/>
        </p:nvPicPr>
        <p:blipFill>
          <a:blip r:embed="rId8" cstate="print"/>
          <a:srcRect l="2919" r="15244" b="13602"/>
          <a:stretch>
            <a:fillRect/>
          </a:stretch>
        </p:blipFill>
        <p:spPr>
          <a:xfrm>
            <a:off x="35496" y="2026626"/>
            <a:ext cx="2664296" cy="1978438"/>
          </a:xfrm>
          <a:prstGeom prst="rect">
            <a:avLst/>
          </a:prstGeom>
        </p:spPr>
      </p:pic>
      <p:pic>
        <p:nvPicPr>
          <p:cNvPr id="20" name="Slika 19" descr="IMG_2824.JPG"/>
          <p:cNvPicPr>
            <a:picLocks noChangeAspect="1"/>
          </p:cNvPicPr>
          <p:nvPr/>
        </p:nvPicPr>
        <p:blipFill>
          <a:blip r:embed="rId9" cstate="print"/>
          <a:srcRect l="6590" r="10133"/>
          <a:stretch>
            <a:fillRect/>
          </a:stretch>
        </p:blipFill>
        <p:spPr>
          <a:xfrm rot="5400000">
            <a:off x="5869118" y="3860074"/>
            <a:ext cx="2878372" cy="2592288"/>
          </a:xfrm>
          <a:prstGeom prst="rect">
            <a:avLst/>
          </a:prstGeom>
        </p:spPr>
      </p:pic>
      <p:pic>
        <p:nvPicPr>
          <p:cNvPr id="21" name="Ograda vsebine 4" descr="tloris MEC MF UL 2016 razdelitev uporabniški in vzrejni del.jpg"/>
          <p:cNvPicPr>
            <a:picLocks noGrp="1" noChangeAspect="1"/>
          </p:cNvPicPr>
          <p:nvPr>
            <p:ph idx="1"/>
          </p:nvPr>
        </p:nvPicPr>
        <p:blipFill>
          <a:blip r:embed="rId10" cstate="print"/>
          <a:srcRect l="2776" r="16399" b="12500"/>
          <a:stretch>
            <a:fillRect/>
          </a:stretch>
        </p:blipFill>
        <p:spPr>
          <a:xfrm>
            <a:off x="0" y="69282"/>
            <a:ext cx="2583715" cy="1847550"/>
          </a:xfrm>
        </p:spPr>
      </p:pic>
      <p:sp>
        <p:nvSpPr>
          <p:cNvPr id="22" name="PoljeZBesedilom 21"/>
          <p:cNvSpPr txBox="1"/>
          <p:nvPr/>
        </p:nvSpPr>
        <p:spPr>
          <a:xfrm>
            <a:off x="3203848" y="-3577"/>
            <a:ext cx="2448272" cy="12003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MEC</a:t>
            </a:r>
            <a:endParaRPr lang="sl-SI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022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IMG_2426.JPG"/>
          <p:cNvPicPr>
            <a:picLocks noChangeAspect="1"/>
          </p:cNvPicPr>
          <p:nvPr/>
        </p:nvPicPr>
        <p:blipFill>
          <a:blip r:embed="rId2" cstate="print"/>
          <a:srcRect l="21769" t="22999" r="10202" b="8004"/>
          <a:stretch>
            <a:fillRect/>
          </a:stretch>
        </p:blipFill>
        <p:spPr>
          <a:xfrm>
            <a:off x="111294" y="3429000"/>
            <a:ext cx="5684842" cy="3240360"/>
          </a:xfrm>
          <a:prstGeom prst="rect">
            <a:avLst/>
          </a:prstGeom>
        </p:spPr>
      </p:pic>
      <p:pic>
        <p:nvPicPr>
          <p:cNvPr id="4" name="Slika 3" descr="IMG_28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436376" y="3141248"/>
            <a:ext cx="4032128" cy="3024096"/>
          </a:xfrm>
          <a:prstGeom prst="rect">
            <a:avLst/>
          </a:prstGeom>
        </p:spPr>
      </p:pic>
      <p:pic>
        <p:nvPicPr>
          <p:cNvPr id="5" name="Slika 4" descr="UL-Medicinska-fakulteta.gif"/>
          <p:cNvPicPr>
            <a:picLocks noChangeAspect="1"/>
          </p:cNvPicPr>
          <p:nvPr/>
        </p:nvPicPr>
        <p:blipFill>
          <a:blip r:embed="rId4" cstate="print"/>
          <a:srcRect l="11216" t="13061" r="5782" b="15120"/>
          <a:stretch>
            <a:fillRect/>
          </a:stretch>
        </p:blipFill>
        <p:spPr>
          <a:xfrm>
            <a:off x="7956376" y="44624"/>
            <a:ext cx="1115616" cy="1145767"/>
          </a:xfrm>
          <a:prstGeom prst="rect">
            <a:avLst/>
          </a:prstGeom>
        </p:spPr>
      </p:pic>
      <p:pic>
        <p:nvPicPr>
          <p:cNvPr id="6" name="Ograda vsebine 3" descr="tloris MEC MF UL 2016 laboratoriji.jpg"/>
          <p:cNvPicPr>
            <a:picLocks noChangeAspect="1"/>
          </p:cNvPicPr>
          <p:nvPr/>
        </p:nvPicPr>
        <p:blipFill>
          <a:blip r:embed="rId5" cstate="print"/>
          <a:srcRect l="2919" r="15244" b="13602"/>
          <a:stretch>
            <a:fillRect/>
          </a:stretch>
        </p:blipFill>
        <p:spPr>
          <a:xfrm>
            <a:off x="0" y="1412776"/>
            <a:ext cx="2664296" cy="1978438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3203848" y="-3577"/>
            <a:ext cx="2448272" cy="12003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MEC</a:t>
            </a:r>
            <a:endParaRPr lang="sl-SI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986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1412776"/>
            <a:ext cx="6624736" cy="4968552"/>
          </a:xfrm>
          <a:prstGeom prst="rect">
            <a:avLst/>
          </a:prstGeom>
        </p:spPr>
      </p:pic>
      <p:pic>
        <p:nvPicPr>
          <p:cNvPr id="3" name="Slika 2" descr="UL-Medicinska-fakulteta.gif"/>
          <p:cNvPicPr>
            <a:picLocks noChangeAspect="1"/>
          </p:cNvPicPr>
          <p:nvPr/>
        </p:nvPicPr>
        <p:blipFill>
          <a:blip r:embed="rId3" cstate="print"/>
          <a:srcRect l="11216" t="13061" r="5782" b="15120"/>
          <a:stretch>
            <a:fillRect/>
          </a:stretch>
        </p:blipFill>
        <p:spPr>
          <a:xfrm>
            <a:off x="7956376" y="44624"/>
            <a:ext cx="1115616" cy="1145767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3203848" y="-3577"/>
            <a:ext cx="2448272" cy="12003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MEC</a:t>
            </a:r>
            <a:endParaRPr lang="sl-SI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548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Živalski modeli</a:t>
            </a:r>
            <a:endParaRPr lang="sl-SI" dirty="0"/>
          </a:p>
        </p:txBody>
      </p:sp>
      <p:sp>
        <p:nvSpPr>
          <p:cNvPr id="4" name="Pravokotnik 3"/>
          <p:cNvSpPr/>
          <p:nvPr/>
        </p:nvSpPr>
        <p:spPr>
          <a:xfrm>
            <a:off x="683568" y="1491749"/>
            <a:ext cx="29523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l-SI" dirty="0" smtClean="0"/>
          </a:p>
          <a:p>
            <a:pPr marL="342900" indent="-342900"/>
            <a:r>
              <a:rPr lang="sl-SI" dirty="0" smtClean="0"/>
              <a:t>epilepsije</a:t>
            </a:r>
          </a:p>
          <a:p>
            <a:pPr marL="342900" indent="-342900"/>
            <a:r>
              <a:rPr lang="sl-SI" dirty="0" smtClean="0"/>
              <a:t>Parkinsonove bolezni</a:t>
            </a:r>
          </a:p>
          <a:p>
            <a:pPr marL="342900" indent="-342900"/>
            <a:r>
              <a:rPr lang="sl-SI" dirty="0" smtClean="0"/>
              <a:t>shizofrenije</a:t>
            </a:r>
          </a:p>
          <a:p>
            <a:pPr marL="342900" indent="-342900"/>
            <a:r>
              <a:rPr lang="sl-SI" dirty="0" err="1" smtClean="0"/>
              <a:t>Huntingtonove</a:t>
            </a:r>
            <a:r>
              <a:rPr lang="sl-SI" dirty="0" smtClean="0"/>
              <a:t> bolezni </a:t>
            </a:r>
          </a:p>
          <a:p>
            <a:pPr marL="342900" indent="-342900"/>
            <a:r>
              <a:rPr lang="sl-SI" dirty="0" smtClean="0"/>
              <a:t>Alzheimerjeve bolezni</a:t>
            </a:r>
          </a:p>
          <a:p>
            <a:pPr marL="342900" indent="-342900"/>
            <a:r>
              <a:rPr lang="sl-SI" dirty="0" smtClean="0"/>
              <a:t>zasvojenosti z drogami</a:t>
            </a:r>
          </a:p>
          <a:p>
            <a:endParaRPr lang="sl-SI" dirty="0" smtClean="0"/>
          </a:p>
          <a:p>
            <a:endParaRPr lang="sl-SI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6084168" y="263691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4644008" y="1552724"/>
            <a:ext cx="38884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Kronična vnetna črevesna bolezen</a:t>
            </a:r>
          </a:p>
          <a:p>
            <a:r>
              <a:rPr lang="sl-SI" dirty="0" smtClean="0"/>
              <a:t>Rak želodca</a:t>
            </a:r>
          </a:p>
          <a:p>
            <a:r>
              <a:rPr lang="sl-SI" dirty="0" smtClean="0"/>
              <a:t>Rak debelega črevesa</a:t>
            </a:r>
          </a:p>
          <a:p>
            <a:r>
              <a:rPr lang="sl-SI" dirty="0" smtClean="0"/>
              <a:t>Rak dojke</a:t>
            </a:r>
          </a:p>
          <a:p>
            <a:r>
              <a:rPr lang="sl-SI" dirty="0" smtClean="0"/>
              <a:t>Metabolizem holesterola</a:t>
            </a:r>
          </a:p>
          <a:p>
            <a:r>
              <a:rPr lang="sl-SI" dirty="0" smtClean="0"/>
              <a:t>Kostna regeneracija</a:t>
            </a:r>
          </a:p>
          <a:p>
            <a:r>
              <a:rPr lang="sl-SI" dirty="0" smtClean="0"/>
              <a:t>Akutna ledvična odpoved</a:t>
            </a:r>
          </a:p>
          <a:p>
            <a:r>
              <a:rPr lang="sl-SI" dirty="0" smtClean="0"/>
              <a:t>Cistitis, tumorji sečnega mehurja</a:t>
            </a:r>
            <a:endParaRPr lang="sl-SI" dirty="0"/>
          </a:p>
        </p:txBody>
      </p:sp>
      <p:pic>
        <p:nvPicPr>
          <p:cNvPr id="8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4221088"/>
            <a:ext cx="3096345" cy="2322259"/>
          </a:xfr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395869" y="4389107"/>
            <a:ext cx="2496278" cy="1872209"/>
          </a:xfrm>
          <a:prstGeom prst="rect">
            <a:avLst/>
          </a:prstGeom>
        </p:spPr>
      </p:pic>
      <p:pic>
        <p:nvPicPr>
          <p:cNvPr id="11" name="Slika 10" descr="UL-Medicinska-fakulteta.gif"/>
          <p:cNvPicPr>
            <a:picLocks noChangeAspect="1"/>
          </p:cNvPicPr>
          <p:nvPr/>
        </p:nvPicPr>
        <p:blipFill>
          <a:blip r:embed="rId4" cstate="print"/>
          <a:srcRect l="11216" t="13061" r="5782" b="15120"/>
          <a:stretch>
            <a:fillRect/>
          </a:stretch>
        </p:blipFill>
        <p:spPr>
          <a:xfrm>
            <a:off x="7956376" y="44624"/>
            <a:ext cx="1115616" cy="1145767"/>
          </a:xfrm>
          <a:prstGeom prst="rect">
            <a:avLst/>
          </a:prstGeom>
        </p:spPr>
      </p:pic>
      <p:sp>
        <p:nvSpPr>
          <p:cNvPr id="13" name="PoljeZBesedilom 12"/>
          <p:cNvSpPr txBox="1"/>
          <p:nvPr/>
        </p:nvSpPr>
        <p:spPr>
          <a:xfrm>
            <a:off x="0" y="0"/>
            <a:ext cx="2448272" cy="12003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MEC</a:t>
            </a:r>
            <a:endParaRPr lang="sl-SI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86694" y="1953666"/>
            <a:ext cx="5479252" cy="410944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1239827"/>
            <a:ext cx="2633996" cy="1975498"/>
          </a:xfrm>
          <a:prstGeom prst="rect">
            <a:avLst/>
          </a:prstGeom>
        </p:spPr>
      </p:pic>
      <p:pic>
        <p:nvPicPr>
          <p:cNvPr id="6" name="Slika 5" descr="UL-Medicinska-fakulteta.gif"/>
          <p:cNvPicPr>
            <a:picLocks noChangeAspect="1"/>
          </p:cNvPicPr>
          <p:nvPr/>
        </p:nvPicPr>
        <p:blipFill>
          <a:blip r:embed="rId4" cstate="print"/>
          <a:srcRect l="11216" t="13061" r="5782" b="15120"/>
          <a:stretch>
            <a:fillRect/>
          </a:stretch>
        </p:blipFill>
        <p:spPr>
          <a:xfrm>
            <a:off x="7956376" y="44624"/>
            <a:ext cx="1115616" cy="1145767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3203848" y="-3577"/>
            <a:ext cx="2448272" cy="12003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MEC</a:t>
            </a:r>
            <a:endParaRPr lang="sl-SI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977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A172.JPG"/>
          <p:cNvPicPr>
            <a:picLocks noChangeAspect="1"/>
          </p:cNvPicPr>
          <p:nvPr/>
        </p:nvPicPr>
        <p:blipFill>
          <a:blip r:embed="rId2" cstate="print"/>
          <a:srcRect l="39148"/>
          <a:stretch>
            <a:fillRect/>
          </a:stretch>
        </p:blipFill>
        <p:spPr>
          <a:xfrm>
            <a:off x="323528" y="4149080"/>
            <a:ext cx="1928018" cy="2376264"/>
          </a:xfrm>
          <a:prstGeom prst="rect">
            <a:avLst/>
          </a:prstGeom>
        </p:spPr>
      </p:pic>
      <p:pic>
        <p:nvPicPr>
          <p:cNvPr id="6" name="Picture 4" descr="Poskus 2002 0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5213106"/>
            <a:ext cx="1944216" cy="131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lika 6" descr="IMG_28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3768" y="1970838"/>
            <a:ext cx="4248472" cy="3186354"/>
          </a:xfrm>
          <a:prstGeom prst="rect">
            <a:avLst/>
          </a:prstGeom>
        </p:spPr>
      </p:pic>
      <p:pic>
        <p:nvPicPr>
          <p:cNvPr id="8" name="Slika 7" descr="NIKON, DMH12C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5013176"/>
            <a:ext cx="2208245" cy="1656184"/>
          </a:xfrm>
          <a:prstGeom prst="rect">
            <a:avLst/>
          </a:prstGeom>
        </p:spPr>
      </p:pic>
      <p:pic>
        <p:nvPicPr>
          <p:cNvPr id="9" name="Picture 7" descr="Cre+_3M_itis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107504" y="2348880"/>
            <a:ext cx="2261816" cy="1656184"/>
          </a:xfrm>
          <a:prstGeom prst="rect">
            <a:avLst/>
          </a:prstGeom>
          <a:noFill/>
        </p:spPr>
      </p:pic>
      <p:pic>
        <p:nvPicPr>
          <p:cNvPr id="10" name="Picture 4" descr="CISPLATIN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57540"/>
            <a:ext cx="2208000" cy="1656000"/>
          </a:xfrm>
          <a:prstGeom prst="rect">
            <a:avLst/>
          </a:prstGeom>
          <a:noFill/>
        </p:spPr>
      </p:pic>
      <p:pic>
        <p:nvPicPr>
          <p:cNvPr id="12" name="Slika 11" descr="MEC marec 2012 108.jpg"/>
          <p:cNvPicPr>
            <a:picLocks noChangeAspect="1"/>
          </p:cNvPicPr>
          <p:nvPr/>
        </p:nvPicPr>
        <p:blipFill>
          <a:blip r:embed="rId8" cstate="print"/>
          <a:srcRect t="8118"/>
          <a:stretch>
            <a:fillRect/>
          </a:stretch>
        </p:blipFill>
        <p:spPr>
          <a:xfrm>
            <a:off x="6948264" y="4149080"/>
            <a:ext cx="1995686" cy="2444891"/>
          </a:xfrm>
          <a:prstGeom prst="rect">
            <a:avLst/>
          </a:prstGeom>
        </p:spPr>
      </p:pic>
      <p:pic>
        <p:nvPicPr>
          <p:cNvPr id="14" name="Slika 13" descr="NIKON, E4A, 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4248" y="2349064"/>
            <a:ext cx="2208000" cy="1656000"/>
          </a:xfrm>
          <a:prstGeom prst="rect">
            <a:avLst/>
          </a:prstGeom>
        </p:spPr>
      </p:pic>
      <p:pic>
        <p:nvPicPr>
          <p:cNvPr id="15" name="Slika 14" descr="NIKON, A8B1, 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364088" y="188640"/>
            <a:ext cx="2208000" cy="1656000"/>
          </a:xfrm>
          <a:prstGeom prst="rect">
            <a:avLst/>
          </a:prstGeom>
        </p:spPr>
      </p:pic>
      <p:pic>
        <p:nvPicPr>
          <p:cNvPr id="16" name="Slika 15" descr="UL-Medicinska-fakulteta.gif"/>
          <p:cNvPicPr>
            <a:picLocks noChangeAspect="1"/>
          </p:cNvPicPr>
          <p:nvPr/>
        </p:nvPicPr>
        <p:blipFill>
          <a:blip r:embed="rId11" cstate="print"/>
          <a:srcRect l="11216" t="13061" r="5782" b="15120"/>
          <a:stretch>
            <a:fillRect/>
          </a:stretch>
        </p:blipFill>
        <p:spPr>
          <a:xfrm>
            <a:off x="7956376" y="44624"/>
            <a:ext cx="1115616" cy="1145767"/>
          </a:xfrm>
          <a:prstGeom prst="rect">
            <a:avLst/>
          </a:prstGeom>
        </p:spPr>
      </p:pic>
      <p:sp>
        <p:nvSpPr>
          <p:cNvPr id="17" name="PoljeZBesedilom 16"/>
          <p:cNvSpPr txBox="1"/>
          <p:nvPr/>
        </p:nvSpPr>
        <p:spPr>
          <a:xfrm>
            <a:off x="3203848" y="-3577"/>
            <a:ext cx="2448272" cy="12003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MEC</a:t>
            </a:r>
            <a:endParaRPr lang="sl-SI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667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bljeni pravokotnik 3"/>
          <p:cNvSpPr/>
          <p:nvPr/>
        </p:nvSpPr>
        <p:spPr>
          <a:xfrm>
            <a:off x="683568" y="1556880"/>
            <a:ext cx="7416824" cy="79200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schemeClr val="tx2"/>
              </a:solidFill>
              <a:latin typeface="Helvetica" pitchFamily="34" charset="0"/>
              <a:cs typeface="Helvetica" pitchFamily="34" charset="0"/>
            </a:endParaRPr>
          </a:p>
          <a:p>
            <a:pPr algn="ctr"/>
            <a:r>
              <a:rPr lang="en-US" sz="2800" b="1" dirty="0" smtClean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mission</a:t>
            </a:r>
            <a:endParaRPr lang="en-US" sz="2800" b="1" dirty="0" smtClean="0">
              <a:solidFill>
                <a:schemeClr val="tx2"/>
              </a:solidFill>
              <a:latin typeface="Helvetica" pitchFamily="34" charset="0"/>
              <a:cs typeface="Helvetica" pitchFamily="34" charset="0"/>
            </a:endParaRPr>
          </a:p>
          <a:p>
            <a:pPr algn="ctr"/>
            <a:endParaRPr lang="en-US" sz="2800" b="1" dirty="0">
              <a:solidFill>
                <a:schemeClr val="accent3">
                  <a:lumMod val="50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" name="Zaobljeni pravokotnik 4"/>
          <p:cNvSpPr/>
          <p:nvPr/>
        </p:nvSpPr>
        <p:spPr>
          <a:xfrm>
            <a:off x="360040" y="4437259"/>
            <a:ext cx="3563888" cy="208808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 smtClean="0">
              <a:solidFill>
                <a:schemeClr val="tx1"/>
              </a:solidFill>
              <a:latin typeface="Helvetica" pitchFamily="34" charset="0"/>
              <a:cs typeface="Helvetica" pitchFamily="34" charset="0"/>
            </a:endParaRPr>
          </a:p>
          <a:p>
            <a:pPr algn="ctr"/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</a:rPr>
              <a:t>R</a:t>
            </a:r>
            <a:r>
              <a:rPr lang="en-US" sz="3200" b="1" dirty="0" smtClean="0">
                <a:solidFill>
                  <a:schemeClr val="tx1"/>
                </a:solidFill>
              </a:rPr>
              <a:t>eduction</a:t>
            </a:r>
          </a:p>
          <a:p>
            <a:pPr algn="ctr"/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</a:rPr>
              <a:t>R</a:t>
            </a:r>
            <a:r>
              <a:rPr lang="en-US" sz="3200" b="1" dirty="0" smtClean="0">
                <a:solidFill>
                  <a:schemeClr val="tx1"/>
                </a:solidFill>
              </a:rPr>
              <a:t>eplacement</a:t>
            </a:r>
          </a:p>
          <a:p>
            <a:pPr algn="ctr"/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</a:rPr>
              <a:t>R</a:t>
            </a:r>
            <a:r>
              <a:rPr lang="en-US" sz="3200" b="1" dirty="0" smtClean="0">
                <a:solidFill>
                  <a:schemeClr val="tx1"/>
                </a:solidFill>
              </a:rPr>
              <a:t>efinement</a:t>
            </a:r>
          </a:p>
          <a:p>
            <a:pPr algn="ctr"/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</a:rPr>
              <a:t>R</a:t>
            </a:r>
            <a:r>
              <a:rPr lang="en-US" sz="3200" b="1" dirty="0" smtClean="0">
                <a:solidFill>
                  <a:schemeClr val="tx1"/>
                </a:solidFill>
              </a:rPr>
              <a:t>eproducibility </a:t>
            </a:r>
            <a:endParaRPr lang="en-US" sz="3200" dirty="0" smtClean="0">
              <a:solidFill>
                <a:schemeClr val="tx1"/>
              </a:solidFill>
            </a:endParaRPr>
          </a:p>
          <a:p>
            <a:pPr algn="ctr"/>
            <a:endParaRPr lang="en-US" sz="3200" b="1" dirty="0">
              <a:solidFill>
                <a:schemeClr val="tx1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" name="Zaobljeni pravokotnik 5"/>
          <p:cNvSpPr/>
          <p:nvPr/>
        </p:nvSpPr>
        <p:spPr>
          <a:xfrm>
            <a:off x="4535488" y="4797152"/>
            <a:ext cx="4356992" cy="172819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 smtClean="0">
              <a:solidFill>
                <a:schemeClr val="tx1"/>
              </a:solidFill>
              <a:latin typeface="Helvetica" pitchFamily="34" charset="0"/>
              <a:cs typeface="Helvetica" pitchFamily="34" charset="0"/>
            </a:endParaRPr>
          </a:p>
          <a:p>
            <a:pPr algn="ctr"/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</a:rPr>
              <a:t>C</a:t>
            </a:r>
            <a:r>
              <a:rPr lang="en-US" sz="3200" b="1" dirty="0" smtClean="0">
                <a:solidFill>
                  <a:schemeClr val="tx1"/>
                </a:solidFill>
              </a:rPr>
              <a:t>ontinuing education</a:t>
            </a:r>
          </a:p>
          <a:p>
            <a:pPr algn="ctr"/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</a:rPr>
              <a:t>C</a:t>
            </a:r>
            <a:r>
              <a:rPr lang="en-US" sz="3200" b="1" dirty="0" smtClean="0">
                <a:solidFill>
                  <a:schemeClr val="tx1"/>
                </a:solidFill>
              </a:rPr>
              <a:t>ommunication</a:t>
            </a:r>
          </a:p>
          <a:p>
            <a:pPr algn="ctr"/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</a:rPr>
              <a:t>C</a:t>
            </a:r>
            <a:r>
              <a:rPr lang="en-US" sz="3200" b="1" dirty="0" smtClean="0">
                <a:solidFill>
                  <a:schemeClr val="tx1"/>
                </a:solidFill>
              </a:rPr>
              <a:t>ulture of care</a:t>
            </a:r>
            <a:endParaRPr lang="en-US" sz="3200" dirty="0" smtClean="0">
              <a:solidFill>
                <a:schemeClr val="tx1"/>
              </a:solidFill>
            </a:endParaRPr>
          </a:p>
          <a:p>
            <a:pPr algn="ctr"/>
            <a:endParaRPr lang="en-US" sz="3200" b="1" dirty="0">
              <a:solidFill>
                <a:schemeClr val="tx1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467544" y="2348880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fi-FI" sz="2000" b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responsible scientific research</a:t>
            </a:r>
            <a:r>
              <a:rPr lang="sl-SI" altLang="fi-FI" sz="2000" b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fi-FI" sz="2000" b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with emphasis on </a:t>
            </a:r>
            <a:r>
              <a:rPr lang="sl-SI" altLang="fi-FI" sz="2000" b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4R and 3C</a:t>
            </a:r>
            <a:endParaRPr lang="sl-SI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Slika 7" descr="images5IGX647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2996952"/>
            <a:ext cx="2981325" cy="1533525"/>
          </a:xfrm>
          <a:prstGeom prst="rect">
            <a:avLst/>
          </a:prstGeom>
        </p:spPr>
      </p:pic>
      <p:pic>
        <p:nvPicPr>
          <p:cNvPr id="9" name="Slika 8" descr="neimenovano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2924944"/>
            <a:ext cx="3381375" cy="1352550"/>
          </a:xfrm>
          <a:prstGeom prst="rect">
            <a:avLst/>
          </a:prstGeom>
        </p:spPr>
      </p:pic>
      <p:pic>
        <p:nvPicPr>
          <p:cNvPr id="10" name="Slika 9" descr="UL-Medicinska-fakulteta.gif"/>
          <p:cNvPicPr>
            <a:picLocks noChangeAspect="1"/>
          </p:cNvPicPr>
          <p:nvPr/>
        </p:nvPicPr>
        <p:blipFill>
          <a:blip r:embed="rId4" cstate="print"/>
          <a:srcRect l="11216" t="13061" r="5782" b="15120"/>
          <a:stretch>
            <a:fillRect/>
          </a:stretch>
        </p:blipFill>
        <p:spPr>
          <a:xfrm>
            <a:off x="7956376" y="44624"/>
            <a:ext cx="1115616" cy="1145767"/>
          </a:xfrm>
          <a:prstGeom prst="rect">
            <a:avLst/>
          </a:prstGeom>
        </p:spPr>
      </p:pic>
      <p:sp>
        <p:nvSpPr>
          <p:cNvPr id="11" name="PoljeZBesedilom 10"/>
          <p:cNvSpPr txBox="1"/>
          <p:nvPr/>
        </p:nvSpPr>
        <p:spPr>
          <a:xfrm>
            <a:off x="611560" y="260648"/>
            <a:ext cx="2448272" cy="12003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MEC</a:t>
            </a:r>
            <a:endParaRPr lang="sl-SI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2" name="Slika 11" descr="G2850146-Transgenic_mouse,_conceptual_artwork-SP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496" y="404664"/>
            <a:ext cx="845216" cy="792088"/>
          </a:xfrm>
          <a:prstGeom prst="rect">
            <a:avLst/>
          </a:prstGeom>
        </p:spPr>
      </p:pic>
      <p:pic>
        <p:nvPicPr>
          <p:cNvPr id="13" name="Slika 12" descr="0ea78c2cb00dcbeccb5e8436dbd3d4a3.jpg"/>
          <p:cNvPicPr>
            <a:picLocks noChangeAspect="1"/>
          </p:cNvPicPr>
          <p:nvPr/>
        </p:nvPicPr>
        <p:blipFill>
          <a:blip r:embed="rId6" cstate="print"/>
          <a:srcRect b="22727"/>
          <a:stretch>
            <a:fillRect/>
          </a:stretch>
        </p:blipFill>
        <p:spPr>
          <a:xfrm>
            <a:off x="3563888" y="44754"/>
            <a:ext cx="1440160" cy="1440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rat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476672"/>
            <a:ext cx="2881857" cy="5661248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5724128" y="5622339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800" b="1" dirty="0" err="1" smtClean="0"/>
              <a:t>Thank</a:t>
            </a:r>
            <a:r>
              <a:rPr lang="sl-SI" sz="4800" b="1" dirty="0" smtClean="0"/>
              <a:t> </a:t>
            </a:r>
            <a:r>
              <a:rPr lang="sl-SI" sz="4800" b="1" dirty="0" err="1" smtClean="0"/>
              <a:t>you</a:t>
            </a:r>
            <a:endParaRPr lang="sl-SI" sz="4800" b="1" dirty="0"/>
          </a:p>
        </p:txBody>
      </p:sp>
      <p:pic>
        <p:nvPicPr>
          <p:cNvPr id="4" name="Slika 3" descr="MiskoNatecaj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628800"/>
            <a:ext cx="3852192" cy="2697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e537df6a475b76acc6f8b3c10ce88de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2132856"/>
            <a:ext cx="3162300" cy="3810000"/>
          </a:xfrm>
          <a:prstGeom prst="rect">
            <a:avLst/>
          </a:prstGeom>
        </p:spPr>
      </p:pic>
      <p:pic>
        <p:nvPicPr>
          <p:cNvPr id="7" name="Slika 6" descr="UL-Medicinska-fakulteta.gif"/>
          <p:cNvPicPr>
            <a:picLocks noChangeAspect="1"/>
          </p:cNvPicPr>
          <p:nvPr/>
        </p:nvPicPr>
        <p:blipFill>
          <a:blip r:embed="rId3" cstate="print"/>
          <a:srcRect l="11216" t="13061" r="5782" b="15120"/>
          <a:stretch>
            <a:fillRect/>
          </a:stretch>
        </p:blipFill>
        <p:spPr>
          <a:xfrm>
            <a:off x="7956376" y="44624"/>
            <a:ext cx="1115616" cy="1145767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1115616" y="404664"/>
            <a:ext cx="64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dirty="0" smtClean="0"/>
              <a:t>Raziskave na živalih</a:t>
            </a:r>
            <a:endParaRPr lang="sl-SI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t="18335" b="8327"/>
          <a:stretch>
            <a:fillRect/>
          </a:stretch>
        </p:blipFill>
        <p:spPr bwMode="auto">
          <a:xfrm>
            <a:off x="107504" y="2564904"/>
            <a:ext cx="8962405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lika 2" descr="UL-Medicinska-fakulteta.gif"/>
          <p:cNvPicPr>
            <a:picLocks noChangeAspect="1"/>
          </p:cNvPicPr>
          <p:nvPr/>
        </p:nvPicPr>
        <p:blipFill>
          <a:blip r:embed="rId3" cstate="print"/>
          <a:srcRect l="11216" t="13061" r="5782" b="15120"/>
          <a:stretch>
            <a:fillRect/>
          </a:stretch>
        </p:blipFill>
        <p:spPr>
          <a:xfrm>
            <a:off x="7956376" y="44624"/>
            <a:ext cx="1115616" cy="11457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grada vsebine 4" descr="tloris MEC MF UL 2016 razdelitev uporabniški in vzrejni de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776" r="14111" b="12500"/>
          <a:stretch>
            <a:fillRect/>
          </a:stretch>
        </p:blipFill>
        <p:spPr>
          <a:xfrm>
            <a:off x="35496" y="504056"/>
            <a:ext cx="9073008" cy="6309320"/>
          </a:xfrm>
        </p:spPr>
      </p:pic>
      <p:sp>
        <p:nvSpPr>
          <p:cNvPr id="3" name="PoljeZBesedilom 2"/>
          <p:cNvSpPr txBox="1"/>
          <p:nvPr/>
        </p:nvSpPr>
        <p:spPr>
          <a:xfrm>
            <a:off x="611560" y="260648"/>
            <a:ext cx="2448272" cy="12003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MEC</a:t>
            </a:r>
            <a:endParaRPr lang="sl-SI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Slika 3" descr="G2850146-Transgenic_mouse,_conceptual_artwork-SP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404664"/>
            <a:ext cx="845216" cy="792088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2771800" y="188640"/>
            <a:ext cx="864096" cy="4766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260 m</a:t>
            </a:r>
            <a:endParaRPr lang="sl-SI" dirty="0"/>
          </a:p>
        </p:txBody>
      </p:sp>
    </p:spTree>
    <p:extLst>
      <p:ext uri="{BB962C8B-B14F-4D97-AF65-F5344CB8AC3E}">
        <p14:creationId xmlns="" xmlns:p14="http://schemas.microsoft.com/office/powerpoint/2010/main" val="352412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grada vsebine 4" descr="tloris MEC MF UL 2016 MEC končn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619" r="5781" b="13174"/>
          <a:stretch>
            <a:fillRect/>
          </a:stretch>
        </p:blipFill>
        <p:spPr>
          <a:xfrm>
            <a:off x="107504" y="1628800"/>
            <a:ext cx="7555348" cy="5040000"/>
          </a:xfrm>
        </p:spPr>
      </p:pic>
      <p:sp>
        <p:nvSpPr>
          <p:cNvPr id="3" name="PoljeZBesedilom 2"/>
          <p:cNvSpPr txBox="1"/>
          <p:nvPr/>
        </p:nvSpPr>
        <p:spPr>
          <a:xfrm>
            <a:off x="611560" y="212447"/>
            <a:ext cx="2448272" cy="12003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MEC</a:t>
            </a:r>
            <a:endParaRPr lang="sl-SI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Slika 3" descr="G2850146-Transgenic_mouse,_conceptual_artwork-SP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404664"/>
            <a:ext cx="845216" cy="792088"/>
          </a:xfrm>
          <a:prstGeom prst="rect">
            <a:avLst/>
          </a:prstGeom>
        </p:spPr>
      </p:pic>
      <p:sp>
        <p:nvSpPr>
          <p:cNvPr id="13" name="Pravokotnik 12"/>
          <p:cNvSpPr/>
          <p:nvPr/>
        </p:nvSpPr>
        <p:spPr>
          <a:xfrm>
            <a:off x="1979712" y="1844824"/>
            <a:ext cx="864096" cy="4766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260 m</a:t>
            </a:r>
            <a:endParaRPr lang="sl-SI" dirty="0"/>
          </a:p>
        </p:txBody>
      </p:sp>
      <p:sp>
        <p:nvSpPr>
          <p:cNvPr id="14" name="Pravokotnik 13"/>
          <p:cNvSpPr/>
          <p:nvPr/>
        </p:nvSpPr>
        <p:spPr>
          <a:xfrm>
            <a:off x="72008" y="2636912"/>
            <a:ext cx="53955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5" name="Slika 14" descr="UL-Medicinska-fakulteta.gif"/>
          <p:cNvPicPr>
            <a:picLocks noChangeAspect="1"/>
          </p:cNvPicPr>
          <p:nvPr/>
        </p:nvPicPr>
        <p:blipFill>
          <a:blip r:embed="rId4" cstate="print"/>
          <a:srcRect l="11216" t="13061" r="5782" b="15120"/>
          <a:stretch>
            <a:fillRect/>
          </a:stretch>
        </p:blipFill>
        <p:spPr>
          <a:xfrm>
            <a:off x="7956376" y="44624"/>
            <a:ext cx="1115616" cy="1145767"/>
          </a:xfrm>
          <a:prstGeom prst="rect">
            <a:avLst/>
          </a:prstGeom>
        </p:spPr>
      </p:pic>
      <p:sp>
        <p:nvSpPr>
          <p:cNvPr id="16" name="PoljeZBesedilom 15"/>
          <p:cNvSpPr txBox="1"/>
          <p:nvPr/>
        </p:nvSpPr>
        <p:spPr>
          <a:xfrm>
            <a:off x="3203848" y="-3577"/>
            <a:ext cx="2448272" cy="12003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MEC</a:t>
            </a:r>
            <a:endParaRPr lang="sl-SI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412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rat-her_jpe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288" y="2207096"/>
            <a:ext cx="8345424" cy="3886200"/>
          </a:xfrm>
          <a:prstGeom prst="rect">
            <a:avLst/>
          </a:prstGeom>
        </p:spPr>
      </p:pic>
      <p:pic>
        <p:nvPicPr>
          <p:cNvPr id="5" name="Slika 4" descr="UL-Medicinska-fakulteta.gif"/>
          <p:cNvPicPr>
            <a:picLocks noChangeAspect="1"/>
          </p:cNvPicPr>
          <p:nvPr/>
        </p:nvPicPr>
        <p:blipFill>
          <a:blip r:embed="rId3" cstate="print"/>
          <a:srcRect l="11216" t="13061" r="5782" b="15120"/>
          <a:stretch>
            <a:fillRect/>
          </a:stretch>
        </p:blipFill>
        <p:spPr>
          <a:xfrm>
            <a:off x="7956376" y="44624"/>
            <a:ext cx="1115616" cy="1145767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1115616" y="404664"/>
            <a:ext cx="64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dirty="0" smtClean="0"/>
              <a:t>Raziskave na živalih</a:t>
            </a:r>
            <a:endParaRPr lang="sl-SI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The-Bottom-Line-is-that-Animal-Testing-Helps-Save-Human-Liv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9477" y="1844824"/>
            <a:ext cx="7518947" cy="4225648"/>
          </a:xfrm>
          <a:prstGeom prst="rect">
            <a:avLst/>
          </a:prstGeom>
        </p:spPr>
      </p:pic>
      <p:pic>
        <p:nvPicPr>
          <p:cNvPr id="5" name="Slika 4" descr="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1988840"/>
            <a:ext cx="3381375" cy="1352550"/>
          </a:xfrm>
          <a:prstGeom prst="rect">
            <a:avLst/>
          </a:prstGeom>
        </p:spPr>
      </p:pic>
      <p:pic>
        <p:nvPicPr>
          <p:cNvPr id="6" name="Slika 5" descr="UL-Medicinska-fakulteta.gif"/>
          <p:cNvPicPr>
            <a:picLocks noChangeAspect="1"/>
          </p:cNvPicPr>
          <p:nvPr/>
        </p:nvPicPr>
        <p:blipFill>
          <a:blip r:embed="rId4" cstate="print"/>
          <a:srcRect l="11216" t="13061" r="5782" b="15120"/>
          <a:stretch>
            <a:fillRect/>
          </a:stretch>
        </p:blipFill>
        <p:spPr>
          <a:xfrm>
            <a:off x="7956376" y="44624"/>
            <a:ext cx="1115616" cy="1145767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1115616" y="404664"/>
            <a:ext cx="64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dirty="0" smtClean="0"/>
              <a:t>Raziskave na živalih</a:t>
            </a:r>
            <a:endParaRPr lang="sl-SI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7305512_f520.jpg"/>
          <p:cNvPicPr>
            <a:picLocks noChangeAspect="1"/>
          </p:cNvPicPr>
          <p:nvPr/>
        </p:nvPicPr>
        <p:blipFill>
          <a:blip r:embed="rId2" cstate="print"/>
          <a:srcRect l="12699" r="13644"/>
          <a:stretch>
            <a:fillRect/>
          </a:stretch>
        </p:blipFill>
        <p:spPr>
          <a:xfrm>
            <a:off x="1403648" y="836712"/>
            <a:ext cx="6264696" cy="5904656"/>
          </a:xfrm>
          <a:prstGeom prst="rect">
            <a:avLst/>
          </a:prstGeom>
        </p:spPr>
      </p:pic>
      <p:pic>
        <p:nvPicPr>
          <p:cNvPr id="6" name="Slika 5" descr="UL-Medicinska-fakulteta.gif"/>
          <p:cNvPicPr>
            <a:picLocks noChangeAspect="1"/>
          </p:cNvPicPr>
          <p:nvPr/>
        </p:nvPicPr>
        <p:blipFill>
          <a:blip r:embed="rId3" cstate="print"/>
          <a:srcRect l="11216" t="13061" r="5782" b="15120"/>
          <a:stretch>
            <a:fillRect/>
          </a:stretch>
        </p:blipFill>
        <p:spPr>
          <a:xfrm>
            <a:off x="7956376" y="44624"/>
            <a:ext cx="1115616" cy="1145767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1115616" y="404664"/>
            <a:ext cx="64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dirty="0" smtClean="0"/>
              <a:t>Raziskave na živalih</a:t>
            </a:r>
            <a:endParaRPr lang="sl-SI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0ea78c2cb00dcbeccb5e8436dbd3d4a3.jpg"/>
          <p:cNvPicPr>
            <a:picLocks noChangeAspect="1"/>
          </p:cNvPicPr>
          <p:nvPr/>
        </p:nvPicPr>
        <p:blipFill>
          <a:blip r:embed="rId2" cstate="print"/>
          <a:srcRect b="48950"/>
          <a:stretch>
            <a:fillRect/>
          </a:stretch>
        </p:blipFill>
        <p:spPr>
          <a:xfrm>
            <a:off x="1907704" y="2204864"/>
            <a:ext cx="5299845" cy="3501008"/>
          </a:xfrm>
          <a:prstGeom prst="rect">
            <a:avLst/>
          </a:prstGeom>
        </p:spPr>
      </p:pic>
      <p:pic>
        <p:nvPicPr>
          <p:cNvPr id="5" name="Slika 4" descr="UL-Medicinska-fakulteta.gif"/>
          <p:cNvPicPr>
            <a:picLocks noChangeAspect="1"/>
          </p:cNvPicPr>
          <p:nvPr/>
        </p:nvPicPr>
        <p:blipFill>
          <a:blip r:embed="rId3" cstate="print"/>
          <a:srcRect l="11216" t="13061" r="5782" b="15120"/>
          <a:stretch>
            <a:fillRect/>
          </a:stretch>
        </p:blipFill>
        <p:spPr>
          <a:xfrm>
            <a:off x="7956376" y="44624"/>
            <a:ext cx="1115616" cy="1145767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1115616" y="404664"/>
            <a:ext cx="64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dirty="0" smtClean="0"/>
              <a:t>Raziskave na živalih</a:t>
            </a:r>
            <a:endParaRPr lang="sl-SI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can00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4320479" cy="5427296"/>
          </a:xfrm>
          <a:prstGeom prst="rect">
            <a:avLst/>
          </a:prstGeom>
          <a:noFill/>
        </p:spPr>
      </p:pic>
      <p:pic>
        <p:nvPicPr>
          <p:cNvPr id="7" name="Slika 6" descr="imagesPB983VM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988840"/>
            <a:ext cx="3990975" cy="1143000"/>
          </a:xfrm>
          <a:prstGeom prst="rect">
            <a:avLst/>
          </a:prstGeom>
        </p:spPr>
      </p:pic>
      <p:pic>
        <p:nvPicPr>
          <p:cNvPr id="8" name="Slika 7" descr="UL-Medicinska-fakulteta.gif"/>
          <p:cNvPicPr>
            <a:picLocks noChangeAspect="1"/>
          </p:cNvPicPr>
          <p:nvPr/>
        </p:nvPicPr>
        <p:blipFill>
          <a:blip r:embed="rId4" cstate="print"/>
          <a:srcRect l="11216" t="13061" r="5782" b="15120"/>
          <a:stretch>
            <a:fillRect/>
          </a:stretch>
        </p:blipFill>
        <p:spPr>
          <a:xfrm>
            <a:off x="7956376" y="44624"/>
            <a:ext cx="1115616" cy="1145767"/>
          </a:xfrm>
          <a:prstGeom prst="rect">
            <a:avLst/>
          </a:prstGeom>
        </p:spPr>
      </p:pic>
      <p:sp>
        <p:nvSpPr>
          <p:cNvPr id="9" name="PoljeZBesedilom 8"/>
          <p:cNvSpPr txBox="1"/>
          <p:nvPr/>
        </p:nvSpPr>
        <p:spPr>
          <a:xfrm>
            <a:off x="1115616" y="404664"/>
            <a:ext cx="64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dirty="0" smtClean="0"/>
              <a:t>Raziskave na živalih</a:t>
            </a:r>
            <a:endParaRPr lang="sl-SI" sz="4000" dirty="0"/>
          </a:p>
        </p:txBody>
      </p:sp>
      <p:sp>
        <p:nvSpPr>
          <p:cNvPr id="10" name="PoljeZBesedilom 9"/>
          <p:cNvSpPr txBox="1"/>
          <p:nvPr/>
        </p:nvSpPr>
        <p:spPr>
          <a:xfrm>
            <a:off x="5292080" y="3861048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 err="1" smtClean="0"/>
              <a:t>Reproducibility</a:t>
            </a:r>
            <a:r>
              <a:rPr lang="sl-SI" sz="3200" b="1" dirty="0" smtClean="0"/>
              <a:t> </a:t>
            </a:r>
            <a:endParaRPr lang="sl-SI" sz="3200" b="1" dirty="0"/>
          </a:p>
        </p:txBody>
      </p:sp>
      <p:pic>
        <p:nvPicPr>
          <p:cNvPr id="11" name="Slika 10" descr="neimenovano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4797152"/>
            <a:ext cx="3381375" cy="1352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260648"/>
            <a:ext cx="34194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645518"/>
            <a:ext cx="3495675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jeZBesedilom 12"/>
          <p:cNvSpPr txBox="1"/>
          <p:nvPr/>
        </p:nvSpPr>
        <p:spPr>
          <a:xfrm>
            <a:off x="4788024" y="5076473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dirty="0" err="1" smtClean="0"/>
              <a:t>Global</a:t>
            </a:r>
            <a:r>
              <a:rPr lang="sl-SI" sz="1600" dirty="0" smtClean="0"/>
              <a:t> </a:t>
            </a:r>
            <a:r>
              <a:rPr lang="sl-SI" sz="1600" dirty="0" err="1" smtClean="0"/>
              <a:t>Biological</a:t>
            </a:r>
            <a:r>
              <a:rPr lang="sl-SI" sz="1600" dirty="0" smtClean="0"/>
              <a:t> </a:t>
            </a:r>
            <a:r>
              <a:rPr lang="sl-SI" sz="1600" dirty="0" err="1" smtClean="0"/>
              <a:t>Standards</a:t>
            </a:r>
            <a:r>
              <a:rPr lang="sl-SI" sz="1600" dirty="0" smtClean="0"/>
              <a:t> Institute </a:t>
            </a:r>
            <a:r>
              <a:rPr lang="sl-SI" sz="1600" dirty="0" err="1" smtClean="0"/>
              <a:t>report</a:t>
            </a:r>
            <a:r>
              <a:rPr lang="sl-SI" sz="1600" dirty="0" smtClean="0"/>
              <a:t>, 2013</a:t>
            </a:r>
          </a:p>
          <a:p>
            <a:r>
              <a:rPr lang="sl-SI" sz="1600" dirty="0" err="1" smtClean="0"/>
              <a:t>Mobley</a:t>
            </a:r>
            <a:r>
              <a:rPr lang="sl-SI" sz="1600" dirty="0" smtClean="0"/>
              <a:t>, 2013 </a:t>
            </a:r>
            <a:r>
              <a:rPr lang="sl-SI" sz="1600" dirty="0" err="1" smtClean="0"/>
              <a:t>PLoS</a:t>
            </a:r>
            <a:r>
              <a:rPr lang="sl-SI" sz="1600" dirty="0" smtClean="0"/>
              <a:t> ONE, e63221</a:t>
            </a:r>
            <a:endParaRPr lang="sl-SI" sz="1600" dirty="0"/>
          </a:p>
        </p:txBody>
      </p:sp>
      <p:pic>
        <p:nvPicPr>
          <p:cNvPr id="11" name="Slika 10" descr="vector-illustration-cartoon-scientist-298890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0077" y="1276291"/>
            <a:ext cx="2369715" cy="2512749"/>
          </a:xfrm>
          <a:prstGeom prst="rect">
            <a:avLst/>
          </a:prstGeom>
        </p:spPr>
      </p:pic>
      <p:pic>
        <p:nvPicPr>
          <p:cNvPr id="12" name="Slika 11" descr="raf,750x1000,075,t,9ec0d5_0d26d5c715_u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4221088"/>
            <a:ext cx="1728192" cy="2304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193</Words>
  <Application>Microsoft Office PowerPoint</Application>
  <PresentationFormat>Diaprojekcija na zaslonu (4:3)</PresentationFormat>
  <Paragraphs>83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32</vt:i4>
      </vt:variant>
    </vt:vector>
  </HeadingPairs>
  <TitlesOfParts>
    <vt:vector size="33" baseType="lpstr">
      <vt:lpstr>Officeova tema</vt:lpstr>
      <vt:lpstr> Medicinski eksperimentalni  center  (MEC) Znanstvenoraziskovalni laboratorij MF UL - raziskave na živalih </vt:lpstr>
      <vt:lpstr>Diapozitiv 2</vt:lpstr>
      <vt:lpstr>Diapozitiv 3</vt:lpstr>
      <vt:lpstr>Diapozitiv 4</vt:lpstr>
      <vt:lpstr>Diapozitiv 5</vt:lpstr>
      <vt:lpstr>Diapozitiv 6</vt:lpstr>
      <vt:lpstr>Diapozitiv 7</vt:lpstr>
      <vt:lpstr>Diapozitiv 8</vt:lpstr>
      <vt:lpstr>Diapozitiv 9</vt:lpstr>
      <vt:lpstr>Diapozitiv 10</vt:lpstr>
      <vt:lpstr>Diapozitiv 11</vt:lpstr>
      <vt:lpstr>1900</vt:lpstr>
      <vt:lpstr>Diapozitiv 13</vt:lpstr>
      <vt:lpstr>Diapozitiv 14</vt:lpstr>
      <vt:lpstr>Diapozitiv 15</vt:lpstr>
      <vt:lpstr>Diapozitiv 16</vt:lpstr>
      <vt:lpstr>IVC sistem</vt:lpstr>
      <vt:lpstr>Diapozitiv 18</vt:lpstr>
      <vt:lpstr>Diapozitiv 19</vt:lpstr>
      <vt:lpstr>Diapozitiv 20</vt:lpstr>
      <vt:lpstr>Raziskave na živalih</vt:lpstr>
      <vt:lpstr>Diapozitiv 22</vt:lpstr>
      <vt:lpstr>Diapozitiv 23</vt:lpstr>
      <vt:lpstr>Diapozitiv 24</vt:lpstr>
      <vt:lpstr>Živalski modeli</vt:lpstr>
      <vt:lpstr>Diapozitiv 26</vt:lpstr>
      <vt:lpstr>Diapozitiv 27</vt:lpstr>
      <vt:lpstr>Diapozitiv 28</vt:lpstr>
      <vt:lpstr>Diapozitiv 29</vt:lpstr>
      <vt:lpstr>Diapozitiv 30</vt:lpstr>
      <vt:lpstr>Diapozitiv 31</vt:lpstr>
      <vt:lpstr>Diapozitiv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Znanstvenoraziskovalni laboratorij</dc:title>
  <dc:creator>Martina PERSE</dc:creator>
  <cp:lastModifiedBy>Martina</cp:lastModifiedBy>
  <cp:revision>56</cp:revision>
  <dcterms:created xsi:type="dcterms:W3CDTF">2014-10-07T07:16:12Z</dcterms:created>
  <dcterms:modified xsi:type="dcterms:W3CDTF">2018-06-21T11:07:39Z</dcterms:modified>
</cp:coreProperties>
</file>