
<file path=[Content_Types].xml><?xml version="1.0" encoding="utf-8"?>
<Types xmlns="http://schemas.openxmlformats.org/package/2006/content-types">
  <Default Extension="png" ContentType="image/png"/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9" r:id="rId4"/>
    <p:sldId id="290" r:id="rId5"/>
    <p:sldId id="292" r:id="rId6"/>
    <p:sldId id="291" r:id="rId7"/>
    <p:sldId id="270" r:id="rId8"/>
    <p:sldId id="271" r:id="rId9"/>
    <p:sldId id="272" r:id="rId10"/>
    <p:sldId id="273" r:id="rId11"/>
    <p:sldId id="274" r:id="rId12"/>
    <p:sldId id="279" r:id="rId13"/>
    <p:sldId id="293" r:id="rId14"/>
    <p:sldId id="275" r:id="rId15"/>
    <p:sldId id="268" r:id="rId16"/>
    <p:sldId id="261" r:id="rId17"/>
    <p:sldId id="267" r:id="rId18"/>
    <p:sldId id="285" r:id="rId19"/>
    <p:sldId id="260" r:id="rId20"/>
    <p:sldId id="286" r:id="rId21"/>
    <p:sldId id="281" r:id="rId22"/>
    <p:sldId id="277" r:id="rId23"/>
    <p:sldId id="282" r:id="rId24"/>
    <p:sldId id="283" r:id="rId25"/>
    <p:sldId id="295" r:id="rId26"/>
    <p:sldId id="287" r:id="rId27"/>
    <p:sldId id="294" r:id="rId28"/>
    <p:sldId id="259" r:id="rId29"/>
    <p:sldId id="284" r:id="rId30"/>
    <p:sldId id="288" r:id="rId31"/>
    <p:sldId id="257" r:id="rId32"/>
    <p:sldId id="262" r:id="rId3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24" d="100"/>
          <a:sy n="124" d="100"/>
        </p:scale>
        <p:origin x="120" y="9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9023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815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694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77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0549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262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180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449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126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79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82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B7206-0DA5-4029-99F6-14C83866128A}" type="datetimeFigureOut">
              <a:rPr lang="sl-SI" smtClean="0"/>
              <a:t>20.06.2018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1EDAF-2112-43B7-9172-4F363E8377A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00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Računalniško informacijsko središče</a:t>
            </a:r>
            <a:br>
              <a:rPr lang="sl-SI" dirty="0" smtClean="0"/>
            </a:br>
            <a:r>
              <a:rPr lang="sl-SI" dirty="0" smtClean="0"/>
              <a:t>(UL MF IBMI RIS)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Predstavitev za </a:t>
            </a:r>
            <a:r>
              <a:rPr lang="pl-PL" dirty="0" smtClean="0"/>
              <a:t>Komisijo </a:t>
            </a:r>
            <a:r>
              <a:rPr lang="pl-PL" dirty="0"/>
              <a:t>za raziskovalno dejavnost </a:t>
            </a:r>
            <a:r>
              <a:rPr lang="pl-PL" dirty="0" smtClean="0"/>
              <a:t>UL MF</a:t>
            </a:r>
          </a:p>
          <a:p>
            <a:r>
              <a:rPr lang="pl-PL" dirty="0" smtClean="0"/>
              <a:t>21.6.2018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2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348" cy="689507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975315" y="301125"/>
            <a:ext cx="235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Osrednje predavalnice (14)</a:t>
            </a:r>
            <a:endParaRPr lang="sl-SI" sz="2000" dirty="0"/>
          </a:p>
        </p:txBody>
      </p:sp>
      <p:sp>
        <p:nvSpPr>
          <p:cNvPr id="5" name="Rectangle 4"/>
          <p:cNvSpPr/>
          <p:nvPr/>
        </p:nvSpPr>
        <p:spPr>
          <a:xfrm>
            <a:off x="8903637" y="2038865"/>
            <a:ext cx="26507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1200" dirty="0"/>
          </a:p>
        </p:txBody>
      </p:sp>
      <p:sp>
        <p:nvSpPr>
          <p:cNvPr id="6" name="Rectangle 5"/>
          <p:cNvSpPr/>
          <p:nvPr/>
        </p:nvSpPr>
        <p:spPr>
          <a:xfrm>
            <a:off x="8982770" y="1516666"/>
            <a:ext cx="304662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 smtClean="0"/>
              <a:t>Korytkova </a:t>
            </a:r>
            <a:r>
              <a:rPr lang="sl-SI" sz="1400" dirty="0"/>
              <a:t>2 </a:t>
            </a:r>
            <a:r>
              <a:rPr lang="sl-SI" sz="1400" dirty="0" smtClean="0"/>
              <a:t>– velika P</a:t>
            </a:r>
          </a:p>
          <a:p>
            <a:r>
              <a:rPr lang="sl-SI" sz="1400" dirty="0" smtClean="0"/>
              <a:t>Korytkova </a:t>
            </a:r>
            <a:r>
              <a:rPr lang="sl-SI" sz="1400" dirty="0"/>
              <a:t>2 – </a:t>
            </a:r>
            <a:r>
              <a:rPr lang="sl-SI" sz="1400" dirty="0" smtClean="0"/>
              <a:t>srednja P</a:t>
            </a:r>
          </a:p>
          <a:p>
            <a:r>
              <a:rPr lang="sl-SI" sz="1400" dirty="0" smtClean="0"/>
              <a:t>Korytkova </a:t>
            </a:r>
            <a:r>
              <a:rPr lang="sl-SI" sz="1400" dirty="0"/>
              <a:t>2 – </a:t>
            </a:r>
            <a:r>
              <a:rPr lang="sl-SI" sz="1400" dirty="0" smtClean="0"/>
              <a:t>mala P</a:t>
            </a:r>
          </a:p>
          <a:p>
            <a:r>
              <a:rPr lang="sl-SI" sz="1400" dirty="0"/>
              <a:t>Korytkova 2 – </a:t>
            </a:r>
            <a:r>
              <a:rPr lang="sl-SI" sz="1400" dirty="0" smtClean="0"/>
              <a:t>seminar</a:t>
            </a:r>
            <a:endParaRPr lang="sl-SI" sz="1400" dirty="0"/>
          </a:p>
          <a:p>
            <a:endParaRPr lang="sl-SI" sz="1400" dirty="0"/>
          </a:p>
          <a:p>
            <a:r>
              <a:rPr lang="sl-SI" sz="1400" dirty="0" smtClean="0"/>
              <a:t>UKC P2</a:t>
            </a:r>
          </a:p>
          <a:p>
            <a:r>
              <a:rPr lang="sl-SI" sz="1400" dirty="0"/>
              <a:t>UKC </a:t>
            </a:r>
            <a:r>
              <a:rPr lang="sl-SI" sz="1400" dirty="0" smtClean="0"/>
              <a:t>P3</a:t>
            </a:r>
          </a:p>
          <a:p>
            <a:endParaRPr lang="sl-SI" sz="1400" dirty="0"/>
          </a:p>
          <a:p>
            <a:r>
              <a:rPr lang="pl-PL" sz="1400" dirty="0"/>
              <a:t>Trije seminarji na KJZDR</a:t>
            </a:r>
          </a:p>
          <a:p>
            <a:r>
              <a:rPr lang="sl-SI" sz="1400" dirty="0" smtClean="0"/>
              <a:t>Lesena </a:t>
            </a:r>
            <a:r>
              <a:rPr lang="sl-SI" sz="1400" dirty="0"/>
              <a:t>predavalnica</a:t>
            </a:r>
          </a:p>
          <a:p>
            <a:r>
              <a:rPr lang="pl-PL" sz="1400" dirty="0"/>
              <a:t>Predavalnica na Stomatologiji</a:t>
            </a:r>
            <a:endParaRPr lang="sl-SI" sz="1400" dirty="0"/>
          </a:p>
          <a:p>
            <a:endParaRPr lang="sl-SI" sz="1400" dirty="0" smtClean="0"/>
          </a:p>
          <a:p>
            <a:r>
              <a:rPr lang="sl-SI" sz="1400" dirty="0"/>
              <a:t>UKC Stara Travma</a:t>
            </a:r>
          </a:p>
          <a:p>
            <a:r>
              <a:rPr lang="sl-SI" sz="1400" dirty="0" smtClean="0"/>
              <a:t>Predavalnica </a:t>
            </a:r>
            <a:r>
              <a:rPr lang="sl-SI" sz="1400" dirty="0"/>
              <a:t>na </a:t>
            </a:r>
            <a:r>
              <a:rPr lang="sl-SI" sz="1400" dirty="0" smtClean="0"/>
              <a:t>fiziologiji</a:t>
            </a:r>
          </a:p>
          <a:p>
            <a:r>
              <a:rPr lang="pl-PL" sz="1400" dirty="0" smtClean="0"/>
              <a:t>(Predavalnice na Vrazovem trgu)</a:t>
            </a:r>
            <a:endParaRPr lang="pl-PL" sz="1400" dirty="0"/>
          </a:p>
          <a:p>
            <a:r>
              <a:rPr lang="pl-PL" sz="1400" dirty="0" smtClean="0"/>
              <a:t>...</a:t>
            </a:r>
          </a:p>
          <a:p>
            <a:endParaRPr lang="pl-PL" sz="1400" dirty="0"/>
          </a:p>
          <a:p>
            <a:endParaRPr lang="sl-SI" sz="1400" dirty="0"/>
          </a:p>
          <a:p>
            <a:r>
              <a:rPr lang="sl-SI" sz="1400" dirty="0" smtClean="0"/>
              <a:t>Računalniki </a:t>
            </a:r>
            <a:r>
              <a:rPr lang="sl-SI" sz="1400" dirty="0"/>
              <a:t>v avli na </a:t>
            </a:r>
            <a:r>
              <a:rPr lang="sl-SI" sz="1400" dirty="0" smtClean="0"/>
              <a:t>Korytkovi</a:t>
            </a:r>
            <a:r>
              <a:rPr lang="sl-SI" sz="1400" dirty="0"/>
              <a:t> </a:t>
            </a:r>
            <a:r>
              <a:rPr lang="sl-SI" sz="1400" dirty="0" smtClean="0"/>
              <a:t>(10x)</a:t>
            </a:r>
            <a:endParaRPr lang="sl-SI" sz="1400" dirty="0"/>
          </a:p>
          <a:p>
            <a:endParaRPr lang="pl-PL" sz="1400" dirty="0"/>
          </a:p>
          <a:p>
            <a:endParaRPr lang="sl-SI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429547" y="908956"/>
            <a:ext cx="3545768" cy="1390981"/>
            <a:chOff x="5429547" y="908956"/>
            <a:chExt cx="3545768" cy="13909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170555" y="908956"/>
              <a:ext cx="2804760" cy="75538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907419" y="1026350"/>
              <a:ext cx="3067896" cy="86127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429547" y="1081297"/>
              <a:ext cx="3532611" cy="102548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429547" y="1314451"/>
              <a:ext cx="3532611" cy="98548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578394" y="1619512"/>
            <a:ext cx="4392090" cy="1349411"/>
            <a:chOff x="4578394" y="1619512"/>
            <a:chExt cx="4392090" cy="134941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738255" y="1619512"/>
              <a:ext cx="4232229" cy="1126125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578394" y="1751069"/>
              <a:ext cx="4392090" cy="121785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649757" y="3231946"/>
            <a:ext cx="7325558" cy="1488046"/>
            <a:chOff x="1649757" y="3231946"/>
            <a:chExt cx="7325558" cy="1488046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1975871" y="4454952"/>
              <a:ext cx="6999444" cy="46891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649757" y="4635945"/>
              <a:ext cx="7325558" cy="8404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490322" y="3231946"/>
              <a:ext cx="2480162" cy="17495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2698439" y="3805236"/>
              <a:ext cx="6263719" cy="3950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637393" y="3383025"/>
              <a:ext cx="2333091" cy="213128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72537" y="4098883"/>
              <a:ext cx="4102778" cy="16011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08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348" cy="6895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6880" y="1057001"/>
            <a:ext cx="2955440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l-SI" sz="1200" b="1" dirty="0" smtClean="0"/>
              <a:t>Glavni lokaciji (tudi za strežnike):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 smtClean="0"/>
              <a:t>Vrazov trg 2, 1. nad.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Korytkova 2, klet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r>
              <a:rPr lang="sl-SI" sz="1200" dirty="0" smtClean="0"/>
              <a:t>Pomožne skupne lokacije:</a:t>
            </a: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Korytkova 2, </a:t>
            </a:r>
            <a:r>
              <a:rPr lang="sl-SI" sz="1200" dirty="0" err="1" smtClean="0"/>
              <a:t>pritl</a:t>
            </a:r>
            <a:r>
              <a:rPr lang="sl-SI" sz="12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 smtClean="0"/>
              <a:t>KC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/>
              <a:t>Zaloška, KJZDR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 smtClean="0"/>
              <a:t>Vrazov </a:t>
            </a:r>
            <a:r>
              <a:rPr lang="sl-SI" sz="1200" dirty="0"/>
              <a:t>trg 2, Biofizika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 smtClean="0"/>
              <a:t>Vrazov </a:t>
            </a:r>
            <a:r>
              <a:rPr lang="sl-SI" sz="1200" dirty="0"/>
              <a:t>trg 2, </a:t>
            </a:r>
            <a:r>
              <a:rPr lang="sl-SI" sz="1200" dirty="0" smtClean="0"/>
              <a:t>IBMI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 smtClean="0"/>
              <a:t>Zaloška, IMI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r>
              <a:rPr lang="sl-SI" sz="1200" dirty="0" smtClean="0"/>
              <a:t>Komunikacijske omare na enotah MF: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 smtClean="0"/>
              <a:t>inštituti…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dirty="0" smtClean="0"/>
              <a:t>centri…</a:t>
            </a: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l-SI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975315" y="269541"/>
            <a:ext cx="235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Priključne točke omrežja MF:</a:t>
            </a:r>
            <a:endParaRPr lang="sl-SI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88169" y="555434"/>
            <a:ext cx="7615468" cy="4717724"/>
            <a:chOff x="1288169" y="555434"/>
            <a:chExt cx="7615468" cy="4717724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288169" y="555434"/>
              <a:ext cx="0" cy="4443731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1288169" y="555434"/>
              <a:ext cx="7615468" cy="4717724"/>
              <a:chOff x="1288169" y="555434"/>
              <a:chExt cx="7615468" cy="471772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610457" y="555434"/>
                <a:ext cx="3293180" cy="936370"/>
                <a:chOff x="5610457" y="555434"/>
                <a:chExt cx="3293180" cy="936370"/>
              </a:xfrm>
            </p:grpSpPr>
            <p:cxnSp>
              <p:nvCxnSpPr>
                <p:cNvPr id="7" name="Straight Arrow Connector 6"/>
                <p:cNvCxnSpPr>
                  <a:stCxn id="77" idx="3"/>
                </p:cNvCxnSpPr>
                <p:nvPr/>
              </p:nvCxnSpPr>
              <p:spPr>
                <a:xfrm>
                  <a:off x="5610457" y="977427"/>
                  <a:ext cx="3288356" cy="51437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7388619" y="555434"/>
                  <a:ext cx="1515018" cy="81016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oval" w="sm" len="sm"/>
                  <a:tailEnd type="oval" w="sm" len="sm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1288170" y="4999166"/>
                <a:ext cx="470807" cy="2739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1288169" y="555434"/>
                <a:ext cx="610045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oval" w="sm" len="sm"/>
                <a:tailEnd type="oval" w="sm" len="sm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Flowchart: Predefined Process 76"/>
          <p:cNvSpPr/>
          <p:nvPr/>
        </p:nvSpPr>
        <p:spPr>
          <a:xfrm>
            <a:off x="5321970" y="850612"/>
            <a:ext cx="288487" cy="253629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Flowchart: Predefined Process 50"/>
          <p:cNvSpPr/>
          <p:nvPr/>
        </p:nvSpPr>
        <p:spPr>
          <a:xfrm>
            <a:off x="1758977" y="5155511"/>
            <a:ext cx="288487" cy="253629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Flowchart: Predefined Process 51"/>
          <p:cNvSpPr/>
          <p:nvPr/>
        </p:nvSpPr>
        <p:spPr>
          <a:xfrm>
            <a:off x="5378865" y="1226051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Flowchart: Predefined Process 52"/>
          <p:cNvSpPr/>
          <p:nvPr/>
        </p:nvSpPr>
        <p:spPr>
          <a:xfrm>
            <a:off x="1391243" y="4764127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Flowchart: Predefined Process 53"/>
          <p:cNvSpPr/>
          <p:nvPr/>
        </p:nvSpPr>
        <p:spPr>
          <a:xfrm>
            <a:off x="1724837" y="4404529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Flowchart: Predefined Process 54"/>
          <p:cNvSpPr/>
          <p:nvPr/>
        </p:nvSpPr>
        <p:spPr>
          <a:xfrm>
            <a:off x="5882032" y="4216206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2" name="Flowchart: Predefined Process 91"/>
          <p:cNvSpPr/>
          <p:nvPr/>
        </p:nvSpPr>
        <p:spPr>
          <a:xfrm>
            <a:off x="6254132" y="3152921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4" name="Flowchart: Predefined Process 93"/>
          <p:cNvSpPr/>
          <p:nvPr/>
        </p:nvSpPr>
        <p:spPr>
          <a:xfrm>
            <a:off x="3771151" y="1423011"/>
            <a:ext cx="132330" cy="137586"/>
          </a:xfrm>
          <a:prstGeom prst="flowChartPredefinedProces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5" name="Group 4"/>
          <p:cNvGrpSpPr/>
          <p:nvPr/>
        </p:nvGrpSpPr>
        <p:grpSpPr>
          <a:xfrm>
            <a:off x="1523573" y="1294844"/>
            <a:ext cx="7380064" cy="3538076"/>
            <a:chOff x="1523573" y="1294844"/>
            <a:chExt cx="7380064" cy="3538076"/>
          </a:xfrm>
        </p:grpSpPr>
        <p:cxnSp>
          <p:nvCxnSpPr>
            <p:cNvPr id="21" name="Straight Arrow Connector 20"/>
            <p:cNvCxnSpPr>
              <a:stCxn id="52" idx="3"/>
            </p:cNvCxnSpPr>
            <p:nvPr/>
          </p:nvCxnSpPr>
          <p:spPr>
            <a:xfrm>
              <a:off x="5511195" y="1294844"/>
              <a:ext cx="3392442" cy="1001168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54" idx="3"/>
              <a:endCxn id="4" idx="1"/>
            </p:cNvCxnSpPr>
            <p:nvPr/>
          </p:nvCxnSpPr>
          <p:spPr>
            <a:xfrm flipV="1">
              <a:off x="1857167" y="3226826"/>
              <a:ext cx="7039713" cy="124649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53" idx="3"/>
            </p:cNvCxnSpPr>
            <p:nvPr/>
          </p:nvCxnSpPr>
          <p:spPr>
            <a:xfrm flipV="1">
              <a:off x="1523573" y="3387960"/>
              <a:ext cx="7380064" cy="144496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92" idx="3"/>
            </p:cNvCxnSpPr>
            <p:nvPr/>
          </p:nvCxnSpPr>
          <p:spPr>
            <a:xfrm flipV="1">
              <a:off x="6386462" y="2854428"/>
              <a:ext cx="2510418" cy="36728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55" idx="3"/>
            </p:cNvCxnSpPr>
            <p:nvPr/>
          </p:nvCxnSpPr>
          <p:spPr>
            <a:xfrm flipV="1">
              <a:off x="6014362" y="3763562"/>
              <a:ext cx="2882518" cy="52143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94" idx="3"/>
            </p:cNvCxnSpPr>
            <p:nvPr/>
          </p:nvCxnSpPr>
          <p:spPr>
            <a:xfrm>
              <a:off x="3903481" y="1491804"/>
              <a:ext cx="4993399" cy="99360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509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1" grpId="0"/>
      <p:bldP spid="77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92" grpId="0" animBg="1"/>
      <p:bldP spid="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6" t="9594" r="1276" b="5450"/>
          <a:stretch/>
        </p:blipFill>
        <p:spPr>
          <a:xfrm>
            <a:off x="1865953" y="278965"/>
            <a:ext cx="8460094" cy="61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 dela RIS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47861" cy="1325563"/>
          </a:xfrm>
        </p:spPr>
        <p:txBody>
          <a:bodyPr/>
          <a:lstStyle/>
          <a:p>
            <a:r>
              <a:rPr lang="sl-SI" dirty="0"/>
              <a:t>Iz dela </a:t>
            </a:r>
            <a:r>
              <a:rPr lang="sl-SI" dirty="0" smtClean="0"/>
              <a:t>RIS:  Razvoj (podvojenega) omrežja MF</a:t>
            </a:r>
            <a:endParaRPr lang="sl-SI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5947" y="1538979"/>
            <a:ext cx="8522208" cy="5098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77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81"/>
          <p:cNvSpPr>
            <a:spLocks noChangeShapeType="1"/>
          </p:cNvSpPr>
          <p:nvPr/>
        </p:nvSpPr>
        <p:spPr bwMode="auto">
          <a:xfrm flipH="1">
            <a:off x="4244083" y="2275421"/>
            <a:ext cx="0" cy="165799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 dela RIS:  Organiziranost podpore uporabnikom</a:t>
            </a:r>
            <a:endParaRPr lang="sl-SI" dirty="0"/>
          </a:p>
        </p:txBody>
      </p:sp>
      <p:sp>
        <p:nvSpPr>
          <p:cNvPr id="21" name="Rectangle 74"/>
          <p:cNvSpPr>
            <a:spLocks noChangeArrowheads="1"/>
          </p:cNvSpPr>
          <p:nvPr/>
        </p:nvSpPr>
        <p:spPr bwMode="auto">
          <a:xfrm>
            <a:off x="3035966" y="3261434"/>
            <a:ext cx="4380582" cy="3639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b="1" i="0" dirty="0" smtClean="0">
                <a:latin typeface="Verdana" panose="020B0604030504040204" pitchFamily="34" charset="0"/>
              </a:rPr>
              <a:t>tehnika RIS (Aleš, Miha)</a:t>
            </a:r>
            <a:endParaRPr lang="sl-SI" altLang="sl-SI" sz="1200" b="1" dirty="0">
              <a:latin typeface="Verdana" panose="020B0604030504040204" pitchFamily="34" charset="0"/>
            </a:endParaRPr>
          </a:p>
        </p:txBody>
      </p:sp>
      <p:sp>
        <p:nvSpPr>
          <p:cNvPr id="28" name="Text Box 80"/>
          <p:cNvSpPr txBox="1">
            <a:spLocks noChangeArrowheads="1"/>
          </p:cNvSpPr>
          <p:nvPr/>
        </p:nvSpPr>
        <p:spPr bwMode="auto">
          <a:xfrm>
            <a:off x="3036404" y="5324844"/>
            <a:ext cx="2105487" cy="12485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13 inštitutov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26 kateder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3 centri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CMK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koordinator za študente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skrbniki predavalnic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skrbnik za uporabnike KC</a:t>
            </a:r>
            <a:endParaRPr lang="sl-SI" altLang="sl-SI" sz="1000" i="0" dirty="0">
              <a:latin typeface="Verdana" panose="020B0604030504040204" pitchFamily="34" charset="0"/>
            </a:endParaRPr>
          </a:p>
          <a:p>
            <a:pPr algn="l"/>
            <a:endParaRPr lang="sl-SI" altLang="sl-SI" sz="1000" i="0" dirty="0" smtClean="0">
              <a:latin typeface="Verdana" panose="020B0604030504040204" pitchFamily="34" charset="0"/>
            </a:endParaRPr>
          </a:p>
        </p:txBody>
      </p:sp>
      <p:sp>
        <p:nvSpPr>
          <p:cNvPr id="29" name="Line 81"/>
          <p:cNvSpPr>
            <a:spLocks noChangeShapeType="1"/>
          </p:cNvSpPr>
          <p:nvPr/>
        </p:nvSpPr>
        <p:spPr bwMode="auto">
          <a:xfrm>
            <a:off x="4089148" y="3625350"/>
            <a:ext cx="0" cy="3080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31" name="Rectangle 74"/>
          <p:cNvSpPr>
            <a:spLocks noChangeArrowheads="1"/>
          </p:cNvSpPr>
          <p:nvPr/>
        </p:nvSpPr>
        <p:spPr bwMode="auto">
          <a:xfrm>
            <a:off x="5315618" y="3945941"/>
            <a:ext cx="2100930" cy="5333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 smtClean="0">
                <a:latin typeface="Verdana" panose="020B0604030504040204" pitchFamily="34" charset="0"/>
              </a:rPr>
              <a:t>posamezniki</a:t>
            </a:r>
            <a:endParaRPr lang="sl-SI" altLang="sl-SI" sz="1200" dirty="0">
              <a:latin typeface="Verdana" panose="020B0604030504040204" pitchFamily="34" charset="0"/>
            </a:endParaRPr>
          </a:p>
        </p:txBody>
      </p:sp>
      <p:sp>
        <p:nvSpPr>
          <p:cNvPr id="34" name="Rectangle 74"/>
          <p:cNvSpPr>
            <a:spLocks noChangeArrowheads="1"/>
          </p:cNvSpPr>
          <p:nvPr/>
        </p:nvSpPr>
        <p:spPr bwMode="auto">
          <a:xfrm>
            <a:off x="3046389" y="3945941"/>
            <a:ext cx="2100930" cy="533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 smtClean="0">
                <a:latin typeface="Verdana" panose="020B0604030504040204" pitchFamily="34" charset="0"/>
              </a:rPr>
              <a:t>pooblaščeni </a:t>
            </a:r>
            <a:r>
              <a:rPr lang="sl-SI" altLang="sl-SI" sz="1200" i="0" dirty="0" err="1" smtClean="0">
                <a:latin typeface="Verdana" panose="020B0604030504040204" pitchFamily="34" charset="0"/>
              </a:rPr>
              <a:t>koord</a:t>
            </a:r>
            <a:r>
              <a:rPr lang="sl-SI" altLang="sl-SI" sz="1200" i="0" dirty="0" smtClean="0">
                <a:latin typeface="Verdana" panose="020B0604030504040204" pitchFamily="34" charset="0"/>
              </a:rPr>
              <a:t>. po enotah MF</a:t>
            </a:r>
            <a:endParaRPr lang="sl-SI" altLang="sl-SI" sz="1200" dirty="0">
              <a:latin typeface="Verdana" panose="020B0604030504040204" pitchFamily="34" charset="0"/>
            </a:endParaRPr>
          </a:p>
        </p:txBody>
      </p:sp>
      <p:sp>
        <p:nvSpPr>
          <p:cNvPr id="35" name="Text Box 80"/>
          <p:cNvSpPr txBox="1">
            <a:spLocks noChangeArrowheads="1"/>
          </p:cNvSpPr>
          <p:nvPr/>
        </p:nvSpPr>
        <p:spPr bwMode="auto">
          <a:xfrm>
            <a:off x="5315618" y="4530213"/>
            <a:ext cx="2105487" cy="182449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Tajništvo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Računovodstvo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IBMI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MEC, CRN, TV</a:t>
            </a:r>
            <a:endParaRPr lang="sl-SI" altLang="sl-SI" sz="1000" i="0" dirty="0">
              <a:latin typeface="Verdana" panose="020B060403050404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sejna soba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osrednje predavalnice na Vrazovem trgu 2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predavalnica IBMI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l-SI" altLang="sl-SI" sz="1000" i="0" dirty="0" smtClean="0">
                <a:latin typeface="Verdana" panose="020B0604030504040204" pitchFamily="34" charset="0"/>
              </a:rPr>
              <a:t>nekateri upokojeni profesorji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altLang="sl-SI" sz="1000" i="0" dirty="0">
                <a:latin typeface="Verdana" panose="020B0604030504040204" pitchFamily="34" charset="0"/>
              </a:rPr>
              <a:t>izjeme…</a:t>
            </a:r>
          </a:p>
          <a:p>
            <a:pPr algn="l"/>
            <a:endParaRPr lang="sl-SI" altLang="sl-SI" sz="1000" i="0" dirty="0" smtClean="0">
              <a:latin typeface="Verdana" panose="020B0604030504040204" pitchFamily="34" charset="0"/>
            </a:endParaRPr>
          </a:p>
          <a:p>
            <a:pPr algn="l"/>
            <a:endParaRPr lang="sl-SI" altLang="sl-SI" sz="1000" i="0" dirty="0" smtClean="0">
              <a:latin typeface="Verdana" panose="020B0604030504040204" pitchFamily="34" charset="0"/>
            </a:endParaRPr>
          </a:p>
        </p:txBody>
      </p:sp>
      <p:sp>
        <p:nvSpPr>
          <p:cNvPr id="37" name="Line 81"/>
          <p:cNvSpPr>
            <a:spLocks noChangeShapeType="1"/>
          </p:cNvSpPr>
          <p:nvPr/>
        </p:nvSpPr>
        <p:spPr bwMode="auto">
          <a:xfrm>
            <a:off x="6314106" y="3622370"/>
            <a:ext cx="1" cy="31104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38" name="Rectangle 74"/>
          <p:cNvSpPr>
            <a:spLocks noChangeArrowheads="1"/>
          </p:cNvSpPr>
          <p:nvPr/>
        </p:nvSpPr>
        <p:spPr bwMode="auto">
          <a:xfrm>
            <a:off x="3035966" y="1898983"/>
            <a:ext cx="4380582" cy="36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l-SI" altLang="sl-SI" sz="1200" i="0" dirty="0" smtClean="0">
                <a:latin typeface="Verdana" panose="020B0604030504040204" pitchFamily="34" charset="0"/>
              </a:rPr>
              <a:t>zunanja podjetja, UL in Arnes</a:t>
            </a:r>
            <a:endParaRPr lang="sl-SI" altLang="sl-SI" sz="1200" i="0" dirty="0">
              <a:latin typeface="Verdana" panose="020B0604030504040204" pitchFamily="34" charset="0"/>
            </a:endParaRPr>
          </a:p>
        </p:txBody>
      </p:sp>
      <p:sp>
        <p:nvSpPr>
          <p:cNvPr id="39" name="Line 81"/>
          <p:cNvSpPr>
            <a:spLocks noChangeShapeType="1"/>
          </p:cNvSpPr>
          <p:nvPr/>
        </p:nvSpPr>
        <p:spPr bwMode="auto">
          <a:xfrm>
            <a:off x="5218551" y="2940844"/>
            <a:ext cx="0" cy="31761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40" name="Line 81"/>
          <p:cNvSpPr>
            <a:spLocks noChangeShapeType="1"/>
          </p:cNvSpPr>
          <p:nvPr/>
        </p:nvSpPr>
        <p:spPr bwMode="auto">
          <a:xfrm>
            <a:off x="5218551" y="2275421"/>
            <a:ext cx="0" cy="30806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43" name="Rectangle 74"/>
          <p:cNvSpPr>
            <a:spLocks noChangeArrowheads="1"/>
          </p:cNvSpPr>
          <p:nvPr/>
        </p:nvSpPr>
        <p:spPr bwMode="auto">
          <a:xfrm>
            <a:off x="890815" y="3933419"/>
            <a:ext cx="2100930" cy="363916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 smtClean="0">
                <a:latin typeface="Verdana" panose="020B0604030504040204" pitchFamily="34" charset="0"/>
              </a:rPr>
              <a:t>UPORABNIKI</a:t>
            </a:r>
          </a:p>
        </p:txBody>
      </p:sp>
      <p:sp>
        <p:nvSpPr>
          <p:cNvPr id="44" name="Rectangle 74"/>
          <p:cNvSpPr>
            <a:spLocks noChangeArrowheads="1"/>
          </p:cNvSpPr>
          <p:nvPr/>
        </p:nvSpPr>
        <p:spPr bwMode="auto">
          <a:xfrm>
            <a:off x="884027" y="3258454"/>
            <a:ext cx="2100930" cy="363916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 smtClean="0">
                <a:latin typeface="Verdana" panose="020B0604030504040204" pitchFamily="34" charset="0"/>
              </a:rPr>
              <a:t>1. NIVO PODPORE</a:t>
            </a: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auto">
          <a:xfrm>
            <a:off x="890815" y="2583489"/>
            <a:ext cx="2100930" cy="363916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 smtClean="0">
                <a:latin typeface="Verdana" panose="020B0604030504040204" pitchFamily="34" charset="0"/>
              </a:rPr>
              <a:t>2. NIVO PODPORE</a:t>
            </a:r>
          </a:p>
        </p:txBody>
      </p:sp>
      <p:sp>
        <p:nvSpPr>
          <p:cNvPr id="49" name="Rectangle 74"/>
          <p:cNvSpPr>
            <a:spLocks noChangeArrowheads="1"/>
          </p:cNvSpPr>
          <p:nvPr/>
        </p:nvSpPr>
        <p:spPr bwMode="auto">
          <a:xfrm>
            <a:off x="890815" y="1931120"/>
            <a:ext cx="2100930" cy="363916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 smtClean="0">
                <a:latin typeface="Verdana" panose="020B0604030504040204" pitchFamily="34" charset="0"/>
              </a:rPr>
              <a:t>3. NIVO PODPORE</a:t>
            </a:r>
          </a:p>
        </p:txBody>
      </p:sp>
      <p:sp>
        <p:nvSpPr>
          <p:cNvPr id="18" name="Line 81"/>
          <p:cNvSpPr>
            <a:spLocks noChangeShapeType="1"/>
          </p:cNvSpPr>
          <p:nvPr/>
        </p:nvSpPr>
        <p:spPr bwMode="auto">
          <a:xfrm flipH="1">
            <a:off x="5414096" y="2262899"/>
            <a:ext cx="0" cy="995555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9" name="Rectangle 74"/>
          <p:cNvSpPr>
            <a:spLocks noChangeArrowheads="1"/>
          </p:cNvSpPr>
          <p:nvPr/>
        </p:nvSpPr>
        <p:spPr bwMode="auto">
          <a:xfrm>
            <a:off x="3035966" y="2583489"/>
            <a:ext cx="4380582" cy="3573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b="1" i="0" dirty="0" smtClean="0">
                <a:latin typeface="Verdana" panose="020B0604030504040204" pitchFamily="34" charset="0"/>
              </a:rPr>
              <a:t>inženirja RIS (Jure, Damijan)</a:t>
            </a:r>
            <a:endParaRPr lang="sl-SI" altLang="sl-SI" sz="1200" b="1" i="0" dirty="0">
              <a:latin typeface="Verdana" panose="020B0604030504040204" pitchFamily="34" charset="0"/>
            </a:endParaRPr>
          </a:p>
        </p:txBody>
      </p:sp>
      <p:sp>
        <p:nvSpPr>
          <p:cNvPr id="22" name="Rectangle 74"/>
          <p:cNvSpPr>
            <a:spLocks noChangeArrowheads="1"/>
          </p:cNvSpPr>
          <p:nvPr/>
        </p:nvSpPr>
        <p:spPr bwMode="auto">
          <a:xfrm>
            <a:off x="7844124" y="3248913"/>
            <a:ext cx="2520028" cy="36391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incidenti, redno vzdrževanje</a:t>
            </a:r>
            <a:endParaRPr lang="sl-SI" altLang="sl-SI" sz="12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3" name="Line 81"/>
          <p:cNvSpPr>
            <a:spLocks noChangeShapeType="1"/>
          </p:cNvSpPr>
          <p:nvPr/>
        </p:nvSpPr>
        <p:spPr bwMode="auto">
          <a:xfrm>
            <a:off x="7416549" y="3433847"/>
            <a:ext cx="42757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angle 74"/>
          <p:cNvSpPr>
            <a:spLocks noChangeArrowheads="1"/>
          </p:cNvSpPr>
          <p:nvPr/>
        </p:nvSpPr>
        <p:spPr bwMode="auto">
          <a:xfrm>
            <a:off x="7844685" y="2568154"/>
            <a:ext cx="2520028" cy="36391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incidenti, redno vzdrževanje</a:t>
            </a:r>
            <a:endParaRPr lang="sl-SI" altLang="sl-SI" sz="12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26" name="Line 81"/>
          <p:cNvSpPr>
            <a:spLocks noChangeShapeType="1"/>
          </p:cNvSpPr>
          <p:nvPr/>
        </p:nvSpPr>
        <p:spPr bwMode="auto">
          <a:xfrm>
            <a:off x="7417110" y="2753088"/>
            <a:ext cx="42757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Rectangle 74"/>
          <p:cNvSpPr>
            <a:spLocks noChangeArrowheads="1"/>
          </p:cNvSpPr>
          <p:nvPr/>
        </p:nvSpPr>
        <p:spPr bwMode="auto">
          <a:xfrm>
            <a:off x="7844124" y="4002330"/>
            <a:ext cx="2520028" cy="36391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incidenti</a:t>
            </a:r>
            <a:endParaRPr lang="sl-SI" altLang="sl-SI" sz="12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30" name="Line 81"/>
          <p:cNvSpPr>
            <a:spLocks noChangeShapeType="1"/>
          </p:cNvSpPr>
          <p:nvPr/>
        </p:nvSpPr>
        <p:spPr bwMode="auto">
          <a:xfrm>
            <a:off x="7416549" y="4187264"/>
            <a:ext cx="42757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Rectangle 74"/>
          <p:cNvSpPr>
            <a:spLocks noChangeArrowheads="1"/>
          </p:cNvSpPr>
          <p:nvPr/>
        </p:nvSpPr>
        <p:spPr bwMode="auto">
          <a:xfrm>
            <a:off x="3046389" y="4701505"/>
            <a:ext cx="2100930" cy="5333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thinThick">
            <a:solidFill>
              <a:srgbClr val="000000"/>
            </a:solidFill>
            <a:miter lim="800000"/>
            <a:headEnd/>
            <a:tailEnd/>
          </a:ln>
        </p:spPr>
        <p:txBody>
          <a:bodyPr anchor="b" anchorCtr="1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i="0" dirty="0" smtClean="0">
                <a:latin typeface="Verdana" panose="020B0604030504040204" pitchFamily="34" charset="0"/>
              </a:rPr>
              <a:t>posamezniki</a:t>
            </a:r>
            <a:endParaRPr lang="sl-SI" altLang="sl-SI" sz="1200" dirty="0">
              <a:latin typeface="Verdana" panose="020B0604030504040204" pitchFamily="34" charset="0"/>
            </a:endParaRPr>
          </a:p>
        </p:txBody>
      </p:sp>
      <p:sp>
        <p:nvSpPr>
          <p:cNvPr id="33" name="Line 81"/>
          <p:cNvSpPr>
            <a:spLocks noChangeShapeType="1"/>
          </p:cNvSpPr>
          <p:nvPr/>
        </p:nvSpPr>
        <p:spPr bwMode="auto">
          <a:xfrm>
            <a:off x="4089148" y="4491815"/>
            <a:ext cx="0" cy="20969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/>
          </a:p>
        </p:txBody>
      </p:sp>
      <p:sp>
        <p:nvSpPr>
          <p:cNvPr id="45" name="Rectangle 74"/>
          <p:cNvSpPr>
            <a:spLocks noChangeArrowheads="1"/>
          </p:cNvSpPr>
          <p:nvPr/>
        </p:nvSpPr>
        <p:spPr bwMode="auto">
          <a:xfrm>
            <a:off x="1459288" y="4787088"/>
            <a:ext cx="1082634" cy="36391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sl-SI" altLang="sl-SI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incidenti</a:t>
            </a:r>
            <a:endParaRPr lang="sl-SI" altLang="sl-SI" sz="12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46" name="Line 81"/>
          <p:cNvSpPr>
            <a:spLocks noChangeShapeType="1"/>
          </p:cNvSpPr>
          <p:nvPr/>
        </p:nvSpPr>
        <p:spPr bwMode="auto">
          <a:xfrm flipH="1" flipV="1">
            <a:off x="2534061" y="4963863"/>
            <a:ext cx="51232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Rectangle 74"/>
          <p:cNvSpPr>
            <a:spLocks noChangeArrowheads="1"/>
          </p:cNvSpPr>
          <p:nvPr/>
        </p:nvSpPr>
        <p:spPr bwMode="auto">
          <a:xfrm>
            <a:off x="7844124" y="1903075"/>
            <a:ext cx="2520028" cy="36391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12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rPr>
              <a:t>incidenti, redno vzdrževanje</a:t>
            </a:r>
            <a:endParaRPr lang="sl-SI" altLang="sl-SI" sz="12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52" name="Line 81"/>
          <p:cNvSpPr>
            <a:spLocks noChangeShapeType="1"/>
          </p:cNvSpPr>
          <p:nvPr/>
        </p:nvSpPr>
        <p:spPr bwMode="auto">
          <a:xfrm>
            <a:off x="7416549" y="2088009"/>
            <a:ext cx="427574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20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1" grpId="0" animBg="1"/>
      <p:bldP spid="28" grpId="0"/>
      <p:bldP spid="29" grpId="0" animBg="1"/>
      <p:bldP spid="31" grpId="0" animBg="1"/>
      <p:bldP spid="34" grpId="0" animBg="1"/>
      <p:bldP spid="35" grpId="0"/>
      <p:bldP spid="37" grpId="0" animBg="1"/>
      <p:bldP spid="38" grpId="0" animBg="1"/>
      <p:bldP spid="39" grpId="0" animBg="1"/>
      <p:bldP spid="40" grpId="0" animBg="1"/>
      <p:bldP spid="43" grpId="0"/>
      <p:bldP spid="44" grpId="0"/>
      <p:bldP spid="48" grpId="0"/>
      <p:bldP spid="49" grpId="0"/>
      <p:bldP spid="18" grpId="0" animBg="1"/>
      <p:bldP spid="9" grpId="0" animBg="1"/>
      <p:bldP spid="22" grpId="0"/>
      <p:bldP spid="23" grpId="0" animBg="1"/>
      <p:bldP spid="25" grpId="0"/>
      <p:bldP spid="26" grpId="0" animBg="1"/>
      <p:bldP spid="27" grpId="0"/>
      <p:bldP spid="30" grpId="0" animBg="1"/>
      <p:bldP spid="32" grpId="0" animBg="1"/>
      <p:bldP spid="33" grpId="0" animBg="1"/>
      <p:bldP spid="45" grpId="0"/>
      <p:bldP spid="46" grpId="0" animBg="1"/>
      <p:bldP spid="51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37" y="322295"/>
            <a:ext cx="4357789" cy="3466709"/>
          </a:xfrm>
        </p:spPr>
        <p:txBody>
          <a:bodyPr anchor="t"/>
          <a:lstStyle/>
          <a:p>
            <a:r>
              <a:rPr lang="sl-SI" dirty="0" smtClean="0"/>
              <a:t>Iz dela RIS:  spremljanje delovanja omrežja</a:t>
            </a:r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5988" y="322295"/>
            <a:ext cx="6750075" cy="6080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406" y="3609002"/>
            <a:ext cx="3690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…in koordinacija odpravljanja napak z UL, Arnes in pogodbenimi zunanjimi izvajalci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6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365125"/>
            <a:ext cx="11430127" cy="1325563"/>
          </a:xfrm>
        </p:spPr>
        <p:txBody>
          <a:bodyPr>
            <a:normAutofit/>
          </a:bodyPr>
          <a:lstStyle/>
          <a:p>
            <a:r>
              <a:rPr lang="sl-SI" sz="3600" dirty="0" smtClean="0"/>
              <a:t>Iz dela RIS:  Razvoj in vzdrževanje nekaterih spletnih storitev</a:t>
            </a:r>
            <a:endParaRPr lang="sl-SI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470819"/>
            <a:ext cx="4964100" cy="261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071" y="1470818"/>
            <a:ext cx="5332730" cy="2618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96163"/>
            <a:ext cx="4964101" cy="1797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071" y="4285441"/>
            <a:ext cx="5332729" cy="1819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8350" y="6289135"/>
            <a:ext cx="5033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i="1" dirty="0" smtClean="0"/>
              <a:t>Opomba: vsi podatki se nahajajo na lokacijah MF.</a:t>
            </a:r>
            <a:endParaRPr lang="sl-SI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199" y="1470818"/>
            <a:ext cx="4067975" cy="27699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200" i="1" dirty="0" smtClean="0"/>
              <a:t>Mail</a:t>
            </a:r>
            <a:endParaRPr lang="sl-SI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21070" y="1473603"/>
            <a:ext cx="4067975" cy="27699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200" i="1" dirty="0" smtClean="0"/>
              <a:t>Aplikacija </a:t>
            </a:r>
            <a:r>
              <a:rPr lang="sl-SI" sz="1200" i="1" dirty="0" err="1" smtClean="0"/>
              <a:t>zu-app</a:t>
            </a:r>
            <a:r>
              <a:rPr lang="sl-SI" sz="1200" i="1" dirty="0" smtClean="0"/>
              <a:t> za ažuriranje pravic uporabnikov</a:t>
            </a:r>
            <a:endParaRPr lang="sl-SI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21069" y="4285441"/>
            <a:ext cx="4067975" cy="27699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200" i="1" dirty="0" smtClean="0"/>
              <a:t>Program </a:t>
            </a:r>
            <a:r>
              <a:rPr lang="sl-SI" sz="1200" i="1" dirty="0" err="1" smtClean="0"/>
              <a:t>Redmine</a:t>
            </a:r>
            <a:r>
              <a:rPr lang="sl-SI" sz="1200" i="1" dirty="0" smtClean="0"/>
              <a:t> za podporo projektom</a:t>
            </a:r>
            <a:endParaRPr lang="sl-SI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4296163"/>
            <a:ext cx="4067975" cy="276999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1200" i="1" dirty="0" smtClean="0"/>
              <a:t>Oblak MF za shranjevanje in deljenje datotek (</a:t>
            </a:r>
            <a:r>
              <a:rPr lang="sl-SI" sz="1200" i="1" dirty="0" err="1" smtClean="0"/>
              <a:t>OwnCloud</a:t>
            </a:r>
            <a:r>
              <a:rPr lang="sl-SI" sz="1200" i="1" dirty="0" smtClean="0"/>
              <a:t>)</a:t>
            </a:r>
            <a:endParaRPr lang="sl-SI" sz="1200" i="1" dirty="0"/>
          </a:p>
        </p:txBody>
      </p:sp>
    </p:spTree>
    <p:extLst>
      <p:ext uri="{BB962C8B-B14F-4D97-AF65-F5344CB8AC3E}">
        <p14:creationId xmlns:p14="http://schemas.microsoft.com/office/powerpoint/2010/main" val="8675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 dela RIS:  Vzdrževanje poštnega sistema</a:t>
            </a:r>
            <a:endParaRPr lang="sl-SI" dirty="0"/>
          </a:p>
        </p:txBody>
      </p:sp>
      <p:pic>
        <p:nvPicPr>
          <p:cNvPr id="4" name="Image2"/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315957" y="1690687"/>
            <a:ext cx="7552319" cy="503603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42803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 dela RIS:  Izdaja licenc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koordinacija z UL </a:t>
            </a:r>
            <a:r>
              <a:rPr lang="sl-SI" sz="2000" dirty="0"/>
              <a:t> (nabava, plačilo…)</a:t>
            </a:r>
          </a:p>
          <a:p>
            <a:r>
              <a:rPr lang="sl-SI" sz="2000" dirty="0" smtClean="0"/>
              <a:t>koordinacija </a:t>
            </a:r>
            <a:r>
              <a:rPr lang="sl-SI" sz="2000" dirty="0"/>
              <a:t>z </a:t>
            </a:r>
            <a:r>
              <a:rPr lang="sl-SI" sz="2000" dirty="0" smtClean="0"/>
              <a:t>vodstvom MF</a:t>
            </a:r>
          </a:p>
          <a:p>
            <a:r>
              <a:rPr lang="sl-SI" sz="2000" dirty="0" smtClean="0"/>
              <a:t>zahtevek </a:t>
            </a:r>
          </a:p>
          <a:p>
            <a:r>
              <a:rPr lang="sl-SI" sz="2000" dirty="0" smtClean="0"/>
              <a:t>formular</a:t>
            </a:r>
          </a:p>
          <a:p>
            <a:r>
              <a:rPr lang="sl-SI" sz="2000" dirty="0" smtClean="0"/>
              <a:t>podpis, prevzem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8" t="77" r="1473" b="1846"/>
          <a:stretch/>
        </p:blipFill>
        <p:spPr>
          <a:xfrm>
            <a:off x="6906009" y="1825625"/>
            <a:ext cx="4230047" cy="4050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45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5938" y="368966"/>
            <a:ext cx="11520128" cy="1325563"/>
          </a:xfrm>
        </p:spPr>
        <p:txBody>
          <a:bodyPr>
            <a:normAutofit/>
          </a:bodyPr>
          <a:lstStyle/>
          <a:p>
            <a:r>
              <a:rPr lang="sl-SI" sz="4000" i="1" dirty="0"/>
              <a:t>Računalniško informacijsko središče UL MF IBMI (RIS)</a:t>
            </a:r>
            <a:endParaRPr lang="sl-SI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i="1" dirty="0" smtClean="0"/>
              <a:t>Ustanovljeno je bil s sklepom senata februarja 2006.</a:t>
            </a:r>
          </a:p>
          <a:p>
            <a:pPr marL="0" indent="0">
              <a:buNone/>
            </a:pPr>
            <a:endParaRPr lang="sl-SI" i="1" dirty="0" smtClean="0"/>
          </a:p>
          <a:p>
            <a:pPr marL="0" indent="0">
              <a:buNone/>
            </a:pPr>
            <a:r>
              <a:rPr lang="sl-SI" i="1" dirty="0" smtClean="0"/>
              <a:t>Osnovna naloga: skrb </a:t>
            </a:r>
            <a:r>
              <a:rPr lang="sl-SI" i="1" dirty="0"/>
              <a:t>za osrednji del informatike </a:t>
            </a:r>
            <a:r>
              <a:rPr lang="sl-SI" i="1" dirty="0" smtClean="0"/>
              <a:t>na MF.</a:t>
            </a:r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r>
              <a:rPr lang="sl-SI" i="1" dirty="0" smtClean="0"/>
              <a:t>Organiziranost informatike na MF temelji na organiziranosti MF (z upoštevanjem razpoložljivega kadra).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012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 dela RIS:  Imeniki, </a:t>
            </a:r>
            <a:r>
              <a:rPr lang="sl-SI" dirty="0" err="1" smtClean="0"/>
              <a:t>up.imena</a:t>
            </a:r>
            <a:r>
              <a:rPr lang="sl-SI" dirty="0" smtClean="0"/>
              <a:t> in storitve</a:t>
            </a:r>
            <a:endParaRPr lang="sl-SI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43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altLang="sl-SI" sz="1800" i="1" dirty="0" smtClean="0">
                <a:latin typeface="Verdana" panose="020B0604030504040204" pitchFamily="34" charset="0"/>
              </a:rPr>
              <a:t>Storitve </a:t>
            </a:r>
            <a:r>
              <a:rPr lang="sl-SI" altLang="sl-SI" sz="1800" i="1" dirty="0">
                <a:latin typeface="Verdana" panose="020B0604030504040204" pitchFamily="34" charset="0"/>
              </a:rPr>
              <a:t>MF in Arnes </a:t>
            </a:r>
            <a:r>
              <a:rPr lang="sl-SI" altLang="sl-SI" sz="1800" i="1" dirty="0" smtClean="0">
                <a:latin typeface="Verdana" panose="020B0604030504040204" pitchFamily="34" charset="0"/>
              </a:rPr>
              <a:t>(preko imenika </a:t>
            </a:r>
            <a:r>
              <a:rPr lang="sl-SI" altLang="sl-SI" sz="1800" i="1" dirty="0" err="1" smtClean="0">
                <a:latin typeface="Verdana" panose="020B0604030504040204" pitchFamily="34" charset="0"/>
              </a:rPr>
              <a:t>OpenLdap</a:t>
            </a:r>
            <a:r>
              <a:rPr lang="sl-SI" altLang="sl-SI" sz="1800" i="1" dirty="0">
                <a:latin typeface="Verdana" panose="020B0604030504040204" pitchFamily="34" charset="0"/>
              </a:rPr>
              <a:t>)</a:t>
            </a:r>
            <a:r>
              <a:rPr lang="sl-SI" altLang="sl-SI" sz="1800" i="1" dirty="0" smtClean="0">
                <a:latin typeface="Verdana" panose="020B0604030504040204" pitchFamily="34" charset="0"/>
              </a:rPr>
              <a:t>:</a:t>
            </a:r>
            <a:endParaRPr lang="sl-SI" altLang="sl-SI" i="1" dirty="0">
              <a:latin typeface="Verdana" panose="020B0604030504040204" pitchFamily="34" charset="0"/>
            </a:endParaRPr>
          </a:p>
          <a:p>
            <a:r>
              <a:rPr lang="sl-SI" sz="1800" dirty="0" smtClean="0"/>
              <a:t>mail </a:t>
            </a:r>
            <a:r>
              <a:rPr lang="sl-SI" sz="1800" dirty="0"/>
              <a:t>(</a:t>
            </a:r>
            <a:r>
              <a:rPr lang="sl-SI" sz="1800" dirty="0" err="1"/>
              <a:t>imap</a:t>
            </a:r>
            <a:r>
              <a:rPr lang="sl-SI" sz="1800" dirty="0"/>
              <a:t>, pop, </a:t>
            </a:r>
            <a:r>
              <a:rPr lang="sl-SI" sz="1800" dirty="0" err="1"/>
              <a:t>webmail</a:t>
            </a:r>
            <a:r>
              <a:rPr lang="sl-SI" sz="1800" dirty="0"/>
              <a:t>)</a:t>
            </a:r>
          </a:p>
          <a:p>
            <a:r>
              <a:rPr lang="sl-SI" sz="1800" dirty="0" err="1"/>
              <a:t>WiFi</a:t>
            </a:r>
            <a:r>
              <a:rPr lang="sl-SI" sz="1800" dirty="0"/>
              <a:t> Eduroam </a:t>
            </a:r>
          </a:p>
          <a:p>
            <a:r>
              <a:rPr lang="sl-SI" sz="1800" dirty="0" err="1"/>
              <a:t>WiFi</a:t>
            </a:r>
            <a:r>
              <a:rPr lang="sl-SI" sz="1800" dirty="0"/>
              <a:t> </a:t>
            </a:r>
            <a:r>
              <a:rPr lang="sl-SI" sz="1800" dirty="0" err="1"/>
              <a:t>mf-ul</a:t>
            </a:r>
            <a:r>
              <a:rPr lang="sl-SI" sz="1800" dirty="0"/>
              <a:t>, </a:t>
            </a:r>
            <a:r>
              <a:rPr lang="sl-SI" sz="1800" dirty="0" err="1"/>
              <a:t>mf-guest</a:t>
            </a:r>
            <a:endParaRPr lang="sl-SI" sz="1800" dirty="0"/>
          </a:p>
          <a:p>
            <a:r>
              <a:rPr lang="sl-SI" sz="1800" dirty="0" err="1"/>
              <a:t>OblakMF</a:t>
            </a:r>
            <a:endParaRPr lang="sl-SI" sz="1800" dirty="0"/>
          </a:p>
          <a:p>
            <a:r>
              <a:rPr lang="sl-SI" sz="1800" dirty="0" err="1"/>
              <a:t>OpenVPN</a:t>
            </a:r>
            <a:endParaRPr lang="sl-SI" sz="1800" dirty="0"/>
          </a:p>
          <a:p>
            <a:r>
              <a:rPr lang="sl-SI" sz="1800" dirty="0" err="1"/>
              <a:t>eSenat</a:t>
            </a:r>
            <a:r>
              <a:rPr lang="sl-SI" sz="1800" dirty="0"/>
              <a:t> MF (</a:t>
            </a:r>
            <a:r>
              <a:rPr lang="sl-SI" sz="1800" dirty="0" err="1"/>
              <a:t>cms</a:t>
            </a:r>
            <a:r>
              <a:rPr lang="sl-SI" sz="1800" dirty="0"/>
              <a:t>)</a:t>
            </a:r>
          </a:p>
          <a:p>
            <a:r>
              <a:rPr lang="sl-SI" sz="1800" dirty="0" smtClean="0"/>
              <a:t>interne </a:t>
            </a:r>
            <a:r>
              <a:rPr lang="sl-SI" sz="1800" dirty="0"/>
              <a:t>aplikacije </a:t>
            </a:r>
            <a:r>
              <a:rPr lang="sl-SI" sz="1800" dirty="0" smtClean="0"/>
              <a:t>RIS (</a:t>
            </a:r>
            <a:r>
              <a:rPr lang="sl-SI" sz="1800" dirty="0" err="1" smtClean="0"/>
              <a:t>RedmineMF</a:t>
            </a:r>
            <a:r>
              <a:rPr lang="sl-SI" sz="1800" dirty="0" smtClean="0"/>
              <a:t>)</a:t>
            </a:r>
            <a:endParaRPr lang="sl-SI" sz="1800" dirty="0"/>
          </a:p>
          <a:p>
            <a:r>
              <a:rPr lang="sl-SI" sz="1800" dirty="0" smtClean="0"/>
              <a:t>novo spletišče MF</a:t>
            </a:r>
            <a:endParaRPr lang="sl-SI" sz="1800" dirty="0"/>
          </a:p>
          <a:p>
            <a:r>
              <a:rPr lang="sl-SI" sz="1800" dirty="0"/>
              <a:t>zamenjava gesla v AD UL </a:t>
            </a:r>
            <a:r>
              <a:rPr lang="sl-SI" sz="1800" dirty="0" err="1" smtClean="0"/>
              <a:t>mef</a:t>
            </a:r>
            <a:endParaRPr lang="sl-SI" sz="1800" dirty="0" smtClean="0"/>
          </a:p>
          <a:p>
            <a:r>
              <a:rPr lang="sl-SI" sz="1800" dirty="0"/>
              <a:t>Arnes AAI (</a:t>
            </a:r>
            <a:r>
              <a:rPr lang="sl-SI" sz="1800" dirty="0" err="1"/>
              <a:t>filesender</a:t>
            </a:r>
            <a:r>
              <a:rPr lang="sl-SI" sz="1800" dirty="0" smtClean="0"/>
              <a:t>, video, </a:t>
            </a:r>
            <a:r>
              <a:rPr lang="sl-SI" sz="1800" dirty="0" err="1"/>
              <a:t>Elixir</a:t>
            </a:r>
            <a:r>
              <a:rPr lang="sl-SI" sz="1800" dirty="0"/>
              <a:t>...)</a:t>
            </a:r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r>
              <a:rPr lang="sl-SI" sz="1800" dirty="0" smtClean="0"/>
              <a:t>Aplikacije MF z lokalnimi </a:t>
            </a:r>
            <a:r>
              <a:rPr lang="sl-SI" sz="1800" dirty="0" err="1" smtClean="0"/>
              <a:t>up.imeni</a:t>
            </a:r>
            <a:r>
              <a:rPr lang="sl-SI" sz="1800" dirty="0" smtClean="0"/>
              <a:t>: </a:t>
            </a:r>
            <a:r>
              <a:rPr lang="sl-SI" sz="1800" dirty="0" err="1" smtClean="0"/>
              <a:t>Moodle</a:t>
            </a:r>
            <a:r>
              <a:rPr lang="sl-SI" sz="1800" dirty="0" smtClean="0"/>
              <a:t>, </a:t>
            </a:r>
            <a:r>
              <a:rPr lang="sl-SI" sz="1800" dirty="0" err="1" smtClean="0"/>
              <a:t>mailman</a:t>
            </a:r>
            <a:r>
              <a:rPr lang="sl-SI" sz="1800" dirty="0" smtClean="0"/>
              <a:t>…</a:t>
            </a:r>
            <a:endParaRPr lang="sl-SI" sz="1800" dirty="0"/>
          </a:p>
          <a:p>
            <a:endParaRPr lang="sl-SI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843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altLang="sl-SI" sz="1800" i="1" dirty="0" smtClean="0">
                <a:latin typeface="Verdana" panose="020B0604030504040204" pitchFamily="34" charset="0"/>
              </a:rPr>
              <a:t>Storitve </a:t>
            </a:r>
            <a:r>
              <a:rPr lang="sl-SI" altLang="sl-SI" sz="1800" i="1" dirty="0">
                <a:latin typeface="Verdana" panose="020B0604030504040204" pitchFamily="34" charset="0"/>
              </a:rPr>
              <a:t>MF in UL </a:t>
            </a:r>
            <a:r>
              <a:rPr lang="sl-SI" altLang="sl-SI" sz="1800" i="1" dirty="0" smtClean="0">
                <a:latin typeface="Verdana" panose="020B0604030504040204" pitchFamily="34" charset="0"/>
              </a:rPr>
              <a:t>(preko imenika MS AD </a:t>
            </a:r>
            <a:r>
              <a:rPr lang="sl-SI" altLang="sl-SI" sz="1800" i="1" dirty="0" err="1" smtClean="0">
                <a:latin typeface="Verdana" panose="020B0604030504040204" pitchFamily="34" charset="0"/>
              </a:rPr>
              <a:t>mef</a:t>
            </a:r>
            <a:r>
              <a:rPr lang="sl-SI" altLang="sl-SI" sz="1800" i="1" dirty="0" smtClean="0">
                <a:latin typeface="Verdana" panose="020B0604030504040204" pitchFamily="34" charset="0"/>
              </a:rPr>
              <a:t>):</a:t>
            </a:r>
            <a:endParaRPr lang="sl-SI" altLang="sl-SI" i="1" dirty="0">
              <a:latin typeface="Verdana" panose="020B0604030504040204" pitchFamily="34" charset="0"/>
            </a:endParaRPr>
          </a:p>
          <a:p>
            <a:r>
              <a:rPr lang="sl-SI" sz="1800" dirty="0" smtClean="0"/>
              <a:t>prijava </a:t>
            </a:r>
            <a:r>
              <a:rPr lang="sl-SI" sz="1800" dirty="0" err="1"/>
              <a:t>PCja</a:t>
            </a:r>
            <a:r>
              <a:rPr lang="sl-SI" sz="1800" dirty="0"/>
              <a:t> v </a:t>
            </a:r>
            <a:r>
              <a:rPr lang="sl-SI" sz="1800" dirty="0" err="1"/>
              <a:t>omr</a:t>
            </a:r>
            <a:r>
              <a:rPr lang="sl-SI" sz="1800" dirty="0"/>
              <a:t>. </a:t>
            </a:r>
            <a:r>
              <a:rPr lang="sl-SI" sz="1800" dirty="0" smtClean="0"/>
              <a:t>MF in UL:</a:t>
            </a:r>
            <a:endParaRPr lang="sl-SI" sz="1800" dirty="0"/>
          </a:p>
          <a:p>
            <a:pPr lvl="1"/>
            <a:r>
              <a:rPr lang="sl-SI" sz="1600" dirty="0"/>
              <a:t>skupni diski (U:, S:, L:, N:)</a:t>
            </a:r>
          </a:p>
          <a:p>
            <a:pPr lvl="1"/>
            <a:r>
              <a:rPr lang="sl-SI" sz="1600" dirty="0"/>
              <a:t>skupni tiskalniki </a:t>
            </a:r>
          </a:p>
          <a:p>
            <a:pPr lvl="1"/>
            <a:r>
              <a:rPr lang="sl-SI" sz="1600" dirty="0" err="1"/>
              <a:t>antivirus</a:t>
            </a:r>
            <a:r>
              <a:rPr lang="sl-SI" sz="1600" dirty="0"/>
              <a:t> (</a:t>
            </a:r>
            <a:r>
              <a:rPr lang="sl-SI" sz="1600" dirty="0" err="1"/>
              <a:t>Sophos</a:t>
            </a:r>
            <a:r>
              <a:rPr lang="sl-SI" sz="1600" dirty="0"/>
              <a:t>)</a:t>
            </a:r>
          </a:p>
          <a:p>
            <a:pPr lvl="1"/>
            <a:r>
              <a:rPr lang="sl-SI" sz="1600" dirty="0"/>
              <a:t>posodabljanje (WSUS)…</a:t>
            </a:r>
          </a:p>
          <a:p>
            <a:r>
              <a:rPr lang="sl-SI" sz="1800" dirty="0" err="1"/>
              <a:t>web</a:t>
            </a:r>
            <a:r>
              <a:rPr lang="sl-SI" sz="1800" dirty="0"/>
              <a:t> aplikacije UL:</a:t>
            </a:r>
          </a:p>
          <a:p>
            <a:pPr lvl="1"/>
            <a:r>
              <a:rPr lang="sl-SI" sz="1600" dirty="0" err="1"/>
              <a:t>Sharepoint</a:t>
            </a:r>
            <a:endParaRPr lang="sl-SI" sz="1600" dirty="0"/>
          </a:p>
          <a:p>
            <a:pPr lvl="1"/>
            <a:r>
              <a:rPr lang="sl-SI" sz="1600" dirty="0"/>
              <a:t>prijave na delavnice</a:t>
            </a:r>
          </a:p>
          <a:p>
            <a:pPr lvl="1"/>
            <a:r>
              <a:rPr lang="sl-SI" sz="1600" dirty="0"/>
              <a:t>VIS</a:t>
            </a:r>
          </a:p>
          <a:p>
            <a:pPr lvl="1"/>
            <a:r>
              <a:rPr lang="sl-SI" sz="1600" dirty="0"/>
              <a:t>GC (</a:t>
            </a:r>
            <a:r>
              <a:rPr lang="sl-SI" sz="1600" dirty="0" err="1"/>
              <a:t>eRačuni</a:t>
            </a:r>
            <a:r>
              <a:rPr lang="sl-SI" sz="1600" dirty="0" smtClean="0"/>
              <a:t>)</a:t>
            </a:r>
          </a:p>
          <a:p>
            <a:pPr marL="457200" lvl="1" indent="0">
              <a:buNone/>
            </a:pPr>
            <a:endParaRPr lang="sl-SI" sz="1600" dirty="0"/>
          </a:p>
          <a:p>
            <a:pPr marL="0" indent="0">
              <a:buNone/>
            </a:pPr>
            <a:r>
              <a:rPr lang="sl-SI" sz="1800" dirty="0"/>
              <a:t>Aplikacije MF z lokalnimi </a:t>
            </a:r>
            <a:r>
              <a:rPr lang="sl-SI" sz="1800" dirty="0" err="1"/>
              <a:t>up.imeni</a:t>
            </a:r>
            <a:r>
              <a:rPr lang="sl-SI" sz="1800" dirty="0"/>
              <a:t>:</a:t>
            </a:r>
            <a:r>
              <a:rPr lang="sl-SI" sz="1800" dirty="0" smtClean="0"/>
              <a:t> IRC, KE, VPN IRC...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35458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7864" cy="1325563"/>
          </a:xfrm>
        </p:spPr>
        <p:txBody>
          <a:bodyPr/>
          <a:lstStyle/>
          <a:p>
            <a:r>
              <a:rPr lang="sl-SI" dirty="0" smtClean="0"/>
              <a:t>Iz dela RIS:  Izdaja uporabniških imen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podatki o uporabniku:</a:t>
            </a:r>
          </a:p>
          <a:p>
            <a:pPr lvl="1"/>
            <a:r>
              <a:rPr lang="sl-SI" sz="1800" dirty="0" smtClean="0"/>
              <a:t>iz kadrovske evidence ali</a:t>
            </a:r>
          </a:p>
          <a:p>
            <a:pPr lvl="1"/>
            <a:r>
              <a:rPr lang="sl-SI" sz="1800" dirty="0" smtClean="0"/>
              <a:t>od koordinatorja enote MF</a:t>
            </a:r>
            <a:endParaRPr lang="sl-SI" sz="1800" dirty="0"/>
          </a:p>
          <a:p>
            <a:r>
              <a:rPr lang="sl-SI" sz="2000" dirty="0" smtClean="0"/>
              <a:t>zahtevek </a:t>
            </a:r>
          </a:p>
          <a:p>
            <a:r>
              <a:rPr lang="sl-SI" sz="2000" dirty="0" smtClean="0"/>
              <a:t>formular</a:t>
            </a:r>
          </a:p>
          <a:p>
            <a:r>
              <a:rPr lang="sl-SI" sz="2000" dirty="0" smtClean="0"/>
              <a:t>podpis, predaja gesla</a:t>
            </a:r>
          </a:p>
          <a:p>
            <a:r>
              <a:rPr lang="sl-SI" sz="2000" dirty="0" smtClean="0"/>
              <a:t>zamenjava gesla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996" y="1718981"/>
            <a:ext cx="4860054" cy="217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6004" y="3609002"/>
            <a:ext cx="4807796" cy="2092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57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5942" y="130994"/>
            <a:ext cx="10895863" cy="1325563"/>
          </a:xfrm>
        </p:spPr>
        <p:txBody>
          <a:bodyPr>
            <a:normAutofit/>
          </a:bodyPr>
          <a:lstStyle/>
          <a:p>
            <a:r>
              <a:rPr lang="sl-SI" dirty="0" smtClean="0"/>
              <a:t>Iz </a:t>
            </a:r>
            <a:r>
              <a:rPr lang="sl-SI" dirty="0"/>
              <a:t>dela RIS</a:t>
            </a:r>
            <a:r>
              <a:rPr lang="sl-SI" dirty="0" smtClean="0"/>
              <a:t>:  </a:t>
            </a:r>
            <a:r>
              <a:rPr lang="sl-SI" dirty="0"/>
              <a:t>A</a:t>
            </a:r>
            <a:r>
              <a:rPr lang="sl-SI" dirty="0" smtClean="0"/>
              <a:t>žuriranje uporabniških imen</a:t>
            </a:r>
            <a:endParaRPr lang="sl-SI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4371" y="1869614"/>
            <a:ext cx="1793736" cy="18324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b="1" dirty="0">
                <a:solidFill>
                  <a:schemeClr val="tx1"/>
                </a:solidFill>
              </a:rPr>
              <a:t>imenik </a:t>
            </a:r>
            <a:r>
              <a:rPr lang="sl-SI" sz="2000" b="1" dirty="0" smtClean="0">
                <a:solidFill>
                  <a:schemeClr val="tx1"/>
                </a:solidFill>
              </a:rPr>
              <a:t>MF </a:t>
            </a:r>
            <a:r>
              <a:rPr lang="sl-SI" sz="2000" b="1" dirty="0" err="1" smtClean="0">
                <a:solidFill>
                  <a:schemeClr val="tx1"/>
                </a:solidFill>
              </a:rPr>
              <a:t>OpenLdap</a:t>
            </a:r>
            <a:endParaRPr lang="sl-SI" sz="2000" b="1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25065" y="1864653"/>
            <a:ext cx="1909723" cy="39616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b="1" dirty="0" smtClean="0">
                <a:solidFill>
                  <a:schemeClr val="tx1"/>
                </a:solidFill>
              </a:rPr>
              <a:t>imenik na spletišču MF</a:t>
            </a:r>
          </a:p>
          <a:p>
            <a:endParaRPr lang="sl-SI" b="1" i="1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akad. naziv,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ime, </a:t>
            </a:r>
            <a:r>
              <a:rPr lang="sl-SI" dirty="0" err="1" smtClean="0">
                <a:solidFill>
                  <a:schemeClr val="tx1"/>
                </a:solidFill>
              </a:rPr>
              <a:t>primek</a:t>
            </a:r>
            <a:r>
              <a:rPr lang="sl-SI" dirty="0" smtClean="0">
                <a:solidFill>
                  <a:schemeClr val="tx1"/>
                </a:solidFill>
              </a:rPr>
              <a:t>,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(naziv za),</a:t>
            </a:r>
          </a:p>
          <a:p>
            <a:r>
              <a:rPr lang="sl-SI" dirty="0" err="1" smtClean="0">
                <a:solidFill>
                  <a:schemeClr val="tx1"/>
                </a:solidFill>
              </a:rPr>
              <a:t>tel.št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r>
              <a:rPr lang="sl-SI" dirty="0" smtClean="0">
                <a:solidFill>
                  <a:schemeClr val="tx1"/>
                </a:solidFill>
              </a:rPr>
              <a:t>email,</a:t>
            </a:r>
          </a:p>
          <a:p>
            <a:r>
              <a:rPr lang="sl-SI" dirty="0" err="1" smtClean="0">
                <a:solidFill>
                  <a:schemeClr val="tx1"/>
                </a:solidFill>
              </a:rPr>
              <a:t>org.enota</a:t>
            </a:r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5334" y="1885443"/>
            <a:ext cx="2078305" cy="39408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b="1" dirty="0" smtClean="0">
                <a:solidFill>
                  <a:schemeClr val="tx1"/>
                </a:solidFill>
              </a:rPr>
              <a:t>aplikacija </a:t>
            </a:r>
            <a:r>
              <a:rPr lang="sl-SI" sz="2000" b="1" dirty="0" err="1" smtClean="0">
                <a:solidFill>
                  <a:schemeClr val="tx1"/>
                </a:solidFill>
              </a:rPr>
              <a:t>zu-app</a:t>
            </a:r>
            <a:endParaRPr lang="sl-SI" dirty="0" smtClean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i="1" dirty="0" smtClean="0">
                <a:solidFill>
                  <a:schemeClr val="tx1"/>
                </a:solidFill>
              </a:rPr>
              <a:t>zamenjava gesla</a:t>
            </a:r>
          </a:p>
          <a:p>
            <a:endParaRPr lang="sl-SI" i="1" dirty="0">
              <a:solidFill>
                <a:schemeClr val="tx1"/>
              </a:solidFill>
            </a:endParaRPr>
          </a:p>
          <a:p>
            <a:r>
              <a:rPr lang="sl-SI" i="1" dirty="0" smtClean="0">
                <a:solidFill>
                  <a:schemeClr val="tx1"/>
                </a:solidFill>
              </a:rPr>
              <a:t>ponastavitev gesla,</a:t>
            </a:r>
          </a:p>
          <a:p>
            <a:r>
              <a:rPr lang="sl-SI" i="1" dirty="0" smtClean="0">
                <a:solidFill>
                  <a:schemeClr val="tx1"/>
                </a:solidFill>
              </a:rPr>
              <a:t>ažuriranje </a:t>
            </a:r>
            <a:r>
              <a:rPr lang="sl-SI" i="1" dirty="0" err="1" smtClean="0">
                <a:solidFill>
                  <a:schemeClr val="tx1"/>
                </a:solidFill>
              </a:rPr>
              <a:t>tel.št</a:t>
            </a:r>
            <a:r>
              <a:rPr lang="sl-SI" i="1" dirty="0" smtClean="0">
                <a:solidFill>
                  <a:schemeClr val="tx1"/>
                </a:solidFill>
              </a:rPr>
              <a:t>.,</a:t>
            </a:r>
          </a:p>
          <a:p>
            <a:r>
              <a:rPr lang="sl-SI" i="1" dirty="0" smtClean="0">
                <a:solidFill>
                  <a:schemeClr val="tx1"/>
                </a:solidFill>
              </a:rPr>
              <a:t>tiskanje formularja,</a:t>
            </a:r>
          </a:p>
          <a:p>
            <a:r>
              <a:rPr lang="sl-SI" i="1" dirty="0" smtClean="0">
                <a:solidFill>
                  <a:schemeClr val="tx1"/>
                </a:solidFill>
              </a:rPr>
              <a:t>preverjanje sezama</a:t>
            </a: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ažuriranje </a:t>
            </a:r>
            <a:r>
              <a:rPr lang="sl-SI" dirty="0" err="1" smtClean="0">
                <a:solidFill>
                  <a:schemeClr val="tx1"/>
                </a:solidFill>
              </a:rPr>
              <a:t>št.zap</a:t>
            </a:r>
            <a:r>
              <a:rPr lang="sl-SI" dirty="0" smtClean="0">
                <a:solidFill>
                  <a:schemeClr val="tx1"/>
                </a:solidFill>
              </a:rPr>
              <a:t>., </a:t>
            </a:r>
            <a:r>
              <a:rPr lang="sl-SI" dirty="0">
                <a:solidFill>
                  <a:schemeClr val="tx1"/>
                </a:solidFill>
              </a:rPr>
              <a:t>imena, priimka, </a:t>
            </a:r>
            <a:r>
              <a:rPr lang="sl-SI" dirty="0" smtClean="0">
                <a:solidFill>
                  <a:schemeClr val="tx1"/>
                </a:solidFill>
              </a:rPr>
              <a:t>email, </a:t>
            </a:r>
            <a:r>
              <a:rPr lang="sl-SI" dirty="0" err="1" smtClean="0">
                <a:solidFill>
                  <a:schemeClr val="tx1"/>
                </a:solidFill>
              </a:rPr>
              <a:t>WiFi</a:t>
            </a:r>
            <a:r>
              <a:rPr lang="sl-SI" dirty="0" smtClean="0">
                <a:solidFill>
                  <a:schemeClr val="tx1"/>
                </a:solidFill>
              </a:rPr>
              <a:t>, povezava z AD UL…</a:t>
            </a:r>
            <a:endParaRPr lang="sl-SI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28356" y="2678463"/>
            <a:ext cx="3016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86948" y="2309131"/>
            <a:ext cx="15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b="1" i="1" dirty="0" smtClean="0">
                <a:solidFill>
                  <a:schemeClr val="accent2">
                    <a:lumMod val="75000"/>
                  </a:schemeClr>
                </a:solidFill>
              </a:rPr>
              <a:t>uporabnik</a:t>
            </a:r>
            <a:endParaRPr lang="sl-SI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28356" y="3417127"/>
            <a:ext cx="3016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6596" y="3047795"/>
            <a:ext cx="291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b="1" i="1" dirty="0" smtClean="0">
                <a:solidFill>
                  <a:schemeClr val="accent2">
                    <a:lumMod val="75000"/>
                  </a:schemeClr>
                </a:solidFill>
              </a:rPr>
              <a:t>lokalni koordinator IT</a:t>
            </a:r>
            <a:endParaRPr lang="sl-SI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28356" y="5317202"/>
            <a:ext cx="3016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6596" y="4947870"/>
            <a:ext cx="291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 smtClean="0"/>
              <a:t>skrbnik uvoza podatkov</a:t>
            </a:r>
            <a:endParaRPr lang="sl-SI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28356" y="4688523"/>
            <a:ext cx="3016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6596" y="4319191"/>
            <a:ext cx="291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dirty="0" smtClean="0"/>
              <a:t>sistemski skrbnik</a:t>
            </a:r>
            <a:endParaRPr lang="sl-SI" dirty="0"/>
          </a:p>
        </p:txBody>
      </p:sp>
      <p:sp>
        <p:nvSpPr>
          <p:cNvPr id="20" name="Rectangle 19"/>
          <p:cNvSpPr/>
          <p:nvPr/>
        </p:nvSpPr>
        <p:spPr>
          <a:xfrm>
            <a:off x="3311511" y="1344814"/>
            <a:ext cx="2662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https://zu-app.mf.uni-lj.si/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142008" y="2608743"/>
            <a:ext cx="335820" cy="16369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TextBox 21"/>
          <p:cNvSpPr txBox="1"/>
          <p:nvPr/>
        </p:nvSpPr>
        <p:spPr>
          <a:xfrm>
            <a:off x="8408772" y="2760309"/>
            <a:ext cx="8711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400" i="1" dirty="0" smtClean="0"/>
              <a:t>(dnevno)</a:t>
            </a:r>
            <a:endParaRPr lang="sl-SI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5605" y="5364114"/>
            <a:ext cx="338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b="1" i="1" dirty="0" smtClean="0"/>
              <a:t>(vhod: kadrovska evidenca)</a:t>
            </a:r>
            <a:endParaRPr lang="sl-SI" sz="1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761735" y="5931722"/>
            <a:ext cx="326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400" i="1" dirty="0" smtClean="0"/>
              <a:t>(skrbnik aplikacije: Damijan Senčar)</a:t>
            </a:r>
            <a:endParaRPr lang="sl-SI" sz="1400" i="1" dirty="0"/>
          </a:p>
        </p:txBody>
      </p:sp>
      <p:sp>
        <p:nvSpPr>
          <p:cNvPr id="26" name="Rectangle 25"/>
          <p:cNvSpPr/>
          <p:nvPr/>
        </p:nvSpPr>
        <p:spPr>
          <a:xfrm>
            <a:off x="8760941" y="1344814"/>
            <a:ext cx="2885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 smtClean="0"/>
              <a:t>(v razvoju)</a:t>
            </a:r>
            <a:endParaRPr lang="sl-SI" dirty="0"/>
          </a:p>
        </p:txBody>
      </p:sp>
      <p:sp>
        <p:nvSpPr>
          <p:cNvPr id="27" name="Rectangle 26"/>
          <p:cNvSpPr/>
          <p:nvPr/>
        </p:nvSpPr>
        <p:spPr>
          <a:xfrm>
            <a:off x="6674371" y="4253073"/>
            <a:ext cx="1793736" cy="1573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sl-SI" sz="2000" b="1" dirty="0">
                <a:solidFill>
                  <a:schemeClr val="tx1"/>
                </a:solidFill>
              </a:rPr>
              <a:t>imenik </a:t>
            </a:r>
            <a:r>
              <a:rPr lang="sl-SI" sz="2000" b="1" dirty="0" smtClean="0">
                <a:solidFill>
                  <a:schemeClr val="tx1"/>
                </a:solidFill>
              </a:rPr>
              <a:t>UL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MS AD </a:t>
            </a:r>
            <a:r>
              <a:rPr lang="sl-SI" sz="2000" b="1" dirty="0" err="1" smtClean="0">
                <a:solidFill>
                  <a:schemeClr val="tx1"/>
                </a:solidFill>
              </a:rPr>
              <a:t>mef</a:t>
            </a:r>
            <a:endParaRPr lang="sl-SI" dirty="0" smtClean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 rot="5400000">
            <a:off x="7403329" y="3895707"/>
            <a:ext cx="335820" cy="16369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Right Arrow 30"/>
          <p:cNvSpPr/>
          <p:nvPr/>
        </p:nvSpPr>
        <p:spPr>
          <a:xfrm>
            <a:off x="8688621" y="2596616"/>
            <a:ext cx="335820" cy="16369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013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2" grpId="0"/>
      <p:bldP spid="14" grpId="0"/>
      <p:bldP spid="16" grpId="0"/>
      <p:bldP spid="19" grpId="0"/>
      <p:bldP spid="20" grpId="0"/>
      <p:bldP spid="21" grpId="0" animBg="1"/>
      <p:bldP spid="22" grpId="0"/>
      <p:bldP spid="23" grpId="0"/>
      <p:bldP spid="24" grpId="0"/>
      <p:bldP spid="26" grpId="0"/>
      <p:bldP spid="27" grpId="0" animBg="1"/>
      <p:bldP spid="29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 smtClean="0"/>
              <a:t>Iz dela RIS:  Redna vzdrževalna dela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redni pregledi in testiranje napajanja (agregat, 7x UPS)</a:t>
            </a:r>
          </a:p>
          <a:p>
            <a:r>
              <a:rPr lang="sl-SI" sz="2000" dirty="0"/>
              <a:t>redni pregledi in testiranje omrežja </a:t>
            </a:r>
          </a:p>
          <a:p>
            <a:r>
              <a:rPr lang="sl-SI" sz="2000" dirty="0" smtClean="0"/>
              <a:t>redni pregledi osrednih strežnikov</a:t>
            </a:r>
          </a:p>
          <a:p>
            <a:r>
              <a:rPr lang="sl-SI" sz="2000" dirty="0"/>
              <a:t>redni pregledi </a:t>
            </a:r>
            <a:r>
              <a:rPr lang="sl-SI" sz="2000" dirty="0" smtClean="0"/>
              <a:t>telefonskih central</a:t>
            </a:r>
          </a:p>
          <a:p>
            <a:r>
              <a:rPr lang="sl-SI" sz="2000" dirty="0" smtClean="0"/>
              <a:t>redni pregledi izdelave varnostnih kopij podatkov</a:t>
            </a:r>
          </a:p>
          <a:p>
            <a:r>
              <a:rPr lang="sl-SI" sz="2000" dirty="0" smtClean="0"/>
              <a:t>statistike </a:t>
            </a:r>
            <a:r>
              <a:rPr lang="sl-SI" sz="2000" dirty="0"/>
              <a:t>E</a:t>
            </a:r>
            <a:r>
              <a:rPr lang="sl-SI" sz="2000" dirty="0" smtClean="0"/>
              <a:t>duroam, razna poročila…</a:t>
            </a:r>
          </a:p>
          <a:p>
            <a:endParaRPr lang="sl-SI" sz="2000" dirty="0"/>
          </a:p>
          <a:p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36148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 smtClean="0"/>
              <a:t>Iz dela RIS:  Nekaj infrastrukturnih projektov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000" i="1" dirty="0" smtClean="0"/>
              <a:t>2004 - 2006 (Paket 12):  podvojena osrednja strežniška oprema, omrežna oprema, klima in UPS </a:t>
            </a:r>
          </a:p>
          <a:p>
            <a:r>
              <a:rPr lang="sl-SI" sz="2000" i="1" dirty="0" smtClean="0"/>
              <a:t>2006 - 2008 </a:t>
            </a:r>
            <a:r>
              <a:rPr lang="sl-SI" sz="2000" i="1" dirty="0"/>
              <a:t>(Paket </a:t>
            </a:r>
            <a:r>
              <a:rPr lang="sl-SI" sz="2000" i="1" dirty="0" smtClean="0"/>
              <a:t>13):  podvojena optika, omrežna oprema, agregat za rezervno napajanje</a:t>
            </a:r>
            <a:endParaRPr lang="sl-SI" sz="2000" i="1" dirty="0"/>
          </a:p>
          <a:p>
            <a:r>
              <a:rPr lang="sl-SI" sz="2000" i="1" dirty="0" smtClean="0"/>
              <a:t>2009 - 2011 </a:t>
            </a:r>
            <a:r>
              <a:rPr lang="sl-SI" sz="2000" i="1" dirty="0"/>
              <a:t>(Paket </a:t>
            </a:r>
            <a:r>
              <a:rPr lang="sl-SI" sz="2000" i="1" dirty="0" smtClean="0"/>
              <a:t>14):  ureditev oddaljenega prostora (klima, UPS, omarice), strežniki</a:t>
            </a:r>
            <a:endParaRPr lang="sl-SI" sz="2000" i="1" dirty="0"/>
          </a:p>
          <a:p>
            <a:r>
              <a:rPr lang="sl-SI" sz="2000" i="1" dirty="0" smtClean="0"/>
              <a:t>…</a:t>
            </a:r>
            <a:endParaRPr lang="sl-SI" sz="2000" i="1" dirty="0"/>
          </a:p>
          <a:p>
            <a:r>
              <a:rPr lang="sl-SI" sz="2000" dirty="0"/>
              <a:t>2016: povečanje števila povezav 10Gbps v omrežju MF</a:t>
            </a:r>
          </a:p>
          <a:p>
            <a:r>
              <a:rPr lang="sl-SI" sz="2000" dirty="0" smtClean="0"/>
              <a:t>2017: sprostitev strežniškega prostora na IBMI</a:t>
            </a:r>
          </a:p>
          <a:p>
            <a:r>
              <a:rPr lang="sl-SI" sz="2000" dirty="0" smtClean="0"/>
              <a:t>2017: zamenjava osrednjih strežnikov MF</a:t>
            </a:r>
          </a:p>
          <a:p>
            <a:r>
              <a:rPr lang="sl-SI" sz="2000" dirty="0" smtClean="0"/>
              <a:t>2017: povezava v </a:t>
            </a:r>
            <a:r>
              <a:rPr lang="sl-SI" sz="2000" dirty="0" err="1" smtClean="0"/>
              <a:t>zNET</a:t>
            </a:r>
            <a:endParaRPr lang="sl-SI" sz="2000" dirty="0" smtClean="0"/>
          </a:p>
          <a:p>
            <a:r>
              <a:rPr lang="sl-SI" sz="2000" i="1" dirty="0" smtClean="0"/>
              <a:t>2018</a:t>
            </a:r>
            <a:r>
              <a:rPr lang="sl-SI" sz="2000" i="1" dirty="0"/>
              <a:t>: zamenjava osrednjega diskovnega polja (za nekaj 10 </a:t>
            </a:r>
            <a:r>
              <a:rPr lang="sl-SI" sz="2000" i="1" dirty="0" smtClean="0"/>
              <a:t>strežnikov)</a:t>
            </a:r>
            <a:endParaRPr lang="sl-SI" sz="2000" i="1" dirty="0"/>
          </a:p>
          <a:p>
            <a:r>
              <a:rPr lang="sl-SI" sz="2000" i="1" dirty="0" smtClean="0"/>
              <a:t>…</a:t>
            </a:r>
          </a:p>
          <a:p>
            <a:pPr marL="0" indent="0">
              <a:buNone/>
            </a:pPr>
            <a:endParaRPr lang="sl-SI" sz="2000" dirty="0"/>
          </a:p>
          <a:p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7823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 smtClean="0"/>
              <a:t>Iz dela RIS:  Nekaj projektov, v katerih sodelujemo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000" i="1" dirty="0" smtClean="0"/>
              <a:t>…</a:t>
            </a:r>
          </a:p>
          <a:p>
            <a:r>
              <a:rPr lang="sl-SI" sz="2000" dirty="0"/>
              <a:t>2015…: izpit CCSE</a:t>
            </a:r>
          </a:p>
          <a:p>
            <a:r>
              <a:rPr lang="sl-SI" sz="2000" dirty="0"/>
              <a:t>2017…: </a:t>
            </a:r>
            <a:r>
              <a:rPr lang="sl-SI" sz="2000" dirty="0" err="1"/>
              <a:t>eIzpiti</a:t>
            </a:r>
            <a:endParaRPr lang="sl-SI" sz="2000" dirty="0"/>
          </a:p>
          <a:p>
            <a:r>
              <a:rPr lang="sl-SI" sz="2000" dirty="0"/>
              <a:t>2017...: prenova spletišča in imenika MF</a:t>
            </a:r>
          </a:p>
          <a:p>
            <a:r>
              <a:rPr lang="sl-SI" sz="2000" dirty="0"/>
              <a:t>2017...: prenova osrednjih predavalnic MF</a:t>
            </a:r>
          </a:p>
          <a:p>
            <a:r>
              <a:rPr lang="sl-SI" sz="2000" dirty="0" smtClean="0"/>
              <a:t>2018…: </a:t>
            </a:r>
            <a:r>
              <a:rPr lang="sl-SI" sz="2000" dirty="0"/>
              <a:t>varnostna politika </a:t>
            </a:r>
            <a:r>
              <a:rPr lang="sl-SI" sz="2000" dirty="0" smtClean="0"/>
              <a:t>MF</a:t>
            </a:r>
          </a:p>
          <a:p>
            <a:r>
              <a:rPr lang="sl-SI" sz="2000" dirty="0" smtClean="0"/>
              <a:t>2018…: razpis za mobilno telefonijo</a:t>
            </a:r>
            <a:endParaRPr lang="sl-SI" sz="2000" dirty="0"/>
          </a:p>
          <a:p>
            <a:r>
              <a:rPr lang="sl-SI" sz="2000" dirty="0" smtClean="0"/>
              <a:t>…</a:t>
            </a:r>
          </a:p>
          <a:p>
            <a:endParaRPr lang="sl-SI" sz="2000" dirty="0"/>
          </a:p>
          <a:p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14445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 smtClean="0"/>
              <a:t>Iz dela RIS:  Razno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3410"/>
          </a:xfrm>
        </p:spPr>
        <p:txBody>
          <a:bodyPr>
            <a:noAutofit/>
          </a:bodyPr>
          <a:lstStyle/>
          <a:p>
            <a:r>
              <a:rPr lang="sl-SI" sz="2000" dirty="0" smtClean="0"/>
              <a:t>naročanje mobilnih telefonov, stacionarna telefonija</a:t>
            </a:r>
          </a:p>
          <a:p>
            <a:r>
              <a:rPr lang="sl-SI" sz="2000" dirty="0" smtClean="0"/>
              <a:t>kdo bo naročil in kdo bo plačal licence…</a:t>
            </a:r>
          </a:p>
          <a:p>
            <a:r>
              <a:rPr lang="sl-SI" sz="2000" dirty="0" smtClean="0"/>
              <a:t>‚</a:t>
            </a:r>
            <a:r>
              <a:rPr lang="sl-SI" sz="2000" dirty="0"/>
              <a:t>PC mi ne dela</a:t>
            </a:r>
            <a:r>
              <a:rPr lang="sl-SI" sz="2000" dirty="0" smtClean="0"/>
              <a:t>…‘</a:t>
            </a:r>
          </a:p>
          <a:p>
            <a:r>
              <a:rPr lang="sl-SI" sz="2000" dirty="0" smtClean="0"/>
              <a:t>‚ali lahko dobim svoj strežnik…‘</a:t>
            </a:r>
          </a:p>
          <a:p>
            <a:r>
              <a:rPr lang="sl-SI" sz="2000" dirty="0" smtClean="0"/>
              <a:t>priprava specifikacij na naročanje PCjev in druge opreme</a:t>
            </a:r>
          </a:p>
          <a:p>
            <a:r>
              <a:rPr lang="sl-SI" sz="2000" dirty="0" smtClean="0"/>
              <a:t>nameščanje programske opreme na </a:t>
            </a:r>
            <a:r>
              <a:rPr lang="sl-SI" sz="2000" dirty="0" err="1" smtClean="0"/>
              <a:t>PCje</a:t>
            </a:r>
            <a:endParaRPr lang="sl-SI" sz="2000" dirty="0" smtClean="0"/>
          </a:p>
          <a:p>
            <a:r>
              <a:rPr lang="sl-SI" sz="2000" dirty="0" smtClean="0"/>
              <a:t>posredovanje pri okvarah PCjev</a:t>
            </a:r>
          </a:p>
          <a:p>
            <a:r>
              <a:rPr lang="sl-SI" sz="2000" dirty="0" smtClean="0"/>
              <a:t>svetovanje organizacijskim enotam glede informatike</a:t>
            </a:r>
          </a:p>
          <a:p>
            <a:r>
              <a:rPr lang="sl-SI" sz="2000" i="1" dirty="0" smtClean="0"/>
              <a:t>sodelovanje pri selitvah in adaptacijah prostorov na MF</a:t>
            </a:r>
          </a:p>
          <a:p>
            <a:r>
              <a:rPr lang="sl-SI" sz="2000" dirty="0"/>
              <a:t>sodelovanje pri razvoju informatike na UL in </a:t>
            </a:r>
            <a:r>
              <a:rPr lang="sl-SI" sz="2000" dirty="0" smtClean="0"/>
              <a:t>Arnes</a:t>
            </a:r>
          </a:p>
          <a:p>
            <a:r>
              <a:rPr lang="sl-SI" sz="2000" dirty="0" err="1" smtClean="0"/>
              <a:t>dhcp</a:t>
            </a:r>
            <a:r>
              <a:rPr lang="sl-SI" sz="2000" dirty="0"/>
              <a:t>, </a:t>
            </a:r>
            <a:r>
              <a:rPr lang="sl-SI" sz="2000" dirty="0" err="1"/>
              <a:t>dns</a:t>
            </a:r>
            <a:r>
              <a:rPr lang="sl-SI" sz="2000" dirty="0"/>
              <a:t>, </a:t>
            </a:r>
            <a:r>
              <a:rPr lang="sl-SI" sz="2000" dirty="0" err="1" smtClean="0"/>
              <a:t>dns-app</a:t>
            </a:r>
            <a:r>
              <a:rPr lang="sl-SI" sz="2000" dirty="0" smtClean="0"/>
              <a:t>, ACL, </a:t>
            </a:r>
            <a:r>
              <a:rPr lang="sl-SI" sz="2000" dirty="0" err="1" smtClean="0"/>
              <a:t>Radius</a:t>
            </a:r>
            <a:r>
              <a:rPr lang="sl-SI" sz="2000" dirty="0" smtClean="0"/>
              <a:t>, WLC, </a:t>
            </a:r>
            <a:r>
              <a:rPr lang="sl-SI" sz="2000" dirty="0" err="1" smtClean="0"/>
              <a:t>syslog</a:t>
            </a:r>
            <a:r>
              <a:rPr lang="sl-SI" sz="2000" dirty="0" smtClean="0"/>
              <a:t>, WUG, </a:t>
            </a:r>
            <a:r>
              <a:rPr lang="sl-SI" sz="2000" dirty="0" err="1" smtClean="0"/>
              <a:t>Zabbix</a:t>
            </a:r>
            <a:r>
              <a:rPr lang="sl-SI" sz="2000" dirty="0" smtClean="0"/>
              <a:t>…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l-SI" sz="2000" i="1" dirty="0" smtClean="0"/>
              <a:t>za beleženje nalog, shranjevanje dokumentov ipd. uporabljamo sistem </a:t>
            </a:r>
            <a:r>
              <a:rPr lang="sl-SI" sz="2000" i="1" dirty="0" err="1" smtClean="0"/>
              <a:t>RedmineRIS</a:t>
            </a:r>
            <a:endParaRPr lang="sl-SI" sz="2000" dirty="0"/>
          </a:p>
          <a:p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263991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95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25937" y="365125"/>
            <a:ext cx="11340126" cy="1325563"/>
          </a:xfrm>
        </p:spPr>
        <p:txBody>
          <a:bodyPr/>
          <a:lstStyle/>
          <a:p>
            <a:pPr algn="ctr"/>
            <a:r>
              <a:rPr lang="sl-SI" b="1" i="1" dirty="0" smtClean="0"/>
              <a:t>Pregled osrednje opreme MF in procesov v RIS</a:t>
            </a:r>
            <a:endParaRPr lang="sl-SI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00888" y="5601777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Osnovna infrastruktura</a:t>
            </a:r>
            <a:endParaRPr lang="sl-SI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500888" y="5111478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Omrežje</a:t>
            </a:r>
            <a:endParaRPr lang="sl-SI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00888" y="4620563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Strežniki</a:t>
            </a:r>
            <a:endParaRPr lang="sl-SI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500888" y="4129648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Omrežne storitve</a:t>
            </a:r>
            <a:endParaRPr lang="sl-SI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491866" y="3638733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Storitve</a:t>
            </a:r>
            <a:endParaRPr lang="sl-SI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491865" y="1807283"/>
            <a:ext cx="2870916" cy="52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 smtClean="0"/>
              <a:t>UPORABNIKI</a:t>
            </a:r>
            <a:endParaRPr lang="sl-SI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91866" y="3144894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Osebna oprema</a:t>
            </a:r>
            <a:endParaRPr lang="sl-SI" sz="16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3342802" y="4286562"/>
            <a:ext cx="2823347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 smtClean="0"/>
              <a:t>Dokumentacija</a:t>
            </a:r>
            <a:endParaRPr lang="sl-SI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491866" y="2461190"/>
            <a:ext cx="2870916" cy="52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 smtClean="0"/>
              <a:t>KOORDINATORJI za informatiko</a:t>
            </a:r>
            <a:endParaRPr lang="sl-SI" sz="16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3318197" y="3626173"/>
            <a:ext cx="4177785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b="1" i="1" dirty="0" smtClean="0"/>
              <a:t>Procesi:</a:t>
            </a:r>
            <a:r>
              <a:rPr lang="sl-SI" sz="1600" i="1" dirty="0" smtClean="0"/>
              <a:t>  </a:t>
            </a:r>
            <a:r>
              <a:rPr lang="sl-SI" sz="1600" i="1" u="sng" dirty="0" smtClean="0"/>
              <a:t>Reševanje </a:t>
            </a:r>
            <a:r>
              <a:rPr lang="sl-SI" sz="1600" i="1" u="sng" dirty="0"/>
              <a:t>incidentov</a:t>
            </a:r>
            <a:r>
              <a:rPr lang="sl-SI" sz="1600" i="1" dirty="0"/>
              <a:t>, </a:t>
            </a:r>
            <a:r>
              <a:rPr lang="sl-SI" sz="1600" i="1" u="sng" dirty="0" err="1"/>
              <a:t>helpdesk</a:t>
            </a:r>
            <a:r>
              <a:rPr lang="sl-SI" sz="1600" i="1" dirty="0"/>
              <a:t>, </a:t>
            </a:r>
            <a:r>
              <a:rPr lang="sl-SI" sz="1600" i="1" u="sng" dirty="0"/>
              <a:t>vzdrževanje</a:t>
            </a:r>
            <a:r>
              <a:rPr lang="sl-SI" sz="1600" i="1" dirty="0"/>
              <a:t>, </a:t>
            </a:r>
            <a:r>
              <a:rPr lang="sl-SI" sz="1600" i="1" u="sng" dirty="0"/>
              <a:t>upravljanje</a:t>
            </a:r>
            <a:r>
              <a:rPr lang="sl-SI" sz="1600" i="1" dirty="0"/>
              <a:t>, </a:t>
            </a:r>
            <a:r>
              <a:rPr lang="sl-SI" sz="1600" i="1" u="sng" dirty="0" smtClean="0"/>
              <a:t>projekti</a:t>
            </a:r>
            <a:r>
              <a:rPr lang="sl-SI" sz="1600" i="1" dirty="0" smtClean="0"/>
              <a:t> </a:t>
            </a:r>
            <a:endParaRPr lang="sl-SI" sz="1600" i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956923" y="3616573"/>
            <a:ext cx="4150402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 smtClean="0"/>
              <a:t>Varnost</a:t>
            </a:r>
            <a:endParaRPr lang="sl-SI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848275" y="6102984"/>
            <a:ext cx="4828817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 smtClean="0"/>
              <a:t>Organiziranost</a:t>
            </a:r>
            <a:endParaRPr lang="sl-SI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7104011" y="5601777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prostori, </a:t>
            </a:r>
            <a:r>
              <a:rPr lang="sl-SI" sz="1600" dirty="0" err="1" smtClean="0"/>
              <a:t>UPSi</a:t>
            </a:r>
            <a:r>
              <a:rPr lang="sl-SI" sz="1600" dirty="0" smtClean="0"/>
              <a:t>, klime, agregat…</a:t>
            </a:r>
            <a:endParaRPr lang="sl-SI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104011" y="5111478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70 omrežnih stikal, 80 </a:t>
            </a:r>
            <a:r>
              <a:rPr lang="sl-SI" sz="1600" dirty="0" err="1" smtClean="0"/>
              <a:t>Wifi</a:t>
            </a:r>
            <a:r>
              <a:rPr lang="sl-SI" sz="1600" dirty="0" smtClean="0"/>
              <a:t> AP…</a:t>
            </a:r>
            <a:endParaRPr lang="sl-SI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7104011" y="4620563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50+ strežnikov, diskovna polja…</a:t>
            </a:r>
            <a:endParaRPr lang="sl-SI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104011" y="4129648"/>
            <a:ext cx="2880000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identitete up., </a:t>
            </a:r>
            <a:r>
              <a:rPr lang="sl-SI" sz="1600" dirty="0"/>
              <a:t>mail, </a:t>
            </a:r>
            <a:r>
              <a:rPr lang="sl-SI" sz="1600" dirty="0" err="1"/>
              <a:t>eduroam</a:t>
            </a:r>
            <a:r>
              <a:rPr lang="sl-SI" sz="1600" dirty="0" smtClean="0"/>
              <a:t>…</a:t>
            </a:r>
            <a:endParaRPr lang="sl-SI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104011" y="3638733"/>
            <a:ext cx="2870978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IRC, VIS, KE, spletišče…</a:t>
            </a:r>
            <a:endParaRPr lang="sl-SI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104010" y="1807283"/>
            <a:ext cx="2861893" cy="52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 smtClean="0"/>
              <a:t>800+ zaposlenih na MF, zunanji. 36 org. enot MF</a:t>
            </a:r>
            <a:endParaRPr lang="sl-SI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7104011" y="3144894"/>
            <a:ext cx="2870978" cy="3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1000+ </a:t>
            </a:r>
            <a:r>
              <a:rPr lang="sl-SI" sz="1600" dirty="0" err="1" smtClean="0"/>
              <a:t>PCjev</a:t>
            </a:r>
            <a:r>
              <a:rPr lang="sl-SI" sz="1600" dirty="0" smtClean="0"/>
              <a:t>, licence, telefoni</a:t>
            </a:r>
            <a:endParaRPr lang="sl-SI" sz="16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8945925" y="4286562"/>
            <a:ext cx="2823347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Evidence, teh. dokumentacija, navodila, razpisi</a:t>
            </a:r>
            <a:endParaRPr lang="sl-SI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104011" y="2461190"/>
            <a:ext cx="2861894" cy="523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 smtClean="0"/>
              <a:t>72+ koordinatorjev</a:t>
            </a:r>
            <a:endParaRPr lang="sl-SI" sz="1600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8921320" y="3626173"/>
            <a:ext cx="4177785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b="1" dirty="0" smtClean="0"/>
              <a:t>Reševanje incidentov, </a:t>
            </a:r>
            <a:r>
              <a:rPr lang="sl-SI" sz="1600" b="1" dirty="0" err="1" smtClean="0"/>
              <a:t>helpdesk</a:t>
            </a:r>
            <a:r>
              <a:rPr lang="sl-SI" sz="1600" b="1" dirty="0" smtClean="0"/>
              <a:t>, vzdrževanje, upravljanje, projekti</a:t>
            </a:r>
            <a:endParaRPr lang="sl-SI" sz="1600" b="1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4646200" y="3616573"/>
            <a:ext cx="4150402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sl-SI" sz="1600" dirty="0" smtClean="0"/>
              <a:t>Kraja gesel, izdaja licenc, certifikati…</a:t>
            </a:r>
            <a:endParaRPr lang="sl-SI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6451398" y="6102984"/>
            <a:ext cx="4828817" cy="54000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sl-SI" sz="1600" dirty="0" smtClean="0"/>
              <a:t>Kadri, finance, sodelovanje z UL, Arnes, </a:t>
            </a:r>
            <a:r>
              <a:rPr lang="sl-SI" sz="1600" i="1" dirty="0" smtClean="0"/>
              <a:t>zunanje izvajanje storitev</a:t>
            </a:r>
            <a:endParaRPr lang="sl-SI" sz="1600" i="1" dirty="0"/>
          </a:p>
        </p:txBody>
      </p:sp>
      <p:sp>
        <p:nvSpPr>
          <p:cNvPr id="2" name="Rectangle 1"/>
          <p:cNvSpPr/>
          <p:nvPr/>
        </p:nvSpPr>
        <p:spPr>
          <a:xfrm>
            <a:off x="6096000" y="1448978"/>
            <a:ext cx="5580062" cy="53100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77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Povzetek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i="1" dirty="0" smtClean="0"/>
              <a:t>Računalniško </a:t>
            </a:r>
            <a:r>
              <a:rPr lang="sl-SI" sz="2000" i="1" dirty="0"/>
              <a:t>informacijsko središče MF </a:t>
            </a:r>
            <a:r>
              <a:rPr lang="sl-SI" sz="2000" i="1" dirty="0" smtClean="0"/>
              <a:t>skrbi </a:t>
            </a:r>
            <a:r>
              <a:rPr lang="sl-SI" sz="2000" i="1" dirty="0"/>
              <a:t>za osrednji del informatike </a:t>
            </a:r>
            <a:r>
              <a:rPr lang="sl-SI" sz="2000" i="1" dirty="0" smtClean="0"/>
              <a:t>na MF:</a:t>
            </a:r>
          </a:p>
          <a:p>
            <a:r>
              <a:rPr lang="sl-SI" sz="2000" dirty="0" smtClean="0"/>
              <a:t>4 </a:t>
            </a:r>
            <a:r>
              <a:rPr lang="sl-SI" sz="2000" dirty="0"/>
              <a:t>zaposleni + vodja </a:t>
            </a:r>
            <a:r>
              <a:rPr lang="sl-SI" sz="2000" dirty="0" smtClean="0"/>
              <a:t>(kar predstavlja precej </a:t>
            </a:r>
            <a:r>
              <a:rPr lang="sl-SI" sz="2000" dirty="0"/>
              <a:t>manj kot 1% </a:t>
            </a:r>
            <a:r>
              <a:rPr lang="sl-SI" sz="2000" dirty="0" smtClean="0"/>
              <a:t>zaposlenih na MF)</a:t>
            </a:r>
            <a:endParaRPr lang="sl-SI" sz="2000" i="1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sl-SI" sz="2000" i="1" dirty="0" smtClean="0"/>
              <a:t>Organiziranost informatike na MF temelji na organiziranosti MF:</a:t>
            </a:r>
          </a:p>
          <a:p>
            <a:r>
              <a:rPr lang="sl-SI" sz="2000" dirty="0"/>
              <a:t>organizacijske enote so zelo samostojne</a:t>
            </a:r>
          </a:p>
          <a:p>
            <a:r>
              <a:rPr lang="sl-SI" sz="2000" dirty="0"/>
              <a:t>obsežna strokovna dejavnost poteka na treh inštitutih (IMI, </a:t>
            </a:r>
            <a:r>
              <a:rPr lang="sl-SI" sz="2000" dirty="0" err="1"/>
              <a:t>Pato</a:t>
            </a:r>
            <a:r>
              <a:rPr lang="sl-SI" sz="2000" dirty="0"/>
              <a:t>, ISM</a:t>
            </a:r>
            <a:r>
              <a:rPr lang="sl-SI" sz="2000" dirty="0" smtClean="0"/>
              <a:t>)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sl-SI" sz="2000" b="1" i="1" dirty="0" smtClean="0"/>
              <a:t>Načela razvoja informatike na MF </a:t>
            </a:r>
            <a:r>
              <a:rPr lang="sl-SI" sz="2000" i="1" dirty="0" smtClean="0"/>
              <a:t>(od 80-tih let 20.stol. naprej):</a:t>
            </a:r>
          </a:p>
          <a:p>
            <a:r>
              <a:rPr lang="sl-SI" sz="2000" dirty="0" smtClean="0"/>
              <a:t>ločitev na osrednji del informatike in na informatike po enotah</a:t>
            </a:r>
          </a:p>
          <a:p>
            <a:r>
              <a:rPr lang="sl-SI" sz="2000" dirty="0" smtClean="0"/>
              <a:t>naslonitev </a:t>
            </a:r>
            <a:r>
              <a:rPr lang="sl-SI" sz="2000" dirty="0"/>
              <a:t>na ključne storitve UL (IRC, </a:t>
            </a:r>
            <a:r>
              <a:rPr lang="sl-SI" sz="2000" dirty="0" smtClean="0"/>
              <a:t>KE, VIS, povezljivost, podpora študentom)</a:t>
            </a:r>
            <a:endParaRPr lang="sl-SI" sz="2000" dirty="0"/>
          </a:p>
          <a:p>
            <a:r>
              <a:rPr lang="sl-SI" sz="2000" dirty="0" smtClean="0"/>
              <a:t>nadzorovano zunanje </a:t>
            </a:r>
            <a:r>
              <a:rPr lang="sl-SI" sz="2000" dirty="0"/>
              <a:t>izvajanje </a:t>
            </a:r>
            <a:r>
              <a:rPr lang="sl-SI" sz="2000" dirty="0" smtClean="0"/>
              <a:t>izbranih storitev (vzdrževanje, programiranje…)</a:t>
            </a:r>
            <a:endParaRPr lang="sl-SI" sz="2000" dirty="0"/>
          </a:p>
          <a:p>
            <a:r>
              <a:rPr lang="sl-SI" sz="2000" i="1" dirty="0"/>
              <a:t>ohranitev ključnih </a:t>
            </a:r>
            <a:r>
              <a:rPr lang="sl-SI" sz="2000" i="1" dirty="0" smtClean="0"/>
              <a:t>funkcij (</a:t>
            </a:r>
            <a:r>
              <a:rPr lang="sl-SI" sz="2000" i="1" dirty="0"/>
              <a:t>načrtovanje in kontrola)</a:t>
            </a:r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235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RIS nudi raziskovalcem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sl-SI" sz="2000" i="1" dirty="0" smtClean="0"/>
              <a:t>stabilne in hitre povezave lokalnega omrežja enote MF v internet</a:t>
            </a:r>
          </a:p>
          <a:p>
            <a:r>
              <a:rPr lang="sl-SI" sz="2000" i="1" dirty="0" smtClean="0"/>
              <a:t>stabilne storitve (mail, </a:t>
            </a:r>
            <a:r>
              <a:rPr lang="sl-SI" sz="2000" i="1" dirty="0" err="1" smtClean="0"/>
              <a:t>WiFi</a:t>
            </a:r>
            <a:r>
              <a:rPr lang="sl-SI" sz="2000" i="1" dirty="0" smtClean="0"/>
              <a:t> in </a:t>
            </a:r>
            <a:r>
              <a:rPr lang="sl-SI" sz="2000" i="1" dirty="0" err="1" smtClean="0"/>
              <a:t>eduroam</a:t>
            </a:r>
            <a:r>
              <a:rPr lang="sl-SI" sz="2000" i="1" dirty="0" smtClean="0"/>
              <a:t>; </a:t>
            </a:r>
            <a:r>
              <a:rPr lang="sl-SI" sz="2000" i="1" dirty="0" err="1" smtClean="0"/>
              <a:t>mailman</a:t>
            </a:r>
            <a:r>
              <a:rPr lang="sl-SI" sz="2000" i="1" dirty="0" smtClean="0"/>
              <a:t>, </a:t>
            </a:r>
            <a:r>
              <a:rPr lang="sl-SI" sz="2000" i="1" dirty="0" err="1"/>
              <a:t>O</a:t>
            </a:r>
            <a:r>
              <a:rPr lang="sl-SI" sz="2000" i="1" dirty="0" err="1" smtClean="0"/>
              <a:t>blakMF</a:t>
            </a:r>
            <a:r>
              <a:rPr lang="sl-SI" sz="2000" i="1" dirty="0" smtClean="0"/>
              <a:t>, </a:t>
            </a:r>
            <a:r>
              <a:rPr lang="sl-SI" sz="2000" i="1" dirty="0" err="1" smtClean="0"/>
              <a:t>OpenVPN</a:t>
            </a:r>
            <a:r>
              <a:rPr lang="sl-SI" sz="2000" i="1" dirty="0" smtClean="0"/>
              <a:t>)</a:t>
            </a:r>
          </a:p>
          <a:p>
            <a:r>
              <a:rPr lang="sl-SI" sz="2000" i="1" dirty="0"/>
              <a:t>pomoč uporabnikom preko koordinatorjev </a:t>
            </a:r>
            <a:r>
              <a:rPr lang="sl-SI" sz="2000" i="1" dirty="0" smtClean="0"/>
              <a:t>na enotah MF</a:t>
            </a:r>
            <a:endParaRPr lang="sl-SI" sz="2000" i="1" dirty="0"/>
          </a:p>
          <a:p>
            <a:pPr>
              <a:spcBef>
                <a:spcPts val="1800"/>
              </a:spcBef>
            </a:pPr>
            <a:r>
              <a:rPr lang="sl-SI" sz="2000" dirty="0" smtClean="0"/>
              <a:t>učinkovito upravljanje identitet uporabnikov</a:t>
            </a:r>
          </a:p>
          <a:p>
            <a:r>
              <a:rPr lang="sl-SI" sz="2000" dirty="0" smtClean="0"/>
              <a:t>ažuriranje </a:t>
            </a:r>
            <a:r>
              <a:rPr lang="sl-SI" sz="2000" dirty="0"/>
              <a:t>imenika na spletišču MF preko kadrovske evidence (mesečno)</a:t>
            </a:r>
          </a:p>
          <a:p>
            <a:pPr>
              <a:spcBef>
                <a:spcPts val="1800"/>
              </a:spcBef>
            </a:pPr>
            <a:r>
              <a:rPr lang="sl-SI" sz="2000" dirty="0" smtClean="0"/>
              <a:t>licenčno programsko opremo po licenčnih pogojih in postopkih na MF</a:t>
            </a:r>
          </a:p>
          <a:p>
            <a:r>
              <a:rPr lang="sl-SI" sz="2000" dirty="0"/>
              <a:t>storitve </a:t>
            </a:r>
            <a:r>
              <a:rPr lang="sl-SI" sz="2000" dirty="0" smtClean="0"/>
              <a:t>domene UL MS AD </a:t>
            </a:r>
            <a:r>
              <a:rPr lang="sl-SI" sz="2000" dirty="0" err="1" smtClean="0"/>
              <a:t>mef</a:t>
            </a:r>
            <a:r>
              <a:rPr lang="sl-SI" sz="2000" dirty="0" smtClean="0"/>
              <a:t> </a:t>
            </a:r>
            <a:r>
              <a:rPr lang="sl-SI" sz="2000" dirty="0"/>
              <a:t>za </a:t>
            </a:r>
            <a:r>
              <a:rPr lang="sl-SI" sz="2000" dirty="0" err="1"/>
              <a:t>PCje</a:t>
            </a:r>
            <a:r>
              <a:rPr lang="sl-SI" sz="2000" dirty="0"/>
              <a:t> (deljeni diski in tiskalniki, posodabljanje, zaščita) </a:t>
            </a:r>
            <a:endParaRPr lang="sl-SI" sz="2000" dirty="0" smtClean="0"/>
          </a:p>
          <a:p>
            <a:r>
              <a:rPr lang="sl-SI" sz="2000" dirty="0" smtClean="0"/>
              <a:t>naročanje mobilnih telefonov in storitve stacionarne telefonije</a:t>
            </a:r>
          </a:p>
          <a:p>
            <a:r>
              <a:rPr lang="sl-SI" sz="2000" i="1" dirty="0" smtClean="0"/>
              <a:t>odpravljanje okvar v delovnem času</a:t>
            </a:r>
            <a:endParaRPr lang="sl-SI" sz="2000" dirty="0"/>
          </a:p>
          <a:p>
            <a:endParaRPr 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1381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Ključna tveganja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i="1" dirty="0" smtClean="0"/>
              <a:t>odhod zaposlenih v (precej) bolje plačane službe (tudi v javnem sektorju in na UL)</a:t>
            </a:r>
          </a:p>
          <a:p>
            <a:r>
              <a:rPr lang="sl-SI" sz="2000" i="1" dirty="0" smtClean="0"/>
              <a:t>nezmožnost zaposlitve novega kakovostnega kadra</a:t>
            </a:r>
          </a:p>
          <a:p>
            <a:r>
              <a:rPr lang="sl-SI" sz="2000" i="1" dirty="0" smtClean="0"/>
              <a:t>pomanjkanje prostorov za obstoječe in nove sodelavce (smo na dveh lokacijah)</a:t>
            </a:r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97174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Tveganja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spcBef>
                <a:spcPts val="2400"/>
              </a:spcBef>
            </a:pPr>
            <a:r>
              <a:rPr lang="sl-SI" sz="2000" i="1" dirty="0" smtClean="0"/>
              <a:t>zahteve </a:t>
            </a:r>
            <a:r>
              <a:rPr lang="sl-SI" sz="2000" i="1" dirty="0"/>
              <a:t>po </a:t>
            </a:r>
            <a:r>
              <a:rPr lang="sl-SI" sz="2000" i="1" dirty="0" smtClean="0"/>
              <a:t>delovanju storitev 24/7, </a:t>
            </a:r>
            <a:r>
              <a:rPr lang="sl-SI" sz="2000" i="1" dirty="0"/>
              <a:t>ki pa </a:t>
            </a:r>
            <a:r>
              <a:rPr lang="sl-SI" sz="2000" i="1" dirty="0" smtClean="0"/>
              <a:t>niso formalizirane</a:t>
            </a:r>
          </a:p>
          <a:p>
            <a:r>
              <a:rPr lang="sl-SI" sz="2000" dirty="0"/>
              <a:t>preveč raznoliko delo za obstoječe število zaposlenih</a:t>
            </a:r>
            <a:endParaRPr lang="sl-SI" sz="2000" dirty="0" smtClean="0"/>
          </a:p>
          <a:p>
            <a:r>
              <a:rPr lang="sl-SI" sz="2000" dirty="0" smtClean="0"/>
              <a:t>pomanjkanje </a:t>
            </a:r>
            <a:r>
              <a:rPr lang="sl-SI" sz="2000" dirty="0"/>
              <a:t>časa za kakovostno sodelovanje </a:t>
            </a:r>
            <a:r>
              <a:rPr lang="sl-SI" sz="2000" dirty="0" smtClean="0"/>
              <a:t>s pooblaščenimi koordinatorji po organizacijskih enotah MF</a:t>
            </a:r>
          </a:p>
          <a:p>
            <a:r>
              <a:rPr lang="sl-SI" sz="2000" dirty="0"/>
              <a:t>heterogeno okolje na MF (PCji niso poenoteni, večina kateder ni v omrežju MF…)</a:t>
            </a:r>
          </a:p>
          <a:p>
            <a:r>
              <a:rPr lang="sl-SI" sz="2000" dirty="0"/>
              <a:t>pričakovanja uporabnikov, da se bodo zahtevki reševali takoj, le zanje in (skoraj) brez opisa </a:t>
            </a:r>
            <a:r>
              <a:rPr lang="sl-SI" sz="2000" dirty="0" smtClean="0"/>
              <a:t>težave</a:t>
            </a:r>
          </a:p>
          <a:p>
            <a:r>
              <a:rPr lang="sl-SI" sz="2000" dirty="0"/>
              <a:t>občasno nespoštovanje dogovorjenih postopkov s strani zaposlenih na MF in njihovih koordinatorjev (npr. dodeljevanje licenc, vloga koordinatorjev IT)</a:t>
            </a:r>
          </a:p>
          <a:p>
            <a:r>
              <a:rPr lang="sl-SI" sz="2000" dirty="0" smtClean="0"/>
              <a:t>preobremenjenost </a:t>
            </a:r>
            <a:r>
              <a:rPr lang="sl-SI" sz="2000" dirty="0"/>
              <a:t>zaposlenih</a:t>
            </a:r>
          </a:p>
          <a:p>
            <a:pPr>
              <a:spcBef>
                <a:spcPts val="1800"/>
              </a:spcBef>
            </a:pPr>
            <a:r>
              <a:rPr lang="sl-SI" sz="2000" dirty="0" smtClean="0"/>
              <a:t>podcenjevanje informacijskih projektov</a:t>
            </a:r>
            <a:endParaRPr lang="sl-SI" sz="2000" dirty="0"/>
          </a:p>
          <a:p>
            <a:r>
              <a:rPr lang="sl-SI" sz="2000" dirty="0" smtClean="0"/>
              <a:t>pomanjkanje časa za kakovostno sodelovanje z vodstvom MF pri organiziranju in razvoju osrednjega dela informatike na MF</a:t>
            </a:r>
          </a:p>
          <a:p>
            <a:r>
              <a:rPr lang="sl-SI" sz="2000" dirty="0"/>
              <a:t>pomanjkanje časa za kakovosten razvoj in vpeljavo varnostnih mehanizmov</a:t>
            </a:r>
          </a:p>
          <a:p>
            <a:pPr>
              <a:spcBef>
                <a:spcPts val="1800"/>
              </a:spcBef>
            </a:pPr>
            <a:r>
              <a:rPr lang="sl-SI" sz="2000" dirty="0" smtClean="0"/>
              <a:t>pomanjkanje delovnih mest: sistemski analitik, inženir informacijske varnosti, razvijalec spletišča, tehnični urednik spletišča… </a:t>
            </a:r>
          </a:p>
          <a:p>
            <a:r>
              <a:rPr lang="sl-SI" sz="2000" dirty="0" smtClean="0"/>
              <a:t>nezadostna kadrovska podpora na UL</a:t>
            </a:r>
          </a:p>
          <a:p>
            <a:r>
              <a:rPr lang="sl-SI" sz="2000" dirty="0" smtClean="0"/>
              <a:t>nejasna strategija in plani informatike na UL</a:t>
            </a:r>
          </a:p>
          <a:p>
            <a:r>
              <a:rPr lang="sl-SI" sz="2000" dirty="0" smtClean="0"/>
              <a:t>način uvajanja PIS UL</a:t>
            </a:r>
          </a:p>
          <a:p>
            <a:r>
              <a:rPr lang="sl-SI" sz="2000" dirty="0" smtClean="0"/>
              <a:t>način izvedbe javnega naročila za mobilno telefonijo</a:t>
            </a:r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873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9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RIS lahko ponudi raziskovalcem preko projektov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3410"/>
          </a:xfrm>
        </p:spPr>
        <p:txBody>
          <a:bodyPr>
            <a:normAutofit fontScale="92500" lnSpcReduction="20000"/>
          </a:bodyPr>
          <a:lstStyle/>
          <a:p>
            <a:r>
              <a:rPr lang="sl-SI" sz="2000" dirty="0" smtClean="0"/>
              <a:t>ureditev lokalnega omrežja enote MF</a:t>
            </a:r>
          </a:p>
          <a:p>
            <a:r>
              <a:rPr lang="sl-SI" sz="2000" dirty="0" smtClean="0"/>
              <a:t>sistem za vodenje projektov </a:t>
            </a:r>
            <a:r>
              <a:rPr lang="sl-SI" sz="2000" dirty="0" err="1" smtClean="0"/>
              <a:t>RedmineMF</a:t>
            </a:r>
            <a:endParaRPr lang="sl-SI" sz="2000" dirty="0"/>
          </a:p>
          <a:p>
            <a:r>
              <a:rPr lang="sl-SI" sz="2000" dirty="0" smtClean="0"/>
              <a:t>gostovanje spletnih strani</a:t>
            </a:r>
          </a:p>
          <a:p>
            <a:r>
              <a:rPr lang="sl-SI" sz="2000" dirty="0" smtClean="0"/>
              <a:t>gostovanje strežnikov </a:t>
            </a:r>
          </a:p>
          <a:p>
            <a:r>
              <a:rPr lang="sl-SI" sz="2000" dirty="0" smtClean="0"/>
              <a:t>diskovni prostor</a:t>
            </a:r>
          </a:p>
          <a:p>
            <a:r>
              <a:rPr lang="sl-SI" sz="2000" dirty="0"/>
              <a:t>omrežne povezave 10Gbps</a:t>
            </a:r>
          </a:p>
          <a:p>
            <a:r>
              <a:rPr lang="sl-SI" sz="2000" dirty="0" smtClean="0"/>
              <a:t>sodelovanje v raziskovalnih projektih</a:t>
            </a:r>
          </a:p>
          <a:p>
            <a:endParaRPr lang="sl-SI" sz="2000" dirty="0" smtClean="0"/>
          </a:p>
          <a:p>
            <a:r>
              <a:rPr lang="sl-SI" sz="2000" dirty="0" smtClean="0"/>
              <a:t>RIS raziskovalcem ne nudi:</a:t>
            </a:r>
          </a:p>
          <a:p>
            <a:pPr lvl="1"/>
            <a:r>
              <a:rPr lang="sl-SI" sz="1600" dirty="0" smtClean="0"/>
              <a:t>vzdrževanja osebnih računalnikov</a:t>
            </a:r>
          </a:p>
          <a:p>
            <a:pPr lvl="1"/>
            <a:r>
              <a:rPr lang="sl-SI" sz="1600" dirty="0" smtClean="0"/>
              <a:t>vzdrževanja lokalnega omrežja</a:t>
            </a:r>
            <a:endParaRPr lang="sl-SI" sz="1600" dirty="0"/>
          </a:p>
          <a:p>
            <a:pPr lvl="1"/>
            <a:r>
              <a:rPr lang="sl-SI" sz="1600" dirty="0" smtClean="0"/>
              <a:t>vzdrževanja spletnih strani</a:t>
            </a:r>
          </a:p>
          <a:p>
            <a:pPr lvl="1"/>
            <a:r>
              <a:rPr lang="sl-SI" sz="1600" dirty="0"/>
              <a:t>vzdrževanja </a:t>
            </a:r>
            <a:r>
              <a:rPr lang="sl-SI" sz="1600" dirty="0" smtClean="0"/>
              <a:t>programske opreme</a:t>
            </a:r>
            <a:endParaRPr lang="sl-SI" sz="1600" dirty="0"/>
          </a:p>
          <a:p>
            <a:pPr lvl="1"/>
            <a:r>
              <a:rPr lang="sl-SI" sz="1600" dirty="0" smtClean="0"/>
              <a:t>vzdrževanja strežnikov</a:t>
            </a:r>
          </a:p>
          <a:p>
            <a:pPr lvl="1"/>
            <a:r>
              <a:rPr lang="sl-SI" sz="1600" dirty="0" smtClean="0"/>
              <a:t>pomoči neposrednim uporabnikom</a:t>
            </a:r>
          </a:p>
          <a:p>
            <a:pPr lvl="1"/>
            <a:r>
              <a:rPr lang="sl-SI" sz="1600" dirty="0" smtClean="0"/>
              <a:t>posebnih storitev, ki niso vnaprej dogovorjene</a:t>
            </a:r>
          </a:p>
          <a:p>
            <a:pPr lvl="1"/>
            <a:r>
              <a:rPr lang="sl-SI" sz="1600" dirty="0"/>
              <a:t>odpravljanja okvar izven delovnega časa</a:t>
            </a:r>
          </a:p>
          <a:p>
            <a:pPr lvl="1"/>
            <a:endParaRPr lang="sl-SI" sz="1600" dirty="0" smtClean="0"/>
          </a:p>
          <a:p>
            <a:pPr lvl="1"/>
            <a:endParaRPr lang="sl-SI" sz="16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 smtClean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3786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Lokacije UL MF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3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Medicinska fakulteta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000" dirty="0" smtClean="0"/>
              <a:t>MF je del UL</a:t>
            </a:r>
          </a:p>
          <a:p>
            <a:r>
              <a:rPr lang="sl-SI" sz="2000" dirty="0"/>
              <a:t>opravlja pedagoško, raziskovano in strokovno delo</a:t>
            </a:r>
          </a:p>
          <a:p>
            <a:r>
              <a:rPr lang="sl-SI" sz="2000" dirty="0" smtClean="0"/>
              <a:t>ima 1500+ študentov</a:t>
            </a:r>
          </a:p>
          <a:p>
            <a:r>
              <a:rPr lang="sl-SI" sz="2000" dirty="0"/>
              <a:t>ima 800+ zaposlenih in mnogo sodelavcev</a:t>
            </a:r>
          </a:p>
          <a:p>
            <a:r>
              <a:rPr lang="sl-SI" sz="2000" i="1" dirty="0" smtClean="0"/>
              <a:t>po pravilniku UL MF ima:</a:t>
            </a:r>
          </a:p>
          <a:p>
            <a:pPr lvl="1"/>
            <a:r>
              <a:rPr lang="sl-SI" sz="1600" i="1" dirty="0" smtClean="0"/>
              <a:t>36 inštitutov </a:t>
            </a:r>
            <a:r>
              <a:rPr lang="sl-SI" sz="1600" i="1" dirty="0"/>
              <a:t>in </a:t>
            </a:r>
            <a:r>
              <a:rPr lang="sl-SI" sz="1600" i="1" dirty="0" smtClean="0"/>
              <a:t>kateder </a:t>
            </a:r>
            <a:r>
              <a:rPr lang="sl-SI" sz="1600" i="1" dirty="0"/>
              <a:t>za pedagoško in raziskovalno </a:t>
            </a:r>
            <a:r>
              <a:rPr lang="sl-SI" sz="1600" i="1" dirty="0" smtClean="0"/>
              <a:t>dejavnost</a:t>
            </a:r>
          </a:p>
          <a:p>
            <a:pPr lvl="1"/>
            <a:r>
              <a:rPr lang="sl-SI" sz="1600" i="1" dirty="0" smtClean="0"/>
              <a:t>6</a:t>
            </a:r>
            <a:r>
              <a:rPr lang="it-IT" sz="1600" i="1" dirty="0" smtClean="0"/>
              <a:t> </a:t>
            </a:r>
            <a:r>
              <a:rPr lang="sl-SI" sz="1600" i="1" dirty="0" smtClean="0"/>
              <a:t>i</a:t>
            </a:r>
            <a:r>
              <a:rPr lang="it-IT" sz="1600" i="1" dirty="0" smtClean="0"/>
              <a:t>nštitut</a:t>
            </a:r>
            <a:r>
              <a:rPr lang="sl-SI" sz="1600" i="1" dirty="0" smtClean="0"/>
              <a:t>ov</a:t>
            </a:r>
            <a:r>
              <a:rPr lang="it-IT" sz="1600" i="1" dirty="0" smtClean="0"/>
              <a:t> </a:t>
            </a:r>
            <a:r>
              <a:rPr lang="it-IT" sz="1600" i="1" dirty="0"/>
              <a:t>in </a:t>
            </a:r>
            <a:r>
              <a:rPr lang="it-IT" sz="1600" i="1" dirty="0" smtClean="0"/>
              <a:t>centr</a:t>
            </a:r>
            <a:r>
              <a:rPr lang="sl-SI" sz="1600" i="1" dirty="0" smtClean="0"/>
              <a:t>ov</a:t>
            </a:r>
            <a:r>
              <a:rPr lang="it-IT" sz="1600" i="1" dirty="0" smtClean="0"/>
              <a:t> </a:t>
            </a:r>
            <a:r>
              <a:rPr lang="it-IT" sz="1600" i="1" dirty="0"/>
              <a:t>za strokovno zdravstveno dejavnost</a:t>
            </a:r>
          </a:p>
          <a:p>
            <a:pPr lvl="1"/>
            <a:r>
              <a:rPr lang="sl-SI" sz="1600" i="1" dirty="0" smtClean="0"/>
              <a:t>Tajništvo, CMK, </a:t>
            </a:r>
            <a:r>
              <a:rPr lang="sl-SI" sz="1600" i="1" dirty="0"/>
              <a:t>Študentski svet, </a:t>
            </a:r>
            <a:r>
              <a:rPr lang="sl-SI" sz="1600" i="1" dirty="0" smtClean="0"/>
              <a:t>Oddelek </a:t>
            </a:r>
            <a:r>
              <a:rPr lang="sl-SI" sz="1600" i="1" dirty="0"/>
              <a:t>za EMŠ program dentalne </a:t>
            </a:r>
            <a:r>
              <a:rPr lang="sl-SI" sz="1600" i="1" dirty="0" smtClean="0"/>
              <a:t>medicine…</a:t>
            </a:r>
            <a:endParaRPr lang="sl-SI" sz="1600" i="1" dirty="0"/>
          </a:p>
          <a:p>
            <a:r>
              <a:rPr lang="sl-SI" sz="2000" i="1" dirty="0" smtClean="0"/>
              <a:t>ima preko 10 prostorsko zelo razpršenih </a:t>
            </a:r>
            <a:r>
              <a:rPr lang="sl-SI" sz="2000" i="1" dirty="0" smtClean="0"/>
              <a:t>zgradb, </a:t>
            </a:r>
            <a:r>
              <a:rPr lang="sl-SI" sz="2000" i="1" dirty="0" smtClean="0"/>
              <a:t>14 osrednjih </a:t>
            </a:r>
            <a:r>
              <a:rPr lang="sl-SI" sz="2000" i="1" dirty="0" smtClean="0"/>
              <a:t>predavalnic (in preko 40 drugih)</a:t>
            </a:r>
          </a:p>
          <a:p>
            <a:r>
              <a:rPr lang="sl-SI" sz="2000" dirty="0" smtClean="0"/>
              <a:t>v 70-ih letih 20.stol je bil ustanovljen IBMI</a:t>
            </a:r>
          </a:p>
          <a:p>
            <a:pPr marL="0" indent="0">
              <a:buNone/>
            </a:pPr>
            <a:endParaRPr lang="sl-SI" sz="2000" i="1" dirty="0" smtClean="0"/>
          </a:p>
          <a:p>
            <a:pPr marL="0" indent="0">
              <a:buNone/>
            </a:pPr>
            <a:r>
              <a:rPr lang="sl-SI" sz="2000" i="1" dirty="0" smtClean="0"/>
              <a:t>RIS skrbi </a:t>
            </a:r>
            <a:r>
              <a:rPr lang="sl-SI" sz="2000" i="1" dirty="0"/>
              <a:t>za pomoč uporabnikom preko koordinatorjev na enotah </a:t>
            </a:r>
            <a:r>
              <a:rPr lang="sl-SI" sz="2000" i="1" dirty="0" smtClean="0"/>
              <a:t>MF.</a:t>
            </a:r>
          </a:p>
          <a:p>
            <a:pPr marL="0" indent="0">
              <a:buNone/>
            </a:pPr>
            <a:endParaRPr lang="sl-SI" sz="2000" i="1" dirty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 smtClean="0"/>
          </a:p>
          <a:p>
            <a:pPr marL="0" indent="0">
              <a:buNone/>
            </a:pPr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4629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348" cy="6895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2158" y="1566517"/>
            <a:ext cx="2955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Inštitut </a:t>
            </a:r>
            <a:r>
              <a:rPr lang="sl-SI" sz="1400" dirty="0"/>
              <a:t>za </a:t>
            </a:r>
            <a:r>
              <a:rPr lang="sl-SI" sz="1400" dirty="0" smtClean="0"/>
              <a:t>anatomijo</a:t>
            </a:r>
          </a:p>
          <a:p>
            <a:r>
              <a:rPr lang="sl-SI" sz="1400" dirty="0"/>
              <a:t>Inštitut za farmakologijo in eks. </a:t>
            </a:r>
            <a:r>
              <a:rPr lang="sl-SI" sz="1400" dirty="0" err="1"/>
              <a:t>toks</a:t>
            </a:r>
            <a:r>
              <a:rPr lang="sl-SI" sz="1400" dirty="0"/>
              <a:t>.</a:t>
            </a:r>
          </a:p>
          <a:p>
            <a:r>
              <a:rPr lang="sl-SI" sz="1400" dirty="0"/>
              <a:t>Inštitut za histologijo in embriologijo</a:t>
            </a:r>
          </a:p>
          <a:p>
            <a:r>
              <a:rPr lang="sl-SI" sz="1400" dirty="0"/>
              <a:t>Inštitut za patologijo</a:t>
            </a:r>
          </a:p>
          <a:p>
            <a:r>
              <a:rPr lang="sl-SI" sz="1400" dirty="0"/>
              <a:t>Inštitut za sodno medicino</a:t>
            </a:r>
          </a:p>
          <a:p>
            <a:endParaRPr lang="sl-SI" sz="1400" dirty="0"/>
          </a:p>
          <a:p>
            <a:r>
              <a:rPr lang="sl-SI" sz="1400" dirty="0"/>
              <a:t>Inštitut za fiziologijo</a:t>
            </a:r>
          </a:p>
          <a:p>
            <a:r>
              <a:rPr lang="sl-SI" sz="1400" dirty="0" smtClean="0"/>
              <a:t>Inštitut </a:t>
            </a:r>
            <a:r>
              <a:rPr lang="sl-SI" sz="1400" dirty="0"/>
              <a:t>za patološko </a:t>
            </a:r>
            <a:r>
              <a:rPr lang="sl-SI" sz="1400" dirty="0" smtClean="0"/>
              <a:t>fiziologijo</a:t>
            </a:r>
          </a:p>
          <a:p>
            <a:r>
              <a:rPr lang="sl-SI" sz="1400" dirty="0"/>
              <a:t>Inštitut za zgodovino medicine</a:t>
            </a:r>
          </a:p>
          <a:p>
            <a:r>
              <a:rPr lang="sl-SI" sz="1400" dirty="0" smtClean="0"/>
              <a:t>Inštitut </a:t>
            </a:r>
            <a:r>
              <a:rPr lang="sl-SI" sz="1400" dirty="0"/>
              <a:t>za mikrobiologijo in imun.</a:t>
            </a:r>
          </a:p>
          <a:p>
            <a:endParaRPr lang="sl-SI" sz="1400" dirty="0"/>
          </a:p>
          <a:p>
            <a:r>
              <a:rPr lang="sl-SI" sz="1400" dirty="0" smtClean="0"/>
              <a:t>Inštitut </a:t>
            </a:r>
            <a:r>
              <a:rPr lang="sl-SI" sz="1400" dirty="0"/>
              <a:t>za biofiziko</a:t>
            </a:r>
          </a:p>
          <a:p>
            <a:r>
              <a:rPr lang="sl-SI" sz="1400" dirty="0" smtClean="0"/>
              <a:t>Inštitut </a:t>
            </a:r>
            <a:r>
              <a:rPr lang="sl-SI" sz="1400" dirty="0"/>
              <a:t>za biostatistiko in </a:t>
            </a:r>
            <a:r>
              <a:rPr lang="sl-SI" sz="1400" dirty="0" smtClean="0"/>
              <a:t>med. inf.</a:t>
            </a:r>
          </a:p>
          <a:p>
            <a:r>
              <a:rPr lang="sl-SI" sz="1400" dirty="0"/>
              <a:t>Inštitut za biokemijo</a:t>
            </a:r>
          </a:p>
          <a:p>
            <a:r>
              <a:rPr lang="sl-SI" sz="1400" dirty="0"/>
              <a:t>Inštitut za biologijo celice</a:t>
            </a:r>
          </a:p>
          <a:p>
            <a:endParaRPr lang="sl-SI" sz="14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1453830" y="4125773"/>
            <a:ext cx="7505975" cy="1308000"/>
            <a:chOff x="1453830" y="4125773"/>
            <a:chExt cx="7505975" cy="13080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105094" y="4125773"/>
              <a:ext cx="6854711" cy="37627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989036" y="4502046"/>
              <a:ext cx="6970769" cy="87678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105094" y="4725619"/>
              <a:ext cx="6854711" cy="70815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453830" y="4294022"/>
              <a:ext cx="7505975" cy="717648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5429547" y="908956"/>
            <a:ext cx="3545768" cy="1610136"/>
            <a:chOff x="5429547" y="908956"/>
            <a:chExt cx="3545768" cy="161013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6170555" y="908956"/>
              <a:ext cx="2804760" cy="75538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907419" y="1026350"/>
              <a:ext cx="3067896" cy="86127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5429547" y="1081297"/>
              <a:ext cx="3532611" cy="1025484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5429547" y="1314451"/>
              <a:ext cx="3532611" cy="985486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429547" y="1532632"/>
              <a:ext cx="3532611" cy="986460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4512794" y="2952575"/>
            <a:ext cx="4448188" cy="1173198"/>
            <a:chOff x="4512794" y="2952575"/>
            <a:chExt cx="4448188" cy="1173198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6420535" y="2952575"/>
              <a:ext cx="2540447" cy="6506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6098193" y="3006865"/>
              <a:ext cx="2861612" cy="22063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512794" y="3000611"/>
              <a:ext cx="4447011" cy="459479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5991149" y="3672230"/>
              <a:ext cx="2968656" cy="45354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8975315" y="269541"/>
            <a:ext cx="235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Enote MF: </a:t>
            </a:r>
          </a:p>
          <a:p>
            <a:r>
              <a:rPr lang="sl-SI" sz="2000" dirty="0" smtClean="0"/>
              <a:t>Inštituti (13)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320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348" cy="6895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3637" y="1088974"/>
            <a:ext cx="2955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Katedra </a:t>
            </a:r>
            <a:r>
              <a:rPr lang="sl-SI" sz="1200" dirty="0"/>
              <a:t>za anesteziologijo z </a:t>
            </a:r>
            <a:r>
              <a:rPr lang="sl-SI" sz="1200" dirty="0" err="1"/>
              <a:t>reanimatologijo</a:t>
            </a:r>
            <a:endParaRPr lang="sl-SI" sz="1200" dirty="0"/>
          </a:p>
          <a:p>
            <a:r>
              <a:rPr lang="sl-SI" sz="1200" dirty="0" smtClean="0"/>
              <a:t>Katedra </a:t>
            </a:r>
            <a:r>
              <a:rPr lang="sl-SI" sz="1200" dirty="0"/>
              <a:t>za čeljustno in zobno ortopedijo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dermatovenerologijo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družinsko medicino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fizikalno in rehabilitacijsko medicino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ginekologijo in porodništvo 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javno zdravje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infekcijske bolezni in epidemiologijo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interno medicino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kirurgijo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maksilofacialno in oralno kirurgijo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mikrobiologijo in imunologijo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nevrologijo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oftalmologijo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onkologijo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ortopedijo 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otorinolaringologijo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otroško in preventivno zobozdravstvo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patologijo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pediatrijo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psihiatrijo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slikovno diagnostiko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sodno medicino in deontologijo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stomatološko protetiko</a:t>
            </a:r>
          </a:p>
          <a:p>
            <a:r>
              <a:rPr lang="sl-SI" sz="1200" dirty="0" smtClean="0"/>
              <a:t>Katedra </a:t>
            </a:r>
            <a:r>
              <a:rPr lang="sl-SI" sz="1200" dirty="0"/>
              <a:t>za ustne bolezni in </a:t>
            </a:r>
            <a:r>
              <a:rPr lang="sl-SI" sz="1200" dirty="0" err="1"/>
              <a:t>parodontologijo</a:t>
            </a:r>
            <a:endParaRPr lang="sl-SI" sz="1200" dirty="0"/>
          </a:p>
          <a:p>
            <a:r>
              <a:rPr lang="sl-SI" sz="1200" dirty="0" smtClean="0"/>
              <a:t>Katedra </a:t>
            </a:r>
            <a:r>
              <a:rPr lang="sl-SI" sz="1200" dirty="0"/>
              <a:t>za zobne bolezni in normalno morfologijo zobnega organa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896877" y="256406"/>
            <a:ext cx="2355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Enote MF: </a:t>
            </a:r>
          </a:p>
          <a:p>
            <a:r>
              <a:rPr lang="sl-SI" sz="2000" dirty="0" smtClean="0"/>
              <a:t>Katedre MF (26)</a:t>
            </a:r>
            <a:endParaRPr lang="sl-SI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896020" y="1808982"/>
            <a:ext cx="1007617" cy="2250025"/>
          </a:xfrm>
          <a:prstGeom prst="straightConnector1">
            <a:avLst/>
          </a:prstGeom>
          <a:ln>
            <a:solidFill>
              <a:schemeClr val="tx1"/>
            </a:solidFill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07348" cy="6895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9425" y="1006488"/>
            <a:ext cx="295544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Center </a:t>
            </a:r>
            <a:r>
              <a:rPr lang="sl-SI" sz="1200" dirty="0"/>
              <a:t>za klinično fiziologijo</a:t>
            </a:r>
          </a:p>
          <a:p>
            <a:r>
              <a:rPr lang="sl-SI" sz="1200" dirty="0"/>
              <a:t>Center za </a:t>
            </a:r>
            <a:r>
              <a:rPr lang="sl-SI" sz="1200" dirty="0" err="1"/>
              <a:t>baromedicino</a:t>
            </a:r>
            <a:endParaRPr lang="sl-SI" sz="1200" dirty="0"/>
          </a:p>
          <a:p>
            <a:r>
              <a:rPr lang="sl-SI" sz="1200" dirty="0"/>
              <a:t>Medicinski eksperimentalni </a:t>
            </a:r>
            <a:r>
              <a:rPr lang="sl-SI" sz="1200" dirty="0" smtClean="0"/>
              <a:t>center</a:t>
            </a:r>
            <a:endParaRPr lang="sl-SI" sz="1200" dirty="0"/>
          </a:p>
          <a:p>
            <a:endParaRPr lang="sl-SI" sz="1200" dirty="0" smtClean="0"/>
          </a:p>
          <a:p>
            <a:endParaRPr lang="sl-SI" sz="1200" dirty="0"/>
          </a:p>
          <a:p>
            <a:pPr>
              <a:spcAft>
                <a:spcPts val="600"/>
              </a:spcAft>
            </a:pPr>
            <a:r>
              <a:rPr lang="sl-SI" sz="1200" dirty="0" smtClean="0"/>
              <a:t>Ostali centri:</a:t>
            </a:r>
          </a:p>
          <a:p>
            <a:r>
              <a:rPr lang="sl-SI" sz="1200" dirty="0" smtClean="0"/>
              <a:t>Center </a:t>
            </a:r>
            <a:r>
              <a:rPr lang="sl-SI" sz="1200" dirty="0"/>
              <a:t>za elektronsko </a:t>
            </a:r>
            <a:r>
              <a:rPr lang="sl-SI" sz="1200" dirty="0" smtClean="0"/>
              <a:t>mikroskopijo</a:t>
            </a:r>
            <a:endParaRPr lang="sl-SI" sz="1200" dirty="0"/>
          </a:p>
          <a:p>
            <a:r>
              <a:rPr lang="sl-SI" sz="1200" dirty="0" smtClean="0"/>
              <a:t>Medicinski </a:t>
            </a:r>
            <a:r>
              <a:rPr lang="sl-SI" sz="1200" dirty="0"/>
              <a:t>center za molekularno biologijo </a:t>
            </a:r>
            <a:r>
              <a:rPr lang="sl-SI" sz="1200" dirty="0" smtClean="0"/>
              <a:t>Center </a:t>
            </a:r>
            <a:r>
              <a:rPr lang="sl-SI" sz="1200" dirty="0"/>
              <a:t>za funkcijsko genomiko in </a:t>
            </a:r>
            <a:r>
              <a:rPr lang="sl-SI" sz="1200" dirty="0" smtClean="0"/>
              <a:t>bio-čipe</a:t>
            </a:r>
            <a:endParaRPr lang="sl-SI" sz="1200" dirty="0"/>
          </a:p>
          <a:p>
            <a:r>
              <a:rPr lang="sl-SI" sz="1200" dirty="0" smtClean="0"/>
              <a:t>Center </a:t>
            </a:r>
            <a:r>
              <a:rPr lang="sl-SI" sz="1200" dirty="0"/>
              <a:t>za razvojno </a:t>
            </a:r>
            <a:r>
              <a:rPr lang="sl-SI" sz="1200" dirty="0" err="1" smtClean="0"/>
              <a:t>nevroznanost</a:t>
            </a:r>
            <a:endParaRPr lang="sl-SI" sz="1200" dirty="0"/>
          </a:p>
          <a:p>
            <a:r>
              <a:rPr lang="sl-SI" sz="1200" dirty="0" smtClean="0"/>
              <a:t>Center </a:t>
            </a:r>
            <a:r>
              <a:rPr lang="sl-SI" sz="1200" dirty="0"/>
              <a:t>za javno </a:t>
            </a:r>
            <a:r>
              <a:rPr lang="sl-SI" sz="1200" dirty="0" smtClean="0"/>
              <a:t>zdravje</a:t>
            </a:r>
            <a:endParaRPr lang="sl-SI" sz="1200" dirty="0"/>
          </a:p>
          <a:p>
            <a:r>
              <a:rPr lang="sl-SI" sz="1200" dirty="0" smtClean="0"/>
              <a:t>Računalniško </a:t>
            </a:r>
            <a:r>
              <a:rPr lang="sl-SI" sz="1200" dirty="0"/>
              <a:t>informacijsko </a:t>
            </a:r>
            <a:r>
              <a:rPr lang="sl-SI" sz="1200" dirty="0" smtClean="0"/>
              <a:t>središče</a:t>
            </a:r>
          </a:p>
          <a:p>
            <a:endParaRPr lang="sl-SI" sz="1200" dirty="0"/>
          </a:p>
          <a:p>
            <a:endParaRPr lang="sl-SI" sz="1200" dirty="0"/>
          </a:p>
          <a:p>
            <a:endParaRPr lang="sl-SI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8889425" y="269541"/>
            <a:ext cx="279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Enote MF: </a:t>
            </a:r>
          </a:p>
          <a:p>
            <a:r>
              <a:rPr lang="sl-SI" sz="2000" dirty="0" smtClean="0"/>
              <a:t>Samostojni centri (3)</a:t>
            </a:r>
            <a:endParaRPr lang="sl-SI" sz="2000" dirty="0"/>
          </a:p>
        </p:txBody>
      </p:sp>
      <p:sp>
        <p:nvSpPr>
          <p:cNvPr id="5" name="Rectangle 4"/>
          <p:cNvSpPr/>
          <p:nvPr/>
        </p:nvSpPr>
        <p:spPr>
          <a:xfrm>
            <a:off x="8889425" y="3856597"/>
            <a:ext cx="2955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/>
              <a:t>CMK</a:t>
            </a:r>
          </a:p>
          <a:p>
            <a:endParaRPr lang="sl-SI" sz="1200" dirty="0"/>
          </a:p>
          <a:p>
            <a:r>
              <a:rPr lang="sl-SI" sz="1200" dirty="0"/>
              <a:t>Tajništvo (8 oddelkov)</a:t>
            </a:r>
          </a:p>
          <a:p>
            <a:endParaRPr lang="sl-SI" sz="1200" dirty="0"/>
          </a:p>
          <a:p>
            <a:r>
              <a:rPr lang="sl-SI" sz="1200" dirty="0"/>
              <a:t>Učni zavodi (16 bolnišnic, klinik, zavodov…)</a:t>
            </a:r>
          </a:p>
          <a:p>
            <a:endParaRPr lang="sl-SI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22399" y="4018547"/>
            <a:ext cx="7468938" cy="949221"/>
            <a:chOff x="1422399" y="4018547"/>
            <a:chExt cx="7468938" cy="949221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422400" y="4018547"/>
              <a:ext cx="7468937" cy="629318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422399" y="4391526"/>
              <a:ext cx="7468938" cy="576242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sm" len="sm"/>
              <a:tailEnd type="oval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790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1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1894</Words>
  <Application>Microsoft Office PowerPoint</Application>
  <PresentationFormat>Widescreen</PresentationFormat>
  <Paragraphs>403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Verdana</vt:lpstr>
      <vt:lpstr>Office Theme</vt:lpstr>
      <vt:lpstr>Računalniško informacijsko središče (UL MF IBMI RIS)</vt:lpstr>
      <vt:lpstr>Računalniško informacijsko središče UL MF IBMI (RIS)</vt:lpstr>
      <vt:lpstr>Kaj RIS nudi raziskovalcem</vt:lpstr>
      <vt:lpstr>Kaj RIS lahko ponudi raziskovalcem preko projektov</vt:lpstr>
      <vt:lpstr>Lokacije UL MF</vt:lpstr>
      <vt:lpstr>Medicinska fakulteta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 dela RIS</vt:lpstr>
      <vt:lpstr>Iz dela RIS:  Razvoj (podvojenega) omrežja MF</vt:lpstr>
      <vt:lpstr>Iz dela RIS:  Organiziranost podpore uporabnikom</vt:lpstr>
      <vt:lpstr>Iz dela RIS:  spremljanje delovanja omrežja</vt:lpstr>
      <vt:lpstr>Iz dela RIS:  Razvoj in vzdrževanje nekaterih spletnih storitev</vt:lpstr>
      <vt:lpstr>Iz dela RIS:  Vzdrževanje poštnega sistema</vt:lpstr>
      <vt:lpstr>Iz dela RIS:  Izdaja licenc</vt:lpstr>
      <vt:lpstr>Iz dela RIS:  Imeniki, up.imena in storitve</vt:lpstr>
      <vt:lpstr>Iz dela RIS:  Izdaja uporabniških imen</vt:lpstr>
      <vt:lpstr>Iz dela RIS:  Ažuriranje uporabniških imen</vt:lpstr>
      <vt:lpstr>Iz dela RIS:  Redna vzdrževalna dela</vt:lpstr>
      <vt:lpstr>Iz dela RIS:  Nekaj infrastrukturnih projektov</vt:lpstr>
      <vt:lpstr>Iz dela RIS:  Nekaj projektov, v katerih sodelujemo</vt:lpstr>
      <vt:lpstr>Iz dela RIS:  Razno</vt:lpstr>
      <vt:lpstr>Zaključek</vt:lpstr>
      <vt:lpstr>Pregled osrednje opreme MF in procesov v RIS</vt:lpstr>
      <vt:lpstr>Povzetek</vt:lpstr>
      <vt:lpstr>Ključna tveganja</vt:lpstr>
      <vt:lpstr>Tveganja</vt:lpstr>
      <vt:lpstr>PowerPoint Presentation</vt:lpstr>
    </vt:vector>
  </TitlesOfParts>
  <Company>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</dc:title>
  <dc:creator>Hudomalj, Emil</dc:creator>
  <cp:lastModifiedBy>Hudomalj, Emil</cp:lastModifiedBy>
  <cp:revision>102</cp:revision>
  <dcterms:created xsi:type="dcterms:W3CDTF">2018-05-17T05:40:55Z</dcterms:created>
  <dcterms:modified xsi:type="dcterms:W3CDTF">2018-06-20T10:56:27Z</dcterms:modified>
</cp:coreProperties>
</file>