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654" r:id="rId2"/>
  </p:sldMasterIdLst>
  <p:notesMasterIdLst>
    <p:notesMasterId r:id="rId13"/>
  </p:notesMasterIdLst>
  <p:handoutMasterIdLst>
    <p:handoutMasterId r:id="rId14"/>
  </p:handoutMasterIdLst>
  <p:sldIdLst>
    <p:sldId id="469" r:id="rId3"/>
    <p:sldId id="587" r:id="rId4"/>
    <p:sldId id="588" r:id="rId5"/>
    <p:sldId id="584" r:id="rId6"/>
    <p:sldId id="589" r:id="rId7"/>
    <p:sldId id="594" r:id="rId8"/>
    <p:sldId id="595" r:id="rId9"/>
    <p:sldId id="599" r:id="rId10"/>
    <p:sldId id="593" r:id="rId11"/>
    <p:sldId id="601" r:id="rId12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A8CFF"/>
    <a:srgbClr val="004080"/>
    <a:srgbClr val="E05901"/>
    <a:srgbClr val="E19A19"/>
    <a:srgbClr val="0058B0"/>
    <a:srgbClr val="FFFFFF"/>
    <a:srgbClr val="FFE4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02" autoAdjust="0"/>
    <p:restoredTop sz="94660"/>
  </p:normalViewPr>
  <p:slideViewPr>
    <p:cSldViewPr>
      <p:cViewPr varScale="1">
        <p:scale>
          <a:sx n="152" d="100"/>
          <a:sy n="152" d="100"/>
        </p:scale>
        <p:origin x="19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4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en-US" smtClean="0"/>
              <a:t>Brane L. Leskošek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en-US" smtClean="0"/>
              <a:t>ELIXIR Slovenija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4ACD347C-8932-4DB9-8FBA-385B7C651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792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de-DE" smtClean="0"/>
              <a:t>Brane L. Leskošek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de-DE" smtClean="0"/>
              <a:t>ELIXIR Slovenija</a:t>
            </a: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A3997FF8-983F-45AF-B8C9-0BC4E159A89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793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ＭＳ Ｐゴシック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7FF8-983F-45AF-B8C9-0BC4E159A89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ELIXIR Slovenija</a:t>
            </a:r>
            <a:endParaRPr lang="de-DE"/>
          </a:p>
        </p:txBody>
      </p:sp>
      <p:sp>
        <p:nvSpPr>
          <p:cNvPr id="7" name="Označba mesta glav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Brane L. Leskošek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13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skladu z omejenimi razpoložljivimi sredstvi</a:t>
            </a:r>
            <a:endParaRPr lang="sl-SI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Brane L. Leskošek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ELIXIR Slovenija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97FF8-983F-45AF-B8C9-0BC4E159A89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44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31238"/>
            <a:ext cx="1976573" cy="1224000"/>
          </a:xfrm>
          <a:prstGeom prst="rect">
            <a:avLst/>
          </a:prstGeom>
        </p:spPr>
      </p:pic>
      <p:pic>
        <p:nvPicPr>
          <p:cNvPr id="4" name="Picture 10" descr="elixir_helix_200_2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26941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0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fld id="{9366A893-C661-4FA6-8873-B86FEE97CEA8}" type="datetime1">
              <a:rPr lang="en-GB"/>
              <a:pPr/>
              <a:t>21/06/2018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DDFF7-404B-41D7-9E90-3FD9CD95E59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26573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26573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6B87C-1DE8-4D21-AD73-28E31AFC61CF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19DE011-28B0-4A95-852E-01343E5B1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92D4985-5AD6-406B-B402-9091568B2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7A3D6F3-FA5B-4ADB-8CD9-62CB90519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FA6B80B-FD5E-4F9D-B70A-6D1370219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6C35579-72D0-4A33-BD13-44378A473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23CCD3B-43FC-43D3-BF26-328760214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B520176-CA64-4354-8172-86C51C0C3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F9CEEE2-13A7-4314-887A-4BE5FFDE5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65FE4-B8FB-4F31-ACE2-9E6833FA3BC0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65D82BB-C32E-46CE-8344-7B84534F0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F8C6DB2-80FD-4365-9A04-6DA05667C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AB7734E-08B4-4F5E-B2B6-820D6CC01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C0E00-36A5-4E83-B4D5-98FDBE81A24C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AE356-19A3-4360-B1AF-FD7FF4BE12C4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AB2C5-56B8-45A3-86A2-E9CAA158F44F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B1A6A-179C-465B-A3F6-5B98F93FC73A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3B8A-E450-46A1-93FF-F7BE77FEDD20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3" name="Slik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87FD2-94FE-468A-AA40-582D61C3D81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F4CC2-F34E-47D0-A20E-5DACA63E37FE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E05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rbel"/>
              </a:rPr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First level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fld id="{E8025236-150E-4884-81CD-BF8807B75A12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50200" y="6219825"/>
            <a:ext cx="708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67" r:id="rId1"/>
    <p:sldLayoutId id="2147487457" r:id="rId2"/>
    <p:sldLayoutId id="2147487458" r:id="rId3"/>
    <p:sldLayoutId id="2147487459" r:id="rId4"/>
    <p:sldLayoutId id="2147487460" r:id="rId5"/>
    <p:sldLayoutId id="2147487461" r:id="rId6"/>
    <p:sldLayoutId id="2147487462" r:id="rId7"/>
    <p:sldLayoutId id="2147487463" r:id="rId8"/>
    <p:sldLayoutId id="2147487464" r:id="rId9"/>
    <p:sldLayoutId id="2147487465" r:id="rId10"/>
    <p:sldLayoutId id="214748746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68" r:id="rId1"/>
    <p:sldLayoutId id="2147487469" r:id="rId2"/>
    <p:sldLayoutId id="2147487470" r:id="rId3"/>
    <p:sldLayoutId id="2147487471" r:id="rId4"/>
    <p:sldLayoutId id="2147487472" r:id="rId5"/>
    <p:sldLayoutId id="2147487473" r:id="rId6"/>
    <p:sldLayoutId id="2147487474" r:id="rId7"/>
    <p:sldLayoutId id="2147487475" r:id="rId8"/>
    <p:sldLayoutId id="2147487476" r:id="rId9"/>
    <p:sldLayoutId id="2147487477" r:id="rId10"/>
    <p:sldLayoutId id="21474874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ne.leskosek@mf.uni-lj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lixir-europ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hyperlink" Target="http://www.nib.si/eng/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hyperlink" Target="http://www.google.si/url?sa=i&amp;source=images&amp;cd=&amp;cad=rja&amp;docid=S9CV_TabSxuirM&amp;tbnid=4AcF7qC-KOpsvM:&amp;ved=0CAgQjRwwAA&amp;url=http://www2.kclj.si/ikn/index_E.html&amp;ei=yfWNUuLCHMextAahxYGADw&amp;psig=AFQjCNGBGLVlKTTqHanvM0_KSc3OQ5VlHA&amp;ust=1385121609538818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hyperlink" Target="http://www.google.si/url?sa=i&amp;rct=j&amp;q=&amp;esrc=s&amp;frm=1&amp;source=images&amp;cd=&amp;cad=rja&amp;docid=FRS33qiWooip1M&amp;tbnid=ia2nCZjqPZOK3M:&amp;ved=0CAUQjRw&amp;url=http://www.adria.tm.fr/index.php?rub%3Dtruefood_program_detailed&amp;ei=LfSNUrSqJsjEswbBnYHYCQ&amp;bvm=bv.56987063,d.Yms&amp;psig=AFQjCNHtNYFEhJShrnymfm_IAf-kwrlM-A&amp;ust=1385121186075604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mf.uni-lj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mailto:elixir@mf.uni-lj.s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mf.uni-lj.si/" TargetMode="External"/><Relationship Id="rId2" Type="http://schemas.openxmlformats.org/officeDocument/2006/relationships/hyperlink" Target="https://lifelong.mf.uni-lj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ta.gomapman.org/" TargetMode="External"/><Relationship Id="rId2" Type="http://schemas.openxmlformats.org/officeDocument/2006/relationships/hyperlink" Target="http://protein.gomapma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quantgenius.nib.si/" TargetMode="External"/><Relationship Id="rId4" Type="http://schemas.openxmlformats.org/officeDocument/2006/relationships/hyperlink" Target="http://srna.gomapman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12976"/>
            <a:ext cx="9036496" cy="792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ELIXIR</a:t>
            </a:r>
            <a:r>
              <a:rPr lang="sl-SI" dirty="0" smtClean="0"/>
              <a:t> Slovenija</a:t>
            </a:r>
            <a:endParaRPr lang="en-GB" dirty="0">
              <a:ea typeface="ＭＳ Ｐゴシック" charset="0"/>
            </a:endParaRPr>
          </a:p>
        </p:txBody>
      </p:sp>
      <p:sp>
        <p:nvSpPr>
          <p:cNvPr id="16387" name="Subtitle 5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400600" cy="792088"/>
          </a:xfrm>
        </p:spPr>
        <p:txBody>
          <a:bodyPr>
            <a:normAutofit fontScale="85000" lnSpcReduction="10000"/>
          </a:bodyPr>
          <a:lstStyle/>
          <a:p>
            <a:r>
              <a:rPr lang="sl-SI" altLang="sl-SI" sz="2400" b="1" dirty="0" smtClean="0">
                <a:latin typeface="Corbel" pitchFamily="34" charset="0"/>
                <a:cs typeface="Geneva" charset="0"/>
              </a:rPr>
              <a:t>Brane Leskošek in tim BEE, ELIXIR-SI in ULMF</a:t>
            </a:r>
          </a:p>
          <a:p>
            <a:r>
              <a:rPr lang="sl-SI" altLang="sl-SI" sz="2400" b="1" dirty="0" smtClean="0">
                <a:latin typeface="Corbel" pitchFamily="34" charset="0"/>
                <a:cs typeface="Geneva" charset="0"/>
                <a:hlinkClick r:id="rId3"/>
              </a:rPr>
              <a:t>brane.leskosek@mf.uni-lj.si</a:t>
            </a:r>
            <a:endParaRPr lang="sl-SI" altLang="sl-SI" sz="2400" b="1" dirty="0" smtClean="0">
              <a:latin typeface="Corbel" pitchFamily="34" charset="0"/>
              <a:cs typeface="Geneva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04800" cy="228600"/>
          </a:xfrm>
          <a:noFill/>
        </p:spPr>
        <p:txBody>
          <a:bodyPr/>
          <a:lstStyle/>
          <a:p>
            <a:fld id="{6F5AF530-AA9D-4E53-A9B2-3D5BD4965B15}" type="slidenum">
              <a:rPr lang="de-DE" altLang="sl-SI"/>
              <a:pPr/>
              <a:t>1</a:t>
            </a:fld>
            <a:endParaRPr lang="de-DE" altLang="sl-SI"/>
          </a:p>
        </p:txBody>
      </p:sp>
      <p:sp>
        <p:nvSpPr>
          <p:cNvPr id="7" name="TextBox 6"/>
          <p:cNvSpPr txBox="1"/>
          <p:nvPr/>
        </p:nvSpPr>
        <p:spPr>
          <a:xfrm>
            <a:off x="5729051" y="5958898"/>
            <a:ext cx="323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dirty="0" smtClean="0">
                <a:latin typeface="Corbel" pitchFamily="34" charset="0"/>
              </a:rPr>
              <a:t>ELIXIR-SI, 21. junij 2018</a:t>
            </a:r>
            <a:endParaRPr lang="sl-SI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4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788024" y="4941168"/>
            <a:ext cx="4355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elixir@mf.uni-lj.si</a:t>
            </a: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/>
            </a:r>
            <a:b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sl-SI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https://elixir.mf.uni-lj.si/</a:t>
            </a:r>
            <a:endParaRPr lang="sl-SI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304800"/>
            <a:ext cx="8153400" cy="8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</a:t>
            </a:r>
            <a:endParaRPr lang="sl-SI" sz="5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4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ELIXIR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713856"/>
          </a:xfrm>
        </p:spPr>
        <p:txBody>
          <a:bodyPr/>
          <a:lstStyle/>
          <a:p>
            <a:r>
              <a:rPr lang="sl-SI" dirty="0" smtClean="0"/>
              <a:t>porazdeljena evropska raziskovalna (ESFRI) infrastruktura</a:t>
            </a:r>
          </a:p>
          <a:p>
            <a:pPr lvl="1"/>
            <a:r>
              <a:rPr lang="sl-SI" dirty="0" smtClean="0"/>
              <a:t>za informacije s področja ved o življenju</a:t>
            </a:r>
          </a:p>
          <a:p>
            <a:r>
              <a:rPr lang="sl-SI" dirty="0" smtClean="0"/>
              <a:t>združuje raziskovalne vire in storitve ved o življenju v Evropi:</a:t>
            </a:r>
          </a:p>
          <a:p>
            <a:pPr lvl="1"/>
            <a:r>
              <a:rPr lang="sl-SI" dirty="0" smtClean="0"/>
              <a:t>podatkovne zbirke in arhive,</a:t>
            </a:r>
          </a:p>
          <a:p>
            <a:pPr lvl="1"/>
            <a:r>
              <a:rPr lang="sl-SI" dirty="0" smtClean="0"/>
              <a:t>programska orodja,</a:t>
            </a:r>
          </a:p>
          <a:p>
            <a:pPr lvl="1"/>
            <a:r>
              <a:rPr lang="sl-SI" dirty="0" smtClean="0"/>
              <a:t>izobraževalne vire in gradiva,</a:t>
            </a:r>
          </a:p>
          <a:p>
            <a:pPr lvl="1"/>
            <a:r>
              <a:rPr lang="sl-SI" dirty="0" smtClean="0"/>
              <a:t>oblačno in </a:t>
            </a:r>
            <a:r>
              <a:rPr lang="sl-SI" dirty="0" err="1" smtClean="0"/>
              <a:t>superračunalniško</a:t>
            </a:r>
            <a:r>
              <a:rPr lang="sl-SI" dirty="0" smtClean="0"/>
              <a:t> opremo</a:t>
            </a:r>
            <a:r>
              <a:rPr lang="en-US" dirty="0" smtClean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Picture 4" descr="ELIXIR_sphe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8920"/>
            <a:ext cx="2736305" cy="29933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33056"/>
            <a:ext cx="5915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kern="0" dirty="0" smtClean="0"/>
              <a:t>Cilj </a:t>
            </a:r>
            <a:r>
              <a:rPr lang="en-US" b="1" kern="0" dirty="0" smtClean="0"/>
              <a:t>ELIXIR </a:t>
            </a:r>
            <a:r>
              <a:rPr lang="sl-SI" b="1" kern="0" dirty="0" smtClean="0"/>
              <a:t>je koordinacija omenjenih virov na tak način, da delujejo kot ena sama infrastruktura</a:t>
            </a:r>
            <a:r>
              <a:rPr lang="sl-SI" sz="2000" kern="0" dirty="0" smtClean="0"/>
              <a:t>, ki omogoča raziskovalcem lažje iskanje in izmenjavo podatkov, izmenjavo znanja ter določitev najboljših praks raziskovanja, za boljše poznavanje delovanja živih organizmov.</a:t>
            </a:r>
            <a:endParaRPr lang="en-US" sz="2000" kern="0" dirty="0" smtClean="0"/>
          </a:p>
          <a:p>
            <a:endParaRPr lang="sl-SI" kern="0" dirty="0" smtClean="0"/>
          </a:p>
          <a:p>
            <a:endParaRPr lang="sl-SI" kern="0" dirty="0" smtClean="0"/>
          </a:p>
          <a:p>
            <a:pPr lvl="1"/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34505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ELIXIR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48" y="2204864"/>
            <a:ext cx="3894584" cy="3096344"/>
          </a:xfrm>
        </p:spPr>
        <p:txBody>
          <a:bodyPr/>
          <a:lstStyle/>
          <a:p>
            <a:pPr eaLnBrk="1" hangingPunct="1"/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21 </a:t>
            </a:r>
            <a:r>
              <a:rPr lang="sl-SI" altLang="x-none" dirty="0">
                <a:latin typeface="Corbel" charset="0"/>
                <a:ea typeface="ＭＳ Ｐゴシック" charset="-128"/>
              </a:rPr>
              <a:t>članic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  <a:r>
              <a:rPr lang="sl-SI" altLang="x-none" dirty="0">
                <a:latin typeface="Corbel" charset="0"/>
                <a:ea typeface="ＭＳ Ｐゴシック" charset="-128"/>
              </a:rPr>
              <a:t>in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1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  <a:r>
              <a:rPr lang="sl-SI" altLang="x-none" dirty="0">
                <a:latin typeface="Corbel" charset="0"/>
                <a:ea typeface="ＭＳ Ｐゴシック" charset="-128"/>
              </a:rPr>
              <a:t>opazovalka</a:t>
            </a:r>
            <a:endParaRPr lang="en-US" altLang="x-none" dirty="0">
              <a:latin typeface="Corbel" charset="0"/>
              <a:ea typeface="ＭＳ Ｐゴシック" charset="-128"/>
            </a:endParaRPr>
          </a:p>
          <a:p>
            <a:pPr eaLnBrk="1" hangingPunct="1"/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~ 180 </a:t>
            </a:r>
            <a:r>
              <a:rPr lang="sl-SI" altLang="x-none" dirty="0">
                <a:latin typeface="Corbel" charset="0"/>
                <a:ea typeface="ＭＳ Ｐゴシック" charset="-128"/>
              </a:rPr>
              <a:t>vključenih organizacij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</a:p>
          <a:p>
            <a:pPr eaLnBrk="1" hangingPunct="1"/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600</a:t>
            </a:r>
            <a:r>
              <a:rPr lang="en-US" altLang="x-none" dirty="0">
                <a:latin typeface="Corbel" charset="0"/>
                <a:ea typeface="ＭＳ Ｐゴシック" charset="-128"/>
              </a:rPr>
              <a:t>+ </a:t>
            </a:r>
            <a:r>
              <a:rPr lang="sl-SI" altLang="x-none" dirty="0">
                <a:latin typeface="Corbel" charset="0"/>
                <a:ea typeface="ＭＳ Ｐゴシック" charset="-128"/>
              </a:rPr>
              <a:t>ljudi</a:t>
            </a:r>
            <a:endParaRPr lang="en-US" altLang="x-none" dirty="0">
              <a:latin typeface="Corbel" charset="0"/>
              <a:ea typeface="ＭＳ Ｐゴシック" charset="-128"/>
            </a:endParaRPr>
          </a:p>
          <a:p>
            <a:pPr eaLnBrk="1" hangingPunct="1"/>
            <a:r>
              <a:rPr lang="sl-SI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1</a:t>
            </a:r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6</a:t>
            </a:r>
            <a:r>
              <a:rPr lang="sl-SI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 </a:t>
            </a:r>
            <a:r>
              <a:rPr lang="en-US" altLang="x-none" dirty="0">
                <a:latin typeface="Corbel" charset="0"/>
                <a:ea typeface="ＭＳ Ｐゴシック" charset="-128"/>
              </a:rPr>
              <a:t>Core Data </a:t>
            </a:r>
            <a:r>
              <a:rPr lang="en-US" altLang="x-none" dirty="0" smtClean="0">
                <a:latin typeface="Corbel" charset="0"/>
                <a:ea typeface="ＭＳ Ｐゴシック" charset="-128"/>
              </a:rPr>
              <a:t>Resources</a:t>
            </a:r>
            <a:endParaRPr lang="sl-SI" altLang="x-none" dirty="0" smtClean="0">
              <a:latin typeface="Corbel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sl-SI" dirty="0">
              <a:latin typeface="Corbel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sl-SI" dirty="0">
              <a:latin typeface="Corbel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sl-SI" dirty="0" smtClean="0">
                <a:latin typeface="Corbel" charset="0"/>
                <a:ea typeface="ＭＳ Ｐゴシック" charset="-128"/>
                <a:hlinkClick r:id="rId2"/>
              </a:rPr>
              <a:t>https://www.elixir-europe.org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17" y="856345"/>
            <a:ext cx="5194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3B8A-E450-46A1-93FF-F7BE77FEDD20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42" name="Skupina 11"/>
          <p:cNvGrpSpPr>
            <a:grpSpLocks/>
          </p:cNvGrpSpPr>
          <p:nvPr/>
        </p:nvGrpSpPr>
        <p:grpSpPr bwMode="auto">
          <a:xfrm>
            <a:off x="2195736" y="2293648"/>
            <a:ext cx="4608908" cy="2935552"/>
            <a:chOff x="5817395" y="6230601"/>
            <a:chExt cx="15612075" cy="9951214"/>
          </a:xfrm>
        </p:grpSpPr>
        <p:grpSp>
          <p:nvGrpSpPr>
            <p:cNvPr id="145" name="Group 3"/>
            <p:cNvGrpSpPr/>
            <p:nvPr/>
          </p:nvGrpSpPr>
          <p:grpSpPr>
            <a:xfrm>
              <a:off x="10861904" y="8610428"/>
              <a:ext cx="5803486" cy="5803486"/>
              <a:chOff x="2501480" y="2196680"/>
              <a:chExt cx="2235200" cy="2235200"/>
            </a:xfrm>
            <a:solidFill>
              <a:schemeClr val="bg1"/>
            </a:solidFill>
          </p:grpSpPr>
          <p:sp>
            <p:nvSpPr>
              <p:cNvPr id="157" name="Freeform 15"/>
              <p:cNvSpPr/>
              <p:nvPr/>
            </p:nvSpPr>
            <p:spPr>
              <a:xfrm rot="21136371">
                <a:off x="2501480" y="2196680"/>
                <a:ext cx="2235200" cy="2235200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alpha val="8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65885" tIns="540095" rIns="465885" bIns="579186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700" dirty="0"/>
                  <a:t> </a:t>
                </a:r>
                <a:endParaRPr lang="sl-SI" sz="700" dirty="0"/>
              </a:p>
            </p:txBody>
          </p:sp>
          <p:pic>
            <p:nvPicPr>
              <p:cNvPr id="158" name="Picture 16" descr="C:\Users\peterjuv\Documents\Grants\ELIXIR\ELIXIR.SI Node Logo\digital\ELIXIR_SLOVENIA_white_backgroun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2526" y="2739416"/>
                <a:ext cx="1528468" cy="889598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  <p:sp>
          <p:nvSpPr>
            <p:cNvPr id="146" name="Freeform 18"/>
            <p:cNvSpPr/>
            <p:nvPr/>
          </p:nvSpPr>
          <p:spPr>
            <a:xfrm>
              <a:off x="5817395" y="8614727"/>
              <a:ext cx="5703216" cy="5252266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scene3d>
              <a:camera prst="orthographicFront"/>
              <a:lightRig rig="chilly" dir="t"/>
            </a:scene3d>
            <a:sp3d extrusionH="76200" prstMaterial="metal">
              <a:bevelT w="127000" h="25400" prst="softRound"/>
              <a:extrusionClr>
                <a:schemeClr val="bg1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lIns="425760" tIns="428233" rIns="425760" bIns="428233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b="1" dirty="0" err="1">
                  <a:solidFill>
                    <a:schemeClr val="tx1"/>
                  </a:solidFill>
                </a:rPr>
                <a:t>Providers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 rot="19775687">
              <a:off x="14948429" y="6230601"/>
              <a:ext cx="6481041" cy="5615608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80000"/>
                </a:schemeClr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lIns="544830" tIns="544831" rIns="544830" bIns="544829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b="1" dirty="0" err="1">
                  <a:solidFill>
                    <a:schemeClr val="tx1"/>
                  </a:solidFill>
                </a:rPr>
                <a:t>Users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8" name="Elbow Connector 52"/>
            <p:cNvCxnSpPr/>
            <p:nvPr/>
          </p:nvCxnSpPr>
          <p:spPr>
            <a:xfrm rot="5400000">
              <a:off x="14787529" y="10738288"/>
              <a:ext cx="1734062" cy="2092675"/>
            </a:xfrm>
            <a:prstGeom prst="bentConnector3">
              <a:avLst>
                <a:gd name="adj1" fmla="val 145238"/>
              </a:avLst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74"/>
            <p:cNvCxnSpPr/>
            <p:nvPr/>
          </p:nvCxnSpPr>
          <p:spPr>
            <a:xfrm flipV="1">
              <a:off x="11601701" y="14642047"/>
              <a:ext cx="0" cy="3438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75"/>
            <p:cNvCxnSpPr/>
            <p:nvPr/>
          </p:nvCxnSpPr>
          <p:spPr>
            <a:xfrm flipV="1">
              <a:off x="17028908" y="14622192"/>
              <a:ext cx="0" cy="3438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78"/>
            <p:cNvGrpSpPr>
              <a:grpSpLocks/>
            </p:cNvGrpSpPr>
            <p:nvPr/>
          </p:nvGrpSpPr>
          <p:grpSpPr bwMode="auto">
            <a:xfrm>
              <a:off x="8976312" y="12806468"/>
              <a:ext cx="10506085" cy="1822360"/>
              <a:chOff x="1782685" y="323260"/>
              <a:chExt cx="5931980" cy="1181255"/>
            </a:xfrm>
          </p:grpSpPr>
          <p:sp>
            <p:nvSpPr>
              <p:cNvPr id="154" name="Freeform 81"/>
              <p:cNvSpPr/>
              <p:nvPr/>
            </p:nvSpPr>
            <p:spPr>
              <a:xfrm>
                <a:off x="1782685" y="323260"/>
                <a:ext cx="1873224" cy="1147787"/>
              </a:xfrm>
              <a:custGeom>
                <a:avLst/>
                <a:gdLst>
                  <a:gd name="connsiteX0" fmla="*/ 0 w 1297096"/>
                  <a:gd name="connsiteY0" fmla="*/ 64855 h 648548"/>
                  <a:gd name="connsiteX1" fmla="*/ 64855 w 1297096"/>
                  <a:gd name="connsiteY1" fmla="*/ 0 h 648548"/>
                  <a:gd name="connsiteX2" fmla="*/ 1232241 w 1297096"/>
                  <a:gd name="connsiteY2" fmla="*/ 0 h 648548"/>
                  <a:gd name="connsiteX3" fmla="*/ 1297096 w 1297096"/>
                  <a:gd name="connsiteY3" fmla="*/ 64855 h 648548"/>
                  <a:gd name="connsiteX4" fmla="*/ 1297096 w 1297096"/>
                  <a:gd name="connsiteY4" fmla="*/ 583693 h 648548"/>
                  <a:gd name="connsiteX5" fmla="*/ 1232241 w 1297096"/>
                  <a:gd name="connsiteY5" fmla="*/ 648548 h 648548"/>
                  <a:gd name="connsiteX6" fmla="*/ 64855 w 1297096"/>
                  <a:gd name="connsiteY6" fmla="*/ 648548 h 648548"/>
                  <a:gd name="connsiteX7" fmla="*/ 0 w 1297096"/>
                  <a:gd name="connsiteY7" fmla="*/ 583693 h 648548"/>
                  <a:gd name="connsiteX8" fmla="*/ 0 w 1297096"/>
                  <a:gd name="connsiteY8" fmla="*/ 64855 h 64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096" h="648548">
                    <a:moveTo>
                      <a:pt x="0" y="64855"/>
                    </a:moveTo>
                    <a:cubicBezTo>
                      <a:pt x="0" y="29037"/>
                      <a:pt x="29037" y="0"/>
                      <a:pt x="64855" y="0"/>
                    </a:cubicBezTo>
                    <a:lnTo>
                      <a:pt x="1232241" y="0"/>
                    </a:lnTo>
                    <a:cubicBezTo>
                      <a:pt x="1268059" y="0"/>
                      <a:pt x="1297096" y="29037"/>
                      <a:pt x="1297096" y="64855"/>
                    </a:cubicBezTo>
                    <a:lnTo>
                      <a:pt x="1297096" y="583693"/>
                    </a:lnTo>
                    <a:cubicBezTo>
                      <a:pt x="1297096" y="619511"/>
                      <a:pt x="1268059" y="648548"/>
                      <a:pt x="1232241" y="648548"/>
                    </a:cubicBezTo>
                    <a:lnTo>
                      <a:pt x="64855" y="648548"/>
                    </a:lnTo>
                    <a:cubicBezTo>
                      <a:pt x="29037" y="648548"/>
                      <a:pt x="0" y="619511"/>
                      <a:pt x="0" y="583693"/>
                    </a:cubicBezTo>
                    <a:lnTo>
                      <a:pt x="0" y="648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665" tIns="36775" rIns="45665" bIns="36775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Scientific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representative</a:t>
                </a:r>
                <a:endParaRPr lang="en-US" sz="8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82"/>
              <p:cNvSpPr/>
              <p:nvPr/>
            </p:nvSpPr>
            <p:spPr>
              <a:xfrm>
                <a:off x="3825349" y="352429"/>
                <a:ext cx="1873225" cy="1147783"/>
              </a:xfrm>
              <a:custGeom>
                <a:avLst/>
                <a:gdLst>
                  <a:gd name="connsiteX0" fmla="*/ 0 w 1297096"/>
                  <a:gd name="connsiteY0" fmla="*/ 64855 h 648548"/>
                  <a:gd name="connsiteX1" fmla="*/ 64855 w 1297096"/>
                  <a:gd name="connsiteY1" fmla="*/ 0 h 648548"/>
                  <a:gd name="connsiteX2" fmla="*/ 1232241 w 1297096"/>
                  <a:gd name="connsiteY2" fmla="*/ 0 h 648548"/>
                  <a:gd name="connsiteX3" fmla="*/ 1297096 w 1297096"/>
                  <a:gd name="connsiteY3" fmla="*/ 64855 h 648548"/>
                  <a:gd name="connsiteX4" fmla="*/ 1297096 w 1297096"/>
                  <a:gd name="connsiteY4" fmla="*/ 583693 h 648548"/>
                  <a:gd name="connsiteX5" fmla="*/ 1232241 w 1297096"/>
                  <a:gd name="connsiteY5" fmla="*/ 648548 h 648548"/>
                  <a:gd name="connsiteX6" fmla="*/ 64855 w 1297096"/>
                  <a:gd name="connsiteY6" fmla="*/ 648548 h 648548"/>
                  <a:gd name="connsiteX7" fmla="*/ 0 w 1297096"/>
                  <a:gd name="connsiteY7" fmla="*/ 583693 h 648548"/>
                  <a:gd name="connsiteX8" fmla="*/ 0 w 1297096"/>
                  <a:gd name="connsiteY8" fmla="*/ 64855 h 64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096" h="648548">
                    <a:moveTo>
                      <a:pt x="0" y="64855"/>
                    </a:moveTo>
                    <a:cubicBezTo>
                      <a:pt x="0" y="29037"/>
                      <a:pt x="29037" y="0"/>
                      <a:pt x="64855" y="0"/>
                    </a:cubicBezTo>
                    <a:lnTo>
                      <a:pt x="1232241" y="0"/>
                    </a:lnTo>
                    <a:cubicBezTo>
                      <a:pt x="1268059" y="0"/>
                      <a:pt x="1297096" y="29037"/>
                      <a:pt x="1297096" y="64855"/>
                    </a:cubicBezTo>
                    <a:lnTo>
                      <a:pt x="1297096" y="583693"/>
                    </a:lnTo>
                    <a:cubicBezTo>
                      <a:pt x="1297096" y="619511"/>
                      <a:pt x="1268059" y="648548"/>
                      <a:pt x="1232241" y="648548"/>
                    </a:cubicBezTo>
                    <a:lnTo>
                      <a:pt x="64855" y="648548"/>
                    </a:lnTo>
                    <a:cubicBezTo>
                      <a:pt x="29037" y="648548"/>
                      <a:pt x="0" y="619511"/>
                      <a:pt x="0" y="583693"/>
                    </a:cubicBezTo>
                    <a:lnTo>
                      <a:pt x="0" y="648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665" tIns="36775" rIns="45665" bIns="36775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800" b="1" dirty="0">
                    <a:solidFill>
                      <a:schemeClr val="bg1">
                        <a:lumMod val="95000"/>
                      </a:schemeClr>
                    </a:solidFill>
                  </a:rPr>
                  <a:t>Head of the 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N</a:t>
                </a:r>
                <a:r>
                  <a:rPr lang="en-US" sz="800" b="1" dirty="0">
                    <a:solidFill>
                      <a:schemeClr val="bg1">
                        <a:lumMod val="95000"/>
                      </a:schemeClr>
                    </a:solidFill>
                  </a:rPr>
                  <a:t>ode</a:t>
                </a:r>
              </a:p>
            </p:txBody>
          </p:sp>
          <p:sp>
            <p:nvSpPr>
              <p:cNvPr id="156" name="Freeform 83"/>
              <p:cNvSpPr/>
              <p:nvPr/>
            </p:nvSpPr>
            <p:spPr>
              <a:xfrm>
                <a:off x="5841442" y="358602"/>
                <a:ext cx="1873223" cy="1145913"/>
              </a:xfrm>
              <a:custGeom>
                <a:avLst/>
                <a:gdLst>
                  <a:gd name="connsiteX0" fmla="*/ 0 w 1297096"/>
                  <a:gd name="connsiteY0" fmla="*/ 64855 h 648548"/>
                  <a:gd name="connsiteX1" fmla="*/ 64855 w 1297096"/>
                  <a:gd name="connsiteY1" fmla="*/ 0 h 648548"/>
                  <a:gd name="connsiteX2" fmla="*/ 1232241 w 1297096"/>
                  <a:gd name="connsiteY2" fmla="*/ 0 h 648548"/>
                  <a:gd name="connsiteX3" fmla="*/ 1297096 w 1297096"/>
                  <a:gd name="connsiteY3" fmla="*/ 64855 h 648548"/>
                  <a:gd name="connsiteX4" fmla="*/ 1297096 w 1297096"/>
                  <a:gd name="connsiteY4" fmla="*/ 583693 h 648548"/>
                  <a:gd name="connsiteX5" fmla="*/ 1232241 w 1297096"/>
                  <a:gd name="connsiteY5" fmla="*/ 648548 h 648548"/>
                  <a:gd name="connsiteX6" fmla="*/ 64855 w 1297096"/>
                  <a:gd name="connsiteY6" fmla="*/ 648548 h 648548"/>
                  <a:gd name="connsiteX7" fmla="*/ 0 w 1297096"/>
                  <a:gd name="connsiteY7" fmla="*/ 583693 h 648548"/>
                  <a:gd name="connsiteX8" fmla="*/ 0 w 1297096"/>
                  <a:gd name="connsiteY8" fmla="*/ 64855 h 64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096" h="648548">
                    <a:moveTo>
                      <a:pt x="0" y="64855"/>
                    </a:moveTo>
                    <a:cubicBezTo>
                      <a:pt x="0" y="29037"/>
                      <a:pt x="29037" y="0"/>
                      <a:pt x="64855" y="0"/>
                    </a:cubicBezTo>
                    <a:lnTo>
                      <a:pt x="1232241" y="0"/>
                    </a:lnTo>
                    <a:cubicBezTo>
                      <a:pt x="1268059" y="0"/>
                      <a:pt x="1297096" y="29037"/>
                      <a:pt x="1297096" y="64855"/>
                    </a:cubicBezTo>
                    <a:lnTo>
                      <a:pt x="1297096" y="583693"/>
                    </a:lnTo>
                    <a:cubicBezTo>
                      <a:pt x="1297096" y="619511"/>
                      <a:pt x="1268059" y="648548"/>
                      <a:pt x="1232241" y="648548"/>
                    </a:cubicBezTo>
                    <a:lnTo>
                      <a:pt x="64855" y="648548"/>
                    </a:lnTo>
                    <a:cubicBezTo>
                      <a:pt x="29037" y="648548"/>
                      <a:pt x="0" y="619511"/>
                      <a:pt x="0" y="583693"/>
                    </a:cubicBezTo>
                    <a:lnTo>
                      <a:pt x="0" y="648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665" tIns="36775" rIns="45665" bIns="36775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Training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and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Technical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Coordinator</a:t>
                </a:r>
                <a:endParaRPr lang="en-US" sz="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cxnSp>
          <p:nvCxnSpPr>
            <p:cNvPr id="152" name="Straight Connector 79"/>
            <p:cNvCxnSpPr/>
            <p:nvPr/>
          </p:nvCxnSpPr>
          <p:spPr>
            <a:xfrm>
              <a:off x="11577505" y="14956236"/>
              <a:ext cx="54865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80"/>
            <p:cNvCxnSpPr/>
            <p:nvPr/>
          </p:nvCxnSpPr>
          <p:spPr>
            <a:xfrm>
              <a:off x="14215741" y="14765554"/>
              <a:ext cx="0" cy="1416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28"/>
          <p:cNvSpPr txBox="1">
            <a:spLocks noChangeArrowheads="1"/>
          </p:cNvSpPr>
          <p:nvPr/>
        </p:nvSpPr>
        <p:spPr bwMode="auto">
          <a:xfrm>
            <a:off x="4000012" y="5221032"/>
            <a:ext cx="1324855" cy="33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en-US" sz="1200" b="1" dirty="0" err="1"/>
              <a:t>University</a:t>
            </a:r>
            <a:r>
              <a:rPr lang="sl-SI" altLang="en-US" sz="1200" b="1" dirty="0"/>
              <a:t> </a:t>
            </a:r>
            <a:r>
              <a:rPr lang="sl-SI" altLang="en-US" sz="1200" b="1" dirty="0" err="1"/>
              <a:t>of</a:t>
            </a:r>
            <a:r>
              <a:rPr lang="sl-SI" altLang="en-US" sz="1200" b="1" dirty="0"/>
              <a:t> Ljubljana</a:t>
            </a:r>
          </a:p>
          <a:p>
            <a:pPr algn="ctr"/>
            <a:r>
              <a:rPr lang="en-US" altLang="sl-SI" sz="1200" b="1" i="1" dirty="0">
                <a:solidFill>
                  <a:srgbClr val="5F5F5F"/>
                </a:solidFill>
              </a:rPr>
              <a:t>Faculty of Medicine</a:t>
            </a: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81" y="5294436"/>
            <a:ext cx="157892" cy="2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Skupina 38"/>
          <p:cNvGrpSpPr>
            <a:grpSpLocks/>
          </p:cNvGrpSpPr>
          <p:nvPr/>
        </p:nvGrpSpPr>
        <p:grpSpPr bwMode="auto">
          <a:xfrm>
            <a:off x="6372200" y="332656"/>
            <a:ext cx="2448272" cy="2275353"/>
            <a:chOff x="10621188" y="6477728"/>
            <a:chExt cx="8083995" cy="7513857"/>
          </a:xfrm>
        </p:grpSpPr>
        <p:grpSp>
          <p:nvGrpSpPr>
            <p:cNvPr id="129" name="Skupina 39"/>
            <p:cNvGrpSpPr>
              <a:grpSpLocks/>
            </p:cNvGrpSpPr>
            <p:nvPr/>
          </p:nvGrpSpPr>
          <p:grpSpPr bwMode="auto">
            <a:xfrm>
              <a:off x="11014013" y="6477728"/>
              <a:ext cx="7691170" cy="5606409"/>
              <a:chOff x="3007207" y="13947358"/>
              <a:chExt cx="7691170" cy="5606409"/>
            </a:xfrm>
          </p:grpSpPr>
          <p:sp>
            <p:nvSpPr>
              <p:cNvPr id="131" name="TextBox 28"/>
              <p:cNvSpPr txBox="1">
                <a:spLocks noChangeArrowheads="1"/>
              </p:cNvSpPr>
              <p:nvPr/>
            </p:nvSpPr>
            <p:spPr bwMode="auto">
              <a:xfrm>
                <a:off x="3007207" y="13947358"/>
                <a:ext cx="7691170" cy="5606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en-US" sz="1200" b="1" dirty="0">
                    <a:latin typeface="Arial" panose="020B0604020202020204" pitchFamily="34" charset="0"/>
                  </a:rPr>
                  <a:t>Academia</a:t>
                </a:r>
                <a:endParaRPr lang="sl-SI" altLang="en-US" sz="1200" b="1" dirty="0">
                  <a:latin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en-US" sz="900" b="1" dirty="0">
                  <a:latin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sl-SI" altLang="en-US" sz="1100" b="1" dirty="0" err="1"/>
                  <a:t>University</a:t>
                </a:r>
                <a:r>
                  <a:rPr lang="sl-SI" altLang="en-US" sz="1100" b="1" dirty="0"/>
                  <a:t> </a:t>
                </a:r>
                <a:r>
                  <a:rPr lang="sl-SI" altLang="en-US" sz="1100" b="1" dirty="0" err="1"/>
                  <a:t>of</a:t>
                </a:r>
                <a:r>
                  <a:rPr lang="sl-SI" altLang="en-US" sz="1100" b="1" dirty="0"/>
                  <a:t> Ljubljana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i="1" dirty="0">
                    <a:solidFill>
                      <a:srgbClr val="5F5F5F"/>
                    </a:solidFill>
                  </a:rPr>
                  <a:t>Faculty of Medicine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i="1" dirty="0">
                    <a:solidFill>
                      <a:srgbClr val="5F5F5F"/>
                    </a:solidFill>
                  </a:rPr>
                  <a:t>Faculty of Comp</a:t>
                </a:r>
                <a:r>
                  <a:rPr lang="sl-SI" altLang="sl-SI" sz="1100" b="1" i="1" dirty="0" err="1">
                    <a:solidFill>
                      <a:srgbClr val="5F5F5F"/>
                    </a:solidFill>
                  </a:rPr>
                  <a:t>uter</a:t>
                </a:r>
                <a:r>
                  <a:rPr lang="en-US" altLang="sl-SI" sz="1100" b="1" i="1" dirty="0">
                    <a:solidFill>
                      <a:srgbClr val="5F5F5F"/>
                    </a:solidFill>
                  </a:rPr>
                  <a:t> and </a:t>
                </a:r>
                <a:r>
                  <a:rPr lang="en-US" altLang="sl-SI" sz="1100" b="1" i="1" dirty="0" err="1">
                    <a:solidFill>
                      <a:srgbClr val="5F5F5F"/>
                    </a:solidFill>
                  </a:rPr>
                  <a:t>Inf</a:t>
                </a:r>
                <a:r>
                  <a:rPr lang="sl-SI" altLang="sl-SI" sz="1100" b="1" i="1" dirty="0" err="1">
                    <a:solidFill>
                      <a:srgbClr val="5F5F5F"/>
                    </a:solidFill>
                  </a:rPr>
                  <a:t>ormation</a:t>
                </a:r>
                <a:r>
                  <a:rPr lang="sl-SI" altLang="sl-SI" sz="1100" b="1" i="1" dirty="0">
                    <a:solidFill>
                      <a:srgbClr val="5F5F5F"/>
                    </a:solidFill>
                  </a:rPr>
                  <a:t> </a:t>
                </a:r>
                <a:r>
                  <a:rPr lang="en-US" altLang="sl-SI" sz="1100" b="1" i="1" dirty="0">
                    <a:solidFill>
                      <a:srgbClr val="5F5F5F"/>
                    </a:solidFill>
                  </a:rPr>
                  <a:t>Science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i="1" dirty="0">
                    <a:solidFill>
                      <a:srgbClr val="5F5F5F"/>
                    </a:solidFill>
                  </a:rPr>
                  <a:t>Biotechnical </a:t>
                </a:r>
                <a:r>
                  <a:rPr lang="en-US" altLang="sl-SI" sz="1100" b="1" i="1" dirty="0" smtClean="0">
                    <a:solidFill>
                      <a:srgbClr val="5F5F5F"/>
                    </a:solidFill>
                  </a:rPr>
                  <a:t>Faculty</a:t>
                </a:r>
                <a:endParaRPr lang="sl-SI" altLang="sl-SI" sz="1100" b="1" i="1" dirty="0" smtClean="0">
                  <a:solidFill>
                    <a:srgbClr val="5F5F5F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sl-SI" altLang="sl-SI" sz="1100" b="1" i="1" dirty="0" err="1" smtClean="0">
                    <a:solidFill>
                      <a:srgbClr val="5F5F5F"/>
                    </a:solidFill>
                  </a:rPr>
                  <a:t>Veterinary</a:t>
                </a:r>
                <a:r>
                  <a:rPr lang="sl-SI" altLang="sl-SI" sz="1100" b="1" i="1" dirty="0" smtClean="0">
                    <a:solidFill>
                      <a:srgbClr val="5F5F5F"/>
                    </a:solidFill>
                  </a:rPr>
                  <a:t> </a:t>
                </a:r>
                <a:r>
                  <a:rPr lang="sl-SI" altLang="sl-SI" sz="1100" b="1" i="1" dirty="0" err="1" smtClean="0">
                    <a:solidFill>
                      <a:srgbClr val="5F5F5F"/>
                    </a:solidFill>
                  </a:rPr>
                  <a:t>Faculty</a:t>
                </a:r>
                <a:endParaRPr lang="en-US" altLang="sl-SI" sz="1100" b="1" i="1" dirty="0">
                  <a:solidFill>
                    <a:srgbClr val="5F5F5F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sl-SI" sz="1100" b="1" i="1" dirty="0">
                  <a:solidFill>
                    <a:srgbClr val="5F5F5F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dirty="0">
                    <a:cs typeface="Arial" panose="020B0604020202020204" pitchFamily="34" charset="0"/>
                  </a:rPr>
                  <a:t>University </a:t>
                </a:r>
                <a:r>
                  <a:rPr lang="sl-SI" altLang="sl-SI" sz="1100" b="1" dirty="0" err="1">
                    <a:cs typeface="Arial" panose="020B0604020202020204" pitchFamily="34" charset="0"/>
                  </a:rPr>
                  <a:t>of</a:t>
                </a:r>
                <a:r>
                  <a:rPr lang="sl-SI" altLang="sl-SI" sz="1100" b="1" dirty="0">
                    <a:cs typeface="Arial" panose="020B0604020202020204" pitchFamily="34" charset="0"/>
                  </a:rPr>
                  <a:t> </a:t>
                </a:r>
                <a:r>
                  <a:rPr lang="sl-SI" altLang="sl-SI" sz="1100" b="1" dirty="0" smtClean="0">
                    <a:cs typeface="Arial" panose="020B0604020202020204" pitchFamily="34" charset="0"/>
                  </a:rPr>
                  <a:t>Maribor</a:t>
                </a:r>
                <a:endParaRPr lang="en-US" altLang="sl-SI" sz="1100" b="1" i="1" dirty="0">
                  <a:solidFill>
                    <a:srgbClr val="5F5F5F"/>
                  </a:solidFill>
                </a:endParaRPr>
              </a:p>
            </p:txBody>
          </p:sp>
          <p:pic>
            <p:nvPicPr>
              <p:cNvPr id="13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681" y="15360540"/>
                <a:ext cx="674285" cy="126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0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1188" y="13083593"/>
              <a:ext cx="1587985" cy="90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" name="Group 159"/>
          <p:cNvGrpSpPr/>
          <p:nvPr/>
        </p:nvGrpSpPr>
        <p:grpSpPr>
          <a:xfrm>
            <a:off x="33620" y="2276872"/>
            <a:ext cx="2641861" cy="2583947"/>
            <a:chOff x="33620" y="2448531"/>
            <a:chExt cx="2641861" cy="2583947"/>
          </a:xfrm>
        </p:grpSpPr>
        <p:grpSp>
          <p:nvGrpSpPr>
            <p:cNvPr id="122" name="Skupina 5"/>
            <p:cNvGrpSpPr>
              <a:grpSpLocks/>
            </p:cNvGrpSpPr>
            <p:nvPr/>
          </p:nvGrpSpPr>
          <p:grpSpPr bwMode="auto">
            <a:xfrm>
              <a:off x="33620" y="2448531"/>
              <a:ext cx="2641861" cy="2583947"/>
              <a:chOff x="1023048" y="22558579"/>
              <a:chExt cx="8723210" cy="8532924"/>
            </a:xfrm>
          </p:grpSpPr>
          <p:grpSp>
            <p:nvGrpSpPr>
              <p:cNvPr id="133" name="Skupina 4"/>
              <p:cNvGrpSpPr>
                <a:grpSpLocks/>
              </p:cNvGrpSpPr>
              <p:nvPr/>
            </p:nvGrpSpPr>
            <p:grpSpPr bwMode="auto">
              <a:xfrm>
                <a:off x="1023048" y="28523803"/>
                <a:ext cx="8483249" cy="2567700"/>
                <a:chOff x="4610600" y="27162249"/>
                <a:chExt cx="8483249" cy="2567700"/>
              </a:xfrm>
            </p:grpSpPr>
            <p:sp>
              <p:nvSpPr>
                <p:cNvPr id="140" name="Oval 4"/>
                <p:cNvSpPr>
                  <a:spLocks noChangeArrowheads="1"/>
                </p:cNvSpPr>
                <p:nvPr/>
              </p:nvSpPr>
              <p:spPr bwMode="auto">
                <a:xfrm>
                  <a:off x="5883685" y="27162249"/>
                  <a:ext cx="7210164" cy="256770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   </a:t>
                  </a:r>
                  <a:r>
                    <a:rPr lang="sl-SI" altLang="en-US" sz="1200" b="1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Clinical</a:t>
                  </a:r>
                  <a:r>
                    <a:rPr lang="sl-SI" altLang="en-US" sz="12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</a:t>
                  </a:r>
                  <a:r>
                    <a:rPr lang="sl-SI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Institut</a:t>
                  </a:r>
                  <a:r>
                    <a:rPr lang="en-US" altLang="en-US" sz="1200" b="1" dirty="0" err="1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es</a:t>
                  </a:r>
                  <a:r>
                    <a:rPr lang="sl-SI" altLang="en-US" sz="12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sl-SI" altLang="en-US" sz="1200" b="1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sl-SI" altLang="en-US" sz="1100" b="1" i="1" dirty="0" err="1" smtClean="0">
                      <a:solidFill>
                        <a:srgbClr val="5F5F5F"/>
                      </a:solidFill>
                    </a:rPr>
                    <a:t>University</a:t>
                  </a:r>
                  <a:r>
                    <a:rPr lang="sl-SI" altLang="en-US" sz="1100" b="1" i="1" dirty="0" smtClean="0">
                      <a:solidFill>
                        <a:srgbClr val="5F5F5F"/>
                      </a:solidFill>
                    </a:rPr>
                    <a:t> </a:t>
                  </a: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Medical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 Centre Ljubljana</a:t>
                  </a:r>
                </a:p>
              </p:txBody>
            </p:sp>
            <p:pic>
              <p:nvPicPr>
                <p:cNvPr id="141" name="Picture 20" descr="http://t1.gstatic.com/images?q=tbn:ANd9GcRkhBb6n5OnFDMRLxblWVQpaXvo5IPCSgZozQVSLjJ9-TlAxUti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0600" y="28664600"/>
                  <a:ext cx="860318" cy="708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4" name="Skupina 32"/>
              <p:cNvGrpSpPr>
                <a:grpSpLocks/>
              </p:cNvGrpSpPr>
              <p:nvPr/>
            </p:nvGrpSpPr>
            <p:grpSpPr bwMode="auto">
              <a:xfrm>
                <a:off x="1170617" y="22558579"/>
                <a:ext cx="8575641" cy="4160865"/>
                <a:chOff x="904439" y="6530015"/>
                <a:chExt cx="8575641" cy="4160865"/>
              </a:xfrm>
            </p:grpSpPr>
            <p:sp>
              <p:nvSpPr>
                <p:cNvPr id="135" name="Oval 4"/>
                <p:cNvSpPr>
                  <a:spLocks noChangeArrowheads="1"/>
                </p:cNvSpPr>
                <p:nvPr/>
              </p:nvSpPr>
              <p:spPr bwMode="auto">
                <a:xfrm>
                  <a:off x="1187030" y="6530015"/>
                  <a:ext cx="8293050" cy="391544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200" b="1" dirty="0">
                      <a:latin typeface="Arial" panose="020B0604020202020204" pitchFamily="34" charset="0"/>
                    </a:rPr>
                    <a:t>      </a:t>
                  </a:r>
                  <a:r>
                    <a:rPr lang="sl-SI" altLang="en-US" sz="1200" b="1" dirty="0" err="1">
                      <a:latin typeface="Arial" panose="020B0604020202020204" pitchFamily="34" charset="0"/>
                    </a:rPr>
                    <a:t>Research</a:t>
                  </a:r>
                  <a:r>
                    <a:rPr lang="sl-SI" altLang="en-US" sz="1200" b="1" dirty="0">
                      <a:latin typeface="Arial" panose="020B0604020202020204" pitchFamily="34" charset="0"/>
                    </a:rPr>
                    <a:t> </a:t>
                  </a:r>
                  <a:r>
                    <a:rPr lang="sl-SI" altLang="en-US" sz="1200" b="1" dirty="0" err="1">
                      <a:latin typeface="Arial" panose="020B0604020202020204" pitchFamily="34" charset="0"/>
                    </a:rPr>
                    <a:t>Institutes</a:t>
                  </a:r>
                  <a:endParaRPr lang="sl-SI" altLang="en-US" sz="1200" b="1" dirty="0">
                    <a:latin typeface="Arial" panose="020B0604020202020204" pitchFamily="34" charset="0"/>
                  </a:endParaRP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National Institute of Biology</a:t>
                  </a:r>
                  <a:endParaRPr lang="sl-SI" altLang="en-US" sz="1100" b="1" i="1" dirty="0">
                    <a:solidFill>
                      <a:srgbClr val="5F5F5F"/>
                    </a:solidFill>
                  </a:endParaRP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National 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Institute </a:t>
                  </a: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of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 </a:t>
                  </a:r>
                  <a:r>
                    <a:rPr lang="en-US" altLang="en-US" sz="1100" b="1" i="1" dirty="0" err="1">
                      <a:solidFill>
                        <a:srgbClr val="5F5F5F"/>
                      </a:solidFill>
                    </a:rPr>
                    <a:t>Chemi</a:t>
                  </a: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stry</a:t>
                  </a:r>
                  <a:endParaRPr lang="en-US" altLang="en-US" sz="1100" b="1" i="1" dirty="0">
                    <a:solidFill>
                      <a:srgbClr val="5F5F5F"/>
                    </a:solidFill>
                  </a:endParaRP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Agricultural Institute of Slovenia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In</a:t>
                  </a:r>
                  <a:r>
                    <a:rPr lang="en-US" altLang="en-US" sz="1100" b="1" i="1" dirty="0" err="1">
                      <a:solidFill>
                        <a:srgbClr val="5F5F5F"/>
                      </a:solidFill>
                    </a:rPr>
                    <a:t>stitute</a:t>
                  </a: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 Jo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ž</a:t>
                  </a:r>
                  <a:r>
                    <a:rPr lang="en-US" altLang="en-US" sz="1100" b="1" i="1" dirty="0" err="1">
                      <a:solidFill>
                        <a:srgbClr val="5F5F5F"/>
                      </a:solidFill>
                    </a:rPr>
                    <a:t>ef</a:t>
                  </a: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 Stefan</a:t>
                  </a:r>
                  <a:endParaRPr lang="fr-FR" altLang="en-US" sz="1100" b="1" i="1" dirty="0">
                    <a:solidFill>
                      <a:srgbClr val="5F5F5F"/>
                    </a:solidFill>
                  </a:endParaRPr>
                </a:p>
              </p:txBody>
            </p:sp>
            <p:pic>
              <p:nvPicPr>
                <p:cNvPr id="136" name="Picture 8" descr="http://www.biosistemika.com/uploads/NIB-logo.jpg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4439" y="7469141"/>
                  <a:ext cx="1226930" cy="39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8" name="Picture 12" descr="https://encrypted-tbn3.gstatic.com/images?q=tbn:ANd9GcQaCZi2oL3auxdqajNix2h9TiaCM1y-dUywLo-D0-CWyTMama0y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9117" y="9227165"/>
                  <a:ext cx="561078" cy="561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" name="Picture 24" descr="http://lbk.fe.uni-lj.si/pics/logo_ijs.gif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6011" y="9863641"/>
                  <a:ext cx="827236" cy="827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59" name="Slika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60"/>
            <a:stretch/>
          </p:blipFill>
          <p:spPr>
            <a:xfrm>
              <a:off x="87003" y="2957492"/>
              <a:ext cx="264516" cy="260918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2839201" y="1426267"/>
            <a:ext cx="2596895" cy="850605"/>
            <a:chOff x="2791896" y="1182466"/>
            <a:chExt cx="2596895" cy="850605"/>
          </a:xfrm>
        </p:grpSpPr>
        <p:sp>
          <p:nvSpPr>
            <p:cNvPr id="128" name="Oval 4"/>
            <p:cNvSpPr>
              <a:spLocks noChangeArrowheads="1"/>
            </p:cNvSpPr>
            <p:nvPr/>
          </p:nvSpPr>
          <p:spPr bwMode="auto">
            <a:xfrm>
              <a:off x="2791896" y="1219112"/>
              <a:ext cx="2596895" cy="39883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</a:t>
              </a:r>
              <a:r>
                <a:rPr lang="sl-SI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e-Infrastructure</a:t>
              </a:r>
            </a:p>
            <a:p>
              <a:pPr algn="ctr">
                <a:lnSpc>
                  <a:spcPct val="150000"/>
                </a:lnSpc>
              </a:pPr>
              <a:r>
                <a:rPr lang="sl-SI" altLang="en-US" sz="1100" b="1" i="1" dirty="0">
                  <a:solidFill>
                    <a:srgbClr val="5F5F5F"/>
                  </a:solidFill>
                </a:rPr>
                <a:t>Academic and Research Network of Slovenia</a:t>
              </a:r>
              <a:endParaRPr lang="fr-FR" altLang="en-US" sz="1100" b="1" i="1" dirty="0">
                <a:solidFill>
                  <a:srgbClr val="5F5F5F"/>
                </a:solidFill>
              </a:endParaRPr>
            </a:p>
          </p:txBody>
        </p:sp>
        <p:pic>
          <p:nvPicPr>
            <p:cNvPr id="127" name="Slika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719" y="1182466"/>
              <a:ext cx="683329" cy="23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Slika 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688671"/>
              <a:ext cx="624027" cy="30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Slika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677" y="1700808"/>
              <a:ext cx="332299" cy="3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9" r="19554" b="30044"/>
            <a:stretch/>
          </p:blipFill>
          <p:spPr>
            <a:xfrm>
              <a:off x="4543826" y="1628800"/>
              <a:ext cx="532230" cy="368308"/>
            </a:xfrm>
            <a:prstGeom prst="rect">
              <a:avLst/>
            </a:prstGeom>
          </p:spPr>
        </p:pic>
      </p:grpSp>
      <p:sp>
        <p:nvSpPr>
          <p:cNvPr id="165" name="Title 1"/>
          <p:cNvSpPr txBox="1">
            <a:spLocks/>
          </p:cNvSpPr>
          <p:nvPr/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ELIXIR-SI</a:t>
            </a:r>
            <a:endParaRPr lang="sl-SI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6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5405059" cy="468052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podatkovna znanost </a:t>
            </a:r>
            <a:r>
              <a:rPr lang="sl-SI" dirty="0"/>
              <a:t>in </a:t>
            </a:r>
            <a:r>
              <a:rPr lang="sl-SI" dirty="0" smtClean="0"/>
              <a:t>suhi laboratorij</a:t>
            </a:r>
          </a:p>
          <a:p>
            <a:pPr lvl="1"/>
            <a:r>
              <a:rPr lang="sl-SI" dirty="0" smtClean="0"/>
              <a:t>infrastruktura </a:t>
            </a:r>
            <a:r>
              <a:rPr lang="sl-SI" dirty="0"/>
              <a:t>za (dolgotrajno) upravljanje s </a:t>
            </a:r>
            <a:r>
              <a:rPr lang="sl-SI" dirty="0" smtClean="0"/>
              <a:t>podatki - podatkovni arhiv in drugi </a:t>
            </a:r>
            <a:r>
              <a:rPr lang="sl-SI" dirty="0"/>
              <a:t>podatkovni </a:t>
            </a:r>
            <a:r>
              <a:rPr lang="sl-SI" dirty="0" smtClean="0"/>
              <a:t>viri</a:t>
            </a:r>
          </a:p>
          <a:p>
            <a:pPr lvl="1"/>
            <a:r>
              <a:rPr lang="sl-SI" dirty="0"/>
              <a:t>računske </a:t>
            </a:r>
            <a:r>
              <a:rPr lang="sl-SI" dirty="0" smtClean="0"/>
              <a:t>zmogljivosti</a:t>
            </a:r>
          </a:p>
          <a:p>
            <a:pPr lvl="1"/>
            <a:r>
              <a:rPr lang="sl-SI" dirty="0" smtClean="0"/>
              <a:t>analiza podatkov</a:t>
            </a:r>
          </a:p>
          <a:p>
            <a:pPr lvl="1"/>
            <a:r>
              <a:rPr lang="sl-SI" dirty="0" smtClean="0"/>
              <a:t>integracija </a:t>
            </a:r>
            <a:r>
              <a:rPr lang="sl-SI" dirty="0"/>
              <a:t>in </a:t>
            </a:r>
            <a:r>
              <a:rPr lang="sl-SI" dirty="0" err="1"/>
              <a:t>interoperabilnost</a:t>
            </a:r>
            <a:r>
              <a:rPr lang="sl-SI" dirty="0"/>
              <a:t> </a:t>
            </a:r>
            <a:r>
              <a:rPr lang="sl-SI" dirty="0" smtClean="0"/>
              <a:t>podatkov</a:t>
            </a:r>
          </a:p>
          <a:p>
            <a:pPr lvl="1"/>
            <a:r>
              <a:rPr lang="sl-SI" dirty="0" smtClean="0"/>
              <a:t>programska </a:t>
            </a:r>
            <a:r>
              <a:rPr lang="sl-SI" dirty="0"/>
              <a:t>oprema in ostala </a:t>
            </a:r>
            <a:r>
              <a:rPr lang="sl-SI" dirty="0" err="1"/>
              <a:t>bioinformatska</a:t>
            </a:r>
            <a:r>
              <a:rPr lang="sl-SI" dirty="0"/>
              <a:t> </a:t>
            </a:r>
            <a:r>
              <a:rPr lang="sl-SI" dirty="0" smtClean="0"/>
              <a:t>orodja/storitve</a:t>
            </a:r>
          </a:p>
          <a:p>
            <a:pPr lvl="1"/>
            <a:r>
              <a:rPr lang="sl-SI" dirty="0" smtClean="0"/>
              <a:t>vse </a:t>
            </a:r>
            <a:r>
              <a:rPr lang="sl-SI" dirty="0"/>
              <a:t>v skladu s standardi in načeli ELIXIR, kot so npr. načela FAIR (</a:t>
            </a:r>
            <a:r>
              <a:rPr lang="sl-SI" dirty="0" err="1"/>
              <a:t>Findable</a:t>
            </a:r>
            <a:r>
              <a:rPr lang="sl-SI" dirty="0"/>
              <a:t>, </a:t>
            </a:r>
            <a:r>
              <a:rPr lang="sl-SI" dirty="0" err="1"/>
              <a:t>Accessible</a:t>
            </a:r>
            <a:r>
              <a:rPr lang="sl-SI" dirty="0"/>
              <a:t>, </a:t>
            </a:r>
            <a:r>
              <a:rPr lang="sl-SI" dirty="0" err="1"/>
              <a:t>Interoperable</a:t>
            </a:r>
            <a:r>
              <a:rPr lang="sl-SI" dirty="0"/>
              <a:t>, </a:t>
            </a:r>
            <a:r>
              <a:rPr lang="sl-SI" dirty="0" err="1" smtClean="0"/>
              <a:t>Reusable</a:t>
            </a:r>
            <a:r>
              <a:rPr lang="sl-SI" dirty="0" smtClean="0"/>
              <a:t>)</a:t>
            </a:r>
          </a:p>
          <a:p>
            <a:r>
              <a:rPr lang="sl-SI" dirty="0" smtClean="0"/>
              <a:t>mokri laboratorij, </a:t>
            </a:r>
            <a:r>
              <a:rPr lang="sl-SI" dirty="0"/>
              <a:t>ki generira podatke iz pridobljenih in shranjenih vzorcev živih </a:t>
            </a:r>
            <a:r>
              <a:rPr lang="sl-SI" dirty="0" smtClean="0"/>
              <a:t>bitij</a:t>
            </a:r>
          </a:p>
          <a:p>
            <a:r>
              <a:rPr lang="sl-SI" dirty="0" smtClean="0"/>
              <a:t>usposabljanje </a:t>
            </a:r>
            <a:r>
              <a:rPr lang="sl-SI" dirty="0"/>
              <a:t>in </a:t>
            </a:r>
            <a:r>
              <a:rPr lang="sl-SI" dirty="0" smtClean="0"/>
              <a:t>izobraževanje</a:t>
            </a:r>
            <a:endParaRPr lang="sl-SI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ELIXIR-SI</a:t>
            </a:r>
            <a:endParaRPr lang="sl-SI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5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6845219" cy="504056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platforma za učenje na daljavo – </a:t>
            </a:r>
            <a:r>
              <a:rPr lang="sl-SI" dirty="0" err="1" smtClean="0"/>
              <a:t>EeLP</a:t>
            </a:r>
            <a:endParaRPr lang="sl-SI" dirty="0" smtClean="0"/>
          </a:p>
          <a:p>
            <a:pPr lvl="1"/>
            <a:r>
              <a:rPr lang="sl-SI" dirty="0" smtClean="0">
                <a:hlinkClick r:id="rId3"/>
              </a:rPr>
              <a:t>https://elixir.mf.uni-lj.si</a:t>
            </a:r>
            <a:endParaRPr lang="sl-SI" dirty="0" smtClean="0"/>
          </a:p>
          <a:p>
            <a:r>
              <a:rPr lang="sl-SI" dirty="0" smtClean="0"/>
              <a:t>obveščanje članov - komunikacijska orodja</a:t>
            </a:r>
          </a:p>
          <a:p>
            <a:r>
              <a:rPr lang="sl-SI" dirty="0" smtClean="0"/>
              <a:t>BEE – </a:t>
            </a:r>
            <a:r>
              <a:rPr lang="sl-SI" dirty="0" err="1" smtClean="0"/>
              <a:t>Bioinformatska</a:t>
            </a:r>
            <a:r>
              <a:rPr lang="sl-SI" dirty="0" smtClean="0"/>
              <a:t> Enota ELIXIR-SI</a:t>
            </a:r>
          </a:p>
          <a:p>
            <a:pPr lvl="1"/>
            <a:r>
              <a:rPr lang="sl-SI" dirty="0" smtClean="0"/>
              <a:t>pomagamo </a:t>
            </a:r>
            <a:r>
              <a:rPr lang="sl-SI" dirty="0"/>
              <a:t>članom </a:t>
            </a:r>
            <a:r>
              <a:rPr lang="sl-SI" dirty="0" smtClean="0"/>
              <a:t>vozlišča in omogočamo </a:t>
            </a:r>
            <a:r>
              <a:rPr lang="sl-SI" dirty="0"/>
              <a:t>lažji dostop do </a:t>
            </a:r>
            <a:r>
              <a:rPr lang="sl-SI" dirty="0" err="1"/>
              <a:t>bioinformatskih</a:t>
            </a:r>
            <a:r>
              <a:rPr lang="sl-SI" dirty="0"/>
              <a:t> orodij/storitev in </a:t>
            </a:r>
            <a:r>
              <a:rPr lang="sl-SI" dirty="0" smtClean="0"/>
              <a:t>analiz</a:t>
            </a:r>
          </a:p>
          <a:p>
            <a:pPr lvl="1"/>
            <a:r>
              <a:rPr lang="sl-SI" dirty="0" smtClean="0"/>
              <a:t>svetujemo </a:t>
            </a:r>
            <a:r>
              <a:rPr lang="sl-SI" dirty="0"/>
              <a:t>v zvezi z njihovo </a:t>
            </a:r>
            <a:r>
              <a:rPr lang="sl-SI" dirty="0" smtClean="0"/>
              <a:t>uporabo</a:t>
            </a:r>
          </a:p>
          <a:p>
            <a:pPr lvl="1"/>
            <a:r>
              <a:rPr lang="sl-SI" dirty="0" smtClean="0"/>
              <a:t>skrbimo za </a:t>
            </a:r>
            <a:r>
              <a:rPr lang="sl-SI" dirty="0"/>
              <a:t>ustrezno dolgotrajno upravljanje/arhiviranje </a:t>
            </a:r>
            <a:r>
              <a:rPr lang="sl-SI" dirty="0" smtClean="0"/>
              <a:t>podatkov (na fakultetnem nivoju)</a:t>
            </a:r>
          </a:p>
          <a:p>
            <a:pPr lvl="1"/>
            <a:r>
              <a:rPr lang="sl-SI" dirty="0" smtClean="0"/>
              <a:t>pripravljamo </a:t>
            </a:r>
            <a:r>
              <a:rPr lang="sl-SI" dirty="0"/>
              <a:t>podlage za vzpostavitev arhiva raziskovalnih podatkov za področje ved o </a:t>
            </a:r>
            <a:r>
              <a:rPr lang="sl-SI" dirty="0" smtClean="0"/>
              <a:t>življenju</a:t>
            </a:r>
          </a:p>
          <a:p>
            <a:pPr lvl="1"/>
            <a:r>
              <a:rPr lang="sl-SI" dirty="0" smtClean="0"/>
              <a:t>vzpostavili začetne </a:t>
            </a:r>
            <a:r>
              <a:rPr lang="sl-SI" dirty="0"/>
              <a:t>strežniške zmogljivosti za arhiv podatkov in </a:t>
            </a:r>
            <a:r>
              <a:rPr lang="sl-SI" dirty="0" err="1"/>
              <a:t>bioinformatska</a:t>
            </a:r>
            <a:r>
              <a:rPr lang="sl-SI" dirty="0"/>
              <a:t> orodja/storitve, predvsem za namene izobraževanja in </a:t>
            </a:r>
            <a:r>
              <a:rPr lang="sl-SI" dirty="0" smtClean="0"/>
              <a:t>usposabljanja</a:t>
            </a:r>
          </a:p>
          <a:p>
            <a:pPr lvl="1"/>
            <a:r>
              <a:rPr lang="sl-SI" dirty="0" smtClean="0">
                <a:hlinkClick r:id="rId4"/>
              </a:rPr>
              <a:t>elixir@mf.uni-lj.si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Storitve/orodja ELIXIR-SI</a:t>
            </a:r>
            <a:endParaRPr lang="sl-SI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7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5405059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/>
              <a:t>CFGBC (ULMF)</a:t>
            </a:r>
          </a:p>
          <a:p>
            <a:r>
              <a:rPr lang="sl-SI" dirty="0" smtClean="0"/>
              <a:t>Organizacija tečajev s področja sistemske medicine (</a:t>
            </a:r>
            <a:r>
              <a:rPr lang="sl-SI" u="sng" dirty="0" smtClean="0">
                <a:solidFill>
                  <a:schemeClr val="hlink"/>
                </a:solidFill>
                <a:ea typeface="Corbel"/>
                <a:cs typeface="Corbel"/>
                <a:sym typeface="Corbel"/>
                <a:hlinkClick r:id="rId2"/>
              </a:rPr>
              <a:t>https</a:t>
            </a:r>
            <a:r>
              <a:rPr lang="sl-SI" u="sng" dirty="0">
                <a:solidFill>
                  <a:schemeClr val="hlink"/>
                </a:solidFill>
                <a:ea typeface="Corbel"/>
                <a:cs typeface="Corbel"/>
                <a:sym typeface="Corbel"/>
                <a:hlinkClick r:id="rId2"/>
              </a:rPr>
              <a:t>://lifelong.mf.uni-lj.si</a:t>
            </a:r>
            <a:r>
              <a:rPr lang="sl-SI" u="sng" dirty="0" smtClean="0">
                <a:solidFill>
                  <a:schemeClr val="hlink"/>
                </a:solidFill>
                <a:ea typeface="Corbel"/>
                <a:cs typeface="Corbel"/>
                <a:sym typeface="Corbel"/>
                <a:hlinkClick r:id="rId2"/>
              </a:rPr>
              <a:t>/</a:t>
            </a:r>
            <a:r>
              <a:rPr lang="sl-SI" dirty="0" smtClean="0">
                <a:solidFill>
                  <a:srgbClr val="005171"/>
                </a:solidFill>
                <a:ea typeface="Corbel"/>
                <a:cs typeface="Corbel"/>
                <a:sym typeface="Corbel"/>
              </a:rPr>
              <a:t>)</a:t>
            </a:r>
          </a:p>
          <a:p>
            <a:r>
              <a:rPr lang="sl-SI" dirty="0" smtClean="0"/>
              <a:t>Mokri laboratorij – generiranje podatkov</a:t>
            </a:r>
          </a:p>
          <a:p>
            <a:pPr lvl="1"/>
            <a:r>
              <a:rPr lang="sl-SI" dirty="0" smtClean="0"/>
              <a:t>NGS </a:t>
            </a:r>
            <a:r>
              <a:rPr lang="sl-SI" dirty="0" err="1" smtClean="0"/>
              <a:t>Illumina</a:t>
            </a:r>
            <a:r>
              <a:rPr lang="sl-SI" dirty="0" smtClean="0"/>
              <a:t> </a:t>
            </a:r>
            <a:r>
              <a:rPr lang="sl-SI" dirty="0" err="1" smtClean="0"/>
              <a:t>MiniSeq</a:t>
            </a: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IJS – Omrežni infrastrukturni center in</a:t>
            </a:r>
            <a:r>
              <a:rPr lang="en-US" b="1" dirty="0" smtClean="0"/>
              <a:t> </a:t>
            </a:r>
            <a:r>
              <a:rPr lang="en-US" b="1" dirty="0" err="1" smtClean="0"/>
              <a:t>Arnes</a:t>
            </a:r>
            <a:endParaRPr lang="sl-SI" b="1" dirty="0" smtClean="0"/>
          </a:p>
          <a:p>
            <a:r>
              <a:rPr lang="sl-SI" dirty="0" err="1" smtClean="0"/>
              <a:t>superračunalniška</a:t>
            </a:r>
            <a:r>
              <a:rPr lang="sl-SI" dirty="0" smtClean="0"/>
              <a:t> oprema, GRID, HPC, AAI za potrebe infrastrukture ELIXIR</a:t>
            </a:r>
          </a:p>
          <a:p>
            <a:pPr marL="0" indent="0">
              <a:buNone/>
            </a:pPr>
            <a:r>
              <a:rPr lang="sl-SI" b="1" dirty="0" smtClean="0"/>
              <a:t>IBMI </a:t>
            </a:r>
            <a:r>
              <a:rPr lang="en-US" b="1" dirty="0" smtClean="0"/>
              <a:t>(</a:t>
            </a:r>
            <a:r>
              <a:rPr lang="sl-SI" b="1" dirty="0" smtClean="0"/>
              <a:t>ULMF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sl-SI" dirty="0" smtClean="0"/>
              <a:t>platforma za učenje na daljavo – </a:t>
            </a:r>
            <a:r>
              <a:rPr lang="sl-SI" dirty="0" err="1" smtClean="0"/>
              <a:t>EeLP</a:t>
            </a:r>
            <a:r>
              <a:rPr lang="sl-SI" dirty="0" smtClean="0"/>
              <a:t> (</a:t>
            </a:r>
            <a:r>
              <a:rPr lang="sl-SI" dirty="0" smtClean="0">
                <a:hlinkClick r:id="rId3"/>
              </a:rPr>
              <a:t>https://elixir.mf.uni-lj.si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Trainground</a:t>
            </a:r>
            <a:r>
              <a:rPr lang="sl-SI" dirty="0" smtClean="0"/>
              <a:t> - povezava z orodji v oblaku in HPC, </a:t>
            </a:r>
            <a:r>
              <a:rPr lang="sl-SI" dirty="0" err="1" smtClean="0"/>
              <a:t>Galaxy</a:t>
            </a:r>
            <a:endParaRPr lang="sl-SI" dirty="0" smtClean="0"/>
          </a:p>
          <a:p>
            <a:r>
              <a:rPr lang="sl-SI" dirty="0" smtClean="0"/>
              <a:t>Upravljanje s podatki</a:t>
            </a:r>
          </a:p>
          <a:p>
            <a:pPr lvl="1"/>
            <a:r>
              <a:rPr lang="sl-SI" dirty="0" smtClean="0"/>
              <a:t>klinični raziskovalni registri</a:t>
            </a:r>
          </a:p>
          <a:p>
            <a:pPr lvl="1"/>
            <a:r>
              <a:rPr lang="sl-SI" dirty="0" smtClean="0"/>
              <a:t>arhiv raziskovalnih podatkov ULMF, vključno z analitičnimi storitvami, ki upoštevajo ELIXIR in FAIR standarde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Storitve/orodja ELIXIR-SI</a:t>
            </a:r>
            <a:endParaRPr lang="sl-SI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0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5837107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NIB (Nacionalni inštitut za biologijo)</a:t>
            </a:r>
            <a:endParaRPr lang="sl-SI" b="1" dirty="0"/>
          </a:p>
          <a:p>
            <a:r>
              <a:rPr lang="sl-SI" b="1" dirty="0" err="1"/>
              <a:t>GoMapMan</a:t>
            </a:r>
            <a:r>
              <a:rPr lang="sl-SI" dirty="0"/>
              <a:t> </a:t>
            </a:r>
            <a:r>
              <a:rPr lang="sl-SI" dirty="0" smtClean="0"/>
              <a:t>– spletni vir za </a:t>
            </a:r>
            <a:r>
              <a:rPr lang="sl-SI" dirty="0" err="1" smtClean="0"/>
              <a:t>anotiranje</a:t>
            </a:r>
            <a:r>
              <a:rPr lang="sl-SI" dirty="0" smtClean="0"/>
              <a:t> genov rastlin s tremi aplikacijami</a:t>
            </a:r>
          </a:p>
          <a:p>
            <a:pPr lvl="1"/>
            <a:r>
              <a:rPr lang="sl-SI" dirty="0" smtClean="0"/>
              <a:t>protein (</a:t>
            </a:r>
            <a:r>
              <a:rPr lang="sl-SI" dirty="0" smtClean="0">
                <a:hlinkClick r:id="rId2"/>
              </a:rPr>
              <a:t>http://protein.gomapman.org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metabolit</a:t>
            </a:r>
            <a:r>
              <a:rPr lang="sl-SI" dirty="0" smtClean="0"/>
              <a:t> (</a:t>
            </a:r>
            <a:r>
              <a:rPr lang="sl-SI" dirty="0" smtClean="0">
                <a:hlinkClick r:id="rId3"/>
              </a:rPr>
              <a:t>http://meta.gomapman.org</a:t>
            </a:r>
            <a:r>
              <a:rPr lang="sl-SI" dirty="0" smtClean="0"/>
              <a:t>)</a:t>
            </a:r>
          </a:p>
          <a:p>
            <a:pPr lvl="1"/>
            <a:r>
              <a:rPr lang="sl-SI" dirty="0" err="1" smtClean="0"/>
              <a:t>small</a:t>
            </a:r>
            <a:r>
              <a:rPr lang="sl-SI" dirty="0" smtClean="0"/>
              <a:t> </a:t>
            </a:r>
            <a:r>
              <a:rPr lang="sl-SI" dirty="0"/>
              <a:t>RNA </a:t>
            </a:r>
            <a:r>
              <a:rPr lang="sl-SI" dirty="0" smtClean="0"/>
              <a:t>(</a:t>
            </a:r>
            <a:r>
              <a:rPr lang="sl-SI" dirty="0" smtClean="0">
                <a:hlinkClick r:id="rId4"/>
              </a:rPr>
              <a:t>http://srna.gomapman.org</a:t>
            </a:r>
            <a:r>
              <a:rPr lang="sl-SI" dirty="0" smtClean="0"/>
              <a:t>)</a:t>
            </a:r>
          </a:p>
          <a:p>
            <a:r>
              <a:rPr lang="sl-SI" b="1" dirty="0" err="1" smtClean="0"/>
              <a:t>quantGenius</a:t>
            </a:r>
            <a:r>
              <a:rPr lang="sl-SI" dirty="0" smtClean="0"/>
              <a:t> (</a:t>
            </a:r>
            <a:r>
              <a:rPr lang="sl-SI" dirty="0" smtClean="0">
                <a:hlinkClick r:id="rId5"/>
              </a:rPr>
              <a:t>http://quantgenius.nib.si</a:t>
            </a:r>
            <a:r>
              <a:rPr lang="sl-SI" dirty="0" smtClean="0"/>
              <a:t>) – spletni vir za organizacijo podatkov in analize </a:t>
            </a:r>
            <a:r>
              <a:rPr lang="sl-SI" dirty="0" err="1" smtClean="0"/>
              <a:t>qPCR</a:t>
            </a: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UKCLJ (Univerzitetni klinični center Ljubljana)</a:t>
            </a:r>
          </a:p>
          <a:p>
            <a:r>
              <a:rPr lang="sl-SI" dirty="0" smtClean="0"/>
              <a:t>mokri laboratorij – generiranje podatkov in analize na področju </a:t>
            </a:r>
            <a:r>
              <a:rPr lang="sl-SI" dirty="0" err="1" smtClean="0"/>
              <a:t>genomike</a:t>
            </a:r>
            <a:r>
              <a:rPr lang="sl-SI" dirty="0" smtClean="0"/>
              <a:t> (genetska diagnostika, populacijska </a:t>
            </a:r>
            <a:r>
              <a:rPr lang="sl-SI" dirty="0" err="1" smtClean="0"/>
              <a:t>genomika</a:t>
            </a:r>
            <a:r>
              <a:rPr lang="sl-SI" dirty="0" smtClean="0"/>
              <a:t>, </a:t>
            </a:r>
            <a:r>
              <a:rPr lang="sl-SI" dirty="0" err="1" smtClean="0"/>
              <a:t>transkriptomika</a:t>
            </a:r>
            <a:r>
              <a:rPr lang="sl-SI" dirty="0" smtClean="0"/>
              <a:t> in </a:t>
            </a:r>
            <a:r>
              <a:rPr lang="sl-SI" dirty="0" err="1" smtClean="0"/>
              <a:t>epigenetika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Storitve/orodja ELIXIR-SI</a:t>
            </a:r>
            <a:endParaRPr lang="sl-SI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1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ELIXIR-SI</a:t>
            </a:r>
            <a:endParaRPr lang="sl-SI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153400" cy="4370040"/>
          </a:xfrm>
        </p:spPr>
        <p:txBody>
          <a:bodyPr/>
          <a:lstStyle/>
          <a:p>
            <a:r>
              <a:rPr lang="sl-SI" dirty="0"/>
              <a:t>Nadgradnja sporazuma in bilateralni razgovori s člani =&gt; ELIXIR CA</a:t>
            </a:r>
          </a:p>
          <a:p>
            <a:r>
              <a:rPr lang="sl-SI" dirty="0" smtClean="0"/>
              <a:t>Do </a:t>
            </a:r>
            <a:r>
              <a:rPr lang="sl-SI" dirty="0"/>
              <a:t>l.2020, skladno z NRRI, pričakujemo pomembno nadgradnjo informacijske infrastrukture in vzdržno financiranje s sredstvi Evropskih strukturnih skladov (ESIF) in infrastrukturnega programa ESFRI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Sodelovanje s sorodnimi RI - BBMRI, EATRIS, Euro-</a:t>
            </a:r>
            <a:r>
              <a:rPr lang="sl-SI" dirty="0" err="1"/>
              <a:t>BioImaging</a:t>
            </a:r>
            <a:r>
              <a:rPr lang="sl-SI" dirty="0"/>
              <a:t>, ISBE</a:t>
            </a:r>
          </a:p>
          <a:p>
            <a:r>
              <a:rPr lang="sl-SI" dirty="0"/>
              <a:t>Razpisi H2020</a:t>
            </a:r>
          </a:p>
          <a:p>
            <a:r>
              <a:rPr lang="sl-SI" dirty="0"/>
              <a:t>Upoštevanje standardov pri orodjih in storitvah</a:t>
            </a: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Po meri 1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004080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B0F0"/>
      </a:hlink>
      <a:folHlink>
        <a:srgbClr val="0070C0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627</Words>
  <Application>Microsoft Office PowerPoint</Application>
  <PresentationFormat>On-screen Show (4:3)</PresentationFormat>
  <Paragraphs>117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Corbel</vt:lpstr>
      <vt:lpstr>Geneva</vt:lpstr>
      <vt:lpstr>Times</vt:lpstr>
      <vt:lpstr>Leere Präsentation</vt:lpstr>
      <vt:lpstr>4_Custom Design</vt:lpstr>
      <vt:lpstr>ELIXIR Slovenija</vt:lpstr>
      <vt:lpstr>ELIXIR</vt:lpstr>
      <vt:lpstr>ELIXIR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 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brane</cp:lastModifiedBy>
  <cp:revision>537</cp:revision>
  <cp:lastPrinted>2018-01-24T13:56:52Z</cp:lastPrinted>
  <dcterms:created xsi:type="dcterms:W3CDTF">2010-02-04T09:26:14Z</dcterms:created>
  <dcterms:modified xsi:type="dcterms:W3CDTF">2018-06-21T12:50:47Z</dcterms:modified>
</cp:coreProperties>
</file>