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77" r:id="rId6"/>
    <p:sldId id="260" r:id="rId7"/>
    <p:sldId id="272" r:id="rId8"/>
    <p:sldId id="283" r:id="rId9"/>
    <p:sldId id="261" r:id="rId10"/>
    <p:sldId id="262" r:id="rId11"/>
    <p:sldId id="263" r:id="rId12"/>
    <p:sldId id="284" r:id="rId13"/>
    <p:sldId id="285" r:id="rId14"/>
    <p:sldId id="278" r:id="rId15"/>
    <p:sldId id="279" r:id="rId16"/>
    <p:sldId id="280" r:id="rId17"/>
    <p:sldId id="267" r:id="rId18"/>
    <p:sldId id="282" r:id="rId19"/>
    <p:sldId id="265" r:id="rId20"/>
    <p:sldId id="275" r:id="rId21"/>
    <p:sldId id="271" r:id="rId22"/>
    <p:sldId id="276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18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E2C7B6-5A04-448A-A7C2-7AEC1501972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5A5E8F-A6D3-4146-8DE3-8A31E22C1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66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77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4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4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4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94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514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85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2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70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A22A915-E221-4288-9930-A37EF3271D4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51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A915-E221-4288-9930-A37EF3271D4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94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cfgbc@mf.uni-lj.s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gi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7500"/>
              </a:lnSpc>
            </a:pPr>
            <a:r>
              <a:rPr lang="en-US" u="sng" dirty="0"/>
              <a:t>C</a:t>
            </a:r>
            <a:r>
              <a:rPr lang="en-US" dirty="0"/>
              <a:t>enter </a:t>
            </a:r>
            <a:r>
              <a:rPr lang="en-US" sz="4900" dirty="0" err="1"/>
              <a:t>za</a:t>
            </a:r>
            <a:r>
              <a:rPr lang="en-US" dirty="0"/>
              <a:t> </a:t>
            </a:r>
            <a:r>
              <a:rPr lang="en-US" u="sng" dirty="0" err="1"/>
              <a:t>f</a:t>
            </a:r>
            <a:r>
              <a:rPr lang="en-US" dirty="0" err="1"/>
              <a:t>unkcijsko</a:t>
            </a:r>
            <a:r>
              <a:rPr lang="en-US" dirty="0"/>
              <a:t> </a:t>
            </a:r>
            <a:r>
              <a:rPr lang="en-US" u="sng" dirty="0" err="1"/>
              <a:t>g</a:t>
            </a:r>
            <a:r>
              <a:rPr lang="en-US" dirty="0" err="1"/>
              <a:t>enomiko</a:t>
            </a:r>
            <a:r>
              <a:rPr lang="en-US" dirty="0"/>
              <a:t> </a:t>
            </a:r>
            <a:r>
              <a:rPr lang="en-US" sz="4900" dirty="0"/>
              <a:t>in</a:t>
            </a:r>
            <a:r>
              <a:rPr lang="en-US" dirty="0"/>
              <a:t> </a:t>
            </a:r>
            <a:r>
              <a:rPr lang="en-US" u="sng" dirty="0"/>
              <a:t>b</a:t>
            </a:r>
            <a:r>
              <a:rPr lang="en-US" dirty="0"/>
              <a:t>io-</a:t>
            </a:r>
            <a:r>
              <a:rPr lang="en-US" u="sng" dirty="0" err="1"/>
              <a:t>č</a:t>
            </a:r>
            <a:r>
              <a:rPr lang="en-US" dirty="0" err="1"/>
              <a:t>ipe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424753"/>
          </a:xfrm>
        </p:spPr>
        <p:txBody>
          <a:bodyPr/>
          <a:lstStyle/>
          <a:p>
            <a:r>
              <a:rPr lang="en-US" cap="none" dirty="0"/>
              <a:t>doc. dr.  Tadeja </a:t>
            </a:r>
            <a:r>
              <a:rPr lang="en-US" cap="none" dirty="0" err="1"/>
              <a:t>Režen</a:t>
            </a:r>
            <a:r>
              <a:rPr lang="en-US" dirty="0"/>
              <a:t>, </a:t>
            </a:r>
            <a:r>
              <a:rPr lang="en-US" cap="none" dirty="0" err="1"/>
              <a:t>namestnica</a:t>
            </a:r>
            <a:r>
              <a:rPr lang="en-US" cap="none" dirty="0"/>
              <a:t> </a:t>
            </a:r>
            <a:r>
              <a:rPr lang="en-US" cap="none" dirty="0" err="1"/>
              <a:t>vodje</a:t>
            </a:r>
            <a:r>
              <a:rPr lang="en-US" cap="none" dirty="0"/>
              <a:t>					</a:t>
            </a:r>
            <a:r>
              <a:rPr lang="en-US" cap="none" dirty="0" err="1"/>
              <a:t>Junij</a:t>
            </a:r>
            <a:r>
              <a:rPr lang="en-US" cap="none" dirty="0"/>
              <a:t> 2018</a:t>
            </a:r>
          </a:p>
          <a:p>
            <a:endParaRPr lang="en-US" cap="none" dirty="0"/>
          </a:p>
          <a:p>
            <a:endParaRPr lang="en-US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7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4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Oprema</a:t>
            </a:r>
            <a:r>
              <a:rPr lang="en-US" dirty="0"/>
              <a:t> -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vzorcev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71" y="2113204"/>
            <a:ext cx="2286000" cy="2222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11971" y="445737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Nanodrop</a:t>
            </a:r>
            <a:r>
              <a:rPr lang="en-US" dirty="0"/>
              <a:t> ND-1000</a:t>
            </a:r>
          </a:p>
          <a:p>
            <a:pPr algn="ctr"/>
            <a:r>
              <a:rPr lang="en-US" dirty="0" err="1"/>
              <a:t>spektrofotometer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84" y="2110424"/>
            <a:ext cx="2222500" cy="2222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34184" y="4457370"/>
            <a:ext cx="222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2100 </a:t>
            </a:r>
            <a:r>
              <a:rPr lang="en-US" dirty="0" err="1"/>
              <a:t>Bioanalyzer</a:t>
            </a:r>
            <a:r>
              <a:rPr lang="en-US" dirty="0"/>
              <a:t> (Agilent)</a:t>
            </a:r>
          </a:p>
          <a:p>
            <a:pPr algn="ctr"/>
            <a:r>
              <a:rPr lang="en-US" dirty="0" err="1"/>
              <a:t>Analize</a:t>
            </a:r>
            <a:r>
              <a:rPr lang="en-US" dirty="0"/>
              <a:t> DNA, RNA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108" y="2113204"/>
            <a:ext cx="2878885" cy="2222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70108" y="4457370"/>
            <a:ext cx="287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Nanodrop</a:t>
            </a:r>
            <a:r>
              <a:rPr lang="en-US" dirty="0"/>
              <a:t> ND-3300</a:t>
            </a:r>
          </a:p>
          <a:p>
            <a:pPr algn="ctr"/>
            <a:r>
              <a:rPr lang="en-US" dirty="0" err="1"/>
              <a:t>fluorospektrometer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0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Dodatna</a:t>
            </a:r>
            <a:r>
              <a:rPr lang="en-US" dirty="0"/>
              <a:t> </a:t>
            </a:r>
            <a:r>
              <a:rPr lang="en-US" dirty="0" err="1"/>
              <a:t>oprema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50754"/>
          </a:xfrm>
        </p:spPr>
        <p:txBody>
          <a:bodyPr/>
          <a:lstStyle/>
          <a:p>
            <a:r>
              <a:rPr lang="en-US" dirty="0" err="1"/>
              <a:t>Celični</a:t>
            </a:r>
            <a:r>
              <a:rPr lang="en-US" dirty="0"/>
              <a:t> </a:t>
            </a:r>
            <a:r>
              <a:rPr lang="en-US" dirty="0" err="1"/>
              <a:t>laboratorij</a:t>
            </a:r>
            <a:r>
              <a:rPr lang="en-US" dirty="0"/>
              <a:t> (1. </a:t>
            </a:r>
            <a:r>
              <a:rPr lang="en-US" dirty="0" err="1"/>
              <a:t>razred</a:t>
            </a:r>
            <a:r>
              <a:rPr lang="en-US" dirty="0"/>
              <a:t>)</a:t>
            </a:r>
          </a:p>
          <a:p>
            <a:r>
              <a:rPr lang="en-US" dirty="0" err="1"/>
              <a:t>Delo</a:t>
            </a:r>
            <a:r>
              <a:rPr lang="en-US" dirty="0"/>
              <a:t> z </a:t>
            </a:r>
            <a:r>
              <a:rPr lang="en-US" dirty="0" err="1"/>
              <a:t>bakterijami</a:t>
            </a:r>
            <a:r>
              <a:rPr lang="en-US" dirty="0"/>
              <a:t> in GSO (1. </a:t>
            </a:r>
            <a:r>
              <a:rPr lang="en-US" dirty="0" err="1"/>
              <a:t>razred</a:t>
            </a:r>
            <a:r>
              <a:rPr lang="en-US" dirty="0"/>
              <a:t>)</a:t>
            </a:r>
          </a:p>
          <a:p>
            <a:r>
              <a:rPr lang="en-US" dirty="0" err="1"/>
              <a:t>Izolacija</a:t>
            </a:r>
            <a:r>
              <a:rPr lang="en-US" dirty="0"/>
              <a:t> RNA, DNA protein, </a:t>
            </a:r>
            <a:r>
              <a:rPr lang="en-US" dirty="0" err="1"/>
              <a:t>lipidi</a:t>
            </a:r>
            <a:r>
              <a:rPr lang="en-US" dirty="0"/>
              <a:t> (</a:t>
            </a:r>
            <a:r>
              <a:rPr lang="en-US" dirty="0" err="1"/>
              <a:t>Spedvac</a:t>
            </a:r>
            <a:r>
              <a:rPr lang="en-US" dirty="0"/>
              <a:t>, QuickGene-810 (Fujifilm) </a:t>
            </a:r>
          </a:p>
          <a:p>
            <a:pPr marL="0" indent="0">
              <a:buNone/>
            </a:pPr>
            <a:r>
              <a:rPr lang="en-US" dirty="0" err="1"/>
              <a:t>Analize</a:t>
            </a:r>
            <a:endParaRPr lang="en-US" dirty="0"/>
          </a:p>
          <a:p>
            <a:r>
              <a:rPr lang="en-US" dirty="0"/>
              <a:t>qPCR – </a:t>
            </a:r>
            <a:r>
              <a:rPr lang="en-US" dirty="0" err="1"/>
              <a:t>LightCycler</a:t>
            </a:r>
            <a:r>
              <a:rPr lang="en-US" dirty="0"/>
              <a:t> 480 (Roche)</a:t>
            </a:r>
          </a:p>
          <a:p>
            <a:r>
              <a:rPr lang="en-US" dirty="0"/>
              <a:t>PCR – </a:t>
            </a:r>
            <a:r>
              <a:rPr lang="en-US" dirty="0" err="1"/>
              <a:t>SimpliAmp</a:t>
            </a:r>
            <a:r>
              <a:rPr lang="en-US" dirty="0"/>
              <a:t> (Applied </a:t>
            </a:r>
            <a:r>
              <a:rPr lang="en-US" dirty="0" err="1"/>
              <a:t>Biosystems</a:t>
            </a:r>
            <a:r>
              <a:rPr lang="en-US" dirty="0"/>
              <a:t>)</a:t>
            </a:r>
          </a:p>
          <a:p>
            <a:r>
              <a:rPr lang="en-US" dirty="0"/>
              <a:t>Epoch – </a:t>
            </a:r>
            <a:r>
              <a:rPr lang="en-US" dirty="0" err="1"/>
              <a:t>spe</a:t>
            </a:r>
            <a:r>
              <a:rPr lang="sl-SI" dirty="0"/>
              <a:t>k</a:t>
            </a:r>
            <a:r>
              <a:rPr lang="en-US" dirty="0" err="1"/>
              <a:t>tro</a:t>
            </a:r>
            <a:r>
              <a:rPr lang="sl-SI" dirty="0"/>
              <a:t>f</a:t>
            </a:r>
            <a:r>
              <a:rPr lang="en-US" dirty="0" err="1"/>
              <a:t>otometer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plošče</a:t>
            </a:r>
            <a:r>
              <a:rPr lang="en-US" dirty="0"/>
              <a:t> (</a:t>
            </a:r>
            <a:r>
              <a:rPr lang="en-US" dirty="0" err="1"/>
              <a:t>Biotek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6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INFRASTRUKTURNA PODPORA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19501"/>
            <a:ext cx="9371096" cy="43128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Oprema, svetovanje in izvedba analiz z DNA-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mikromrežami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bioloških vzorcih: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analize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transkriptoma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ekspresijsko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profiliranje)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prerazporeditve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dednine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kromosomih (CGH),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metilacijska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analiza, študije interakcij med proteini in DNA (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Chip-Chip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itd.</a:t>
            </a:r>
          </a:p>
          <a:p>
            <a:pPr marL="457200" indent="-457200">
              <a:buFont typeface="+mj-lt"/>
              <a:buAutoNum type="arabicParenR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Oprema, svetovanje in izvedba NGS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sekvenciranja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 tehnologijo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Illumina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sl-SI" dirty="0"/>
              <a:t>Svetovanje pri načrtovanju poskusov ter statistični in </a:t>
            </a:r>
            <a:r>
              <a:rPr lang="sl-SI" dirty="0" err="1"/>
              <a:t>bioinformatični</a:t>
            </a:r>
            <a:r>
              <a:rPr lang="sl-SI" dirty="0"/>
              <a:t> analizi z </a:t>
            </a:r>
            <a:r>
              <a:rPr lang="sl-SI" dirty="0" err="1"/>
              <a:t>mikromrežami</a:t>
            </a:r>
            <a:r>
              <a:rPr lang="sl-SI" dirty="0"/>
              <a:t> in 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36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INFRASTRUKTURNA PODPORA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19501"/>
            <a:ext cx="9371096" cy="43128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Oprema, svetovanje in izvedba analiz z DNA-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mikromrežami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bioloških vzorcih: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analize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transkriptoma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ekspresijsko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profiliranje)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prerazporeditve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dednine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kromosomih (CGH),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metilacijska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analiza, študije interakcij med proteini in DNA (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Chip-Chip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itd.</a:t>
            </a:r>
          </a:p>
          <a:p>
            <a:pPr marL="457200" indent="-457200">
              <a:buFont typeface="+mj-lt"/>
              <a:buAutoNum type="arabicParenR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Oprema, svetovanje in izvedba NGS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sekvenciranja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 tehnologijo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Illumina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Svetovanje pri načrtovanju poskusov ter statistični in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bioinformatični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analizi z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mikromrežami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NGS</a:t>
            </a:r>
          </a:p>
          <a:p>
            <a:pPr marL="457200" indent="-457200">
              <a:buFont typeface="+mj-lt"/>
              <a:buAutoNum type="arabicParenR"/>
            </a:pPr>
            <a:r>
              <a:rPr lang="sl-SI" dirty="0"/>
              <a:t>Podpora za trajno shranjevanje bioloških vzorcev,</a:t>
            </a:r>
            <a:r>
              <a:rPr lang="en-US" dirty="0"/>
              <a:t> </a:t>
            </a:r>
            <a:r>
              <a:rPr lang="sl-SI" dirty="0"/>
              <a:t>podatkov (sodelovanje z ELIXIR) in transformacija podatkov v oblike, primerne za objavo v javno dostopnih podatkovnih zbirkah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80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PEDAGOŠKE </a:t>
            </a:r>
            <a:r>
              <a:rPr lang="en-US" dirty="0" err="1"/>
              <a:t>dejavnosti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err="1"/>
              <a:t>Izobraževanja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člane</a:t>
            </a:r>
            <a:r>
              <a:rPr lang="en-US" dirty="0"/>
              <a:t> </a:t>
            </a:r>
            <a:r>
              <a:rPr lang="en-US" dirty="0" err="1"/>
              <a:t>konzorcija</a:t>
            </a:r>
            <a:r>
              <a:rPr lang="en-US" dirty="0"/>
              <a:t> s </a:t>
            </a:r>
            <a:r>
              <a:rPr lang="en-US" dirty="0" err="1"/>
              <a:t>področja</a:t>
            </a:r>
            <a:r>
              <a:rPr lang="en-US" dirty="0"/>
              <a:t> </a:t>
            </a:r>
            <a:r>
              <a:rPr lang="en-US" dirty="0" err="1"/>
              <a:t>visokozmogljivih</a:t>
            </a:r>
            <a:r>
              <a:rPr lang="en-US" dirty="0"/>
              <a:t> </a:t>
            </a:r>
            <a:r>
              <a:rPr lang="en-US" dirty="0" err="1"/>
              <a:t>tehnologij</a:t>
            </a:r>
            <a:r>
              <a:rPr lang="en-US" dirty="0"/>
              <a:t> 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preiskave</a:t>
            </a:r>
            <a:r>
              <a:rPr lang="en-US" dirty="0"/>
              <a:t> </a:t>
            </a:r>
            <a:r>
              <a:rPr lang="en-US" dirty="0" err="1"/>
              <a:t>genoma</a:t>
            </a:r>
            <a:r>
              <a:rPr lang="en-US" dirty="0"/>
              <a:t> in </a:t>
            </a:r>
            <a:r>
              <a:rPr lang="en-US" dirty="0" err="1"/>
              <a:t>transkriptoma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2018	</a:t>
            </a:r>
            <a:r>
              <a:rPr lang="en-US" dirty="0" err="1"/>
              <a:t>Šolanje</a:t>
            </a:r>
            <a:r>
              <a:rPr lang="en-US" dirty="0"/>
              <a:t> </a:t>
            </a:r>
            <a:r>
              <a:rPr lang="en-US" dirty="0" err="1"/>
              <a:t>uporabe</a:t>
            </a:r>
            <a:r>
              <a:rPr lang="en-US" dirty="0"/>
              <a:t> </a:t>
            </a:r>
            <a:r>
              <a:rPr lang="en-US" dirty="0" err="1"/>
              <a:t>MiniSeq</a:t>
            </a:r>
            <a:r>
              <a:rPr lang="en-US" dirty="0"/>
              <a:t> </a:t>
            </a:r>
            <a:r>
              <a:rPr lang="en-US" dirty="0" err="1"/>
              <a:t>sekvenatorja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2017	</a:t>
            </a:r>
            <a:r>
              <a:rPr lang="en-US" dirty="0" err="1"/>
              <a:t>Delavnico</a:t>
            </a:r>
            <a:r>
              <a:rPr lang="en-US" dirty="0"/>
              <a:t> o </a:t>
            </a:r>
            <a:r>
              <a:rPr lang="en-US" dirty="0" err="1"/>
              <a:t>sistemski</a:t>
            </a:r>
            <a:r>
              <a:rPr lang="en-US" dirty="0"/>
              <a:t> </a:t>
            </a:r>
            <a:r>
              <a:rPr lang="en-US" dirty="0" err="1"/>
              <a:t>medicini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2017	</a:t>
            </a:r>
            <a:r>
              <a:rPr lang="en-US" dirty="0" err="1"/>
              <a:t>CASyM</a:t>
            </a:r>
            <a:r>
              <a:rPr lang="en-US" dirty="0"/>
              <a:t> </a:t>
            </a:r>
            <a:r>
              <a:rPr lang="en-US" dirty="0" err="1"/>
              <a:t>zimsko</a:t>
            </a:r>
            <a:r>
              <a:rPr lang="en-US" dirty="0"/>
              <a:t> </a:t>
            </a:r>
            <a:r>
              <a:rPr lang="en-US" dirty="0" err="1"/>
              <a:t>šolo</a:t>
            </a:r>
            <a:r>
              <a:rPr lang="en-US" dirty="0"/>
              <a:t> o </a:t>
            </a:r>
            <a:r>
              <a:rPr lang="en-US" dirty="0" err="1"/>
              <a:t>sistemski</a:t>
            </a:r>
            <a:r>
              <a:rPr lang="en-US" dirty="0"/>
              <a:t> </a:t>
            </a:r>
            <a:r>
              <a:rPr lang="en-US" dirty="0" err="1"/>
              <a:t>medicini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2019	</a:t>
            </a:r>
            <a:r>
              <a:rPr lang="en-US" dirty="0" err="1"/>
              <a:t>Delavnica</a:t>
            </a:r>
            <a:r>
              <a:rPr lang="en-US" dirty="0"/>
              <a:t> o </a:t>
            </a:r>
            <a:r>
              <a:rPr lang="en-US" dirty="0" err="1"/>
              <a:t>personalizirani</a:t>
            </a:r>
            <a:r>
              <a:rPr lang="en-US" dirty="0"/>
              <a:t> </a:t>
            </a:r>
            <a:r>
              <a:rPr lang="en-US" dirty="0" err="1"/>
              <a:t>medicini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6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PEDAGOŠKE </a:t>
            </a:r>
            <a:r>
              <a:rPr lang="en-US" dirty="0" err="1"/>
              <a:t>dejavnosti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1"/>
            <a:ext cx="9603275" cy="412041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Izobraževanja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člane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konzorcija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področja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visokozmogljivih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tehnologij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preiskave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genoma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transkriptoma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err="1"/>
              <a:t>Diseminacija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strokovno</a:t>
            </a:r>
            <a:r>
              <a:rPr lang="en-US" dirty="0"/>
              <a:t> in </a:t>
            </a:r>
            <a:r>
              <a:rPr lang="en-US" dirty="0" err="1"/>
              <a:t>laično</a:t>
            </a:r>
            <a:r>
              <a:rPr lang="en-US" dirty="0"/>
              <a:t> </a:t>
            </a:r>
            <a:r>
              <a:rPr lang="en-US" dirty="0" err="1"/>
              <a:t>javnosti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letnih</a:t>
            </a:r>
            <a:r>
              <a:rPr lang="en-US" dirty="0"/>
              <a:t> </a:t>
            </a:r>
            <a:r>
              <a:rPr lang="en-US" dirty="0" err="1"/>
              <a:t>simpozijev</a:t>
            </a:r>
            <a:r>
              <a:rPr lang="en-US" dirty="0"/>
              <a:t> CFGBC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medijev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2008 - </a:t>
            </a:r>
            <a:r>
              <a:rPr lang="en-US" dirty="0" err="1"/>
              <a:t>itd</a:t>
            </a:r>
            <a:r>
              <a:rPr lang="en-US" dirty="0"/>
              <a:t> </a:t>
            </a:r>
            <a:r>
              <a:rPr lang="en-US" dirty="0" err="1"/>
              <a:t>Obletnice</a:t>
            </a:r>
            <a:r>
              <a:rPr lang="en-US" dirty="0"/>
              <a:t> CFGBC</a:t>
            </a:r>
          </a:p>
          <a:p>
            <a:pPr marL="0" indent="0">
              <a:buNone/>
            </a:pPr>
            <a:r>
              <a:rPr lang="en-US" dirty="0"/>
              <a:t>2017 	</a:t>
            </a:r>
            <a:r>
              <a:rPr lang="en-US" dirty="0" err="1"/>
              <a:t>Konferenca</a:t>
            </a:r>
            <a:r>
              <a:rPr lang="en-US" dirty="0"/>
              <a:t> o </a:t>
            </a:r>
            <a:r>
              <a:rPr lang="en-US" dirty="0" err="1"/>
              <a:t>sistemski</a:t>
            </a:r>
            <a:r>
              <a:rPr lang="en-US" dirty="0"/>
              <a:t> medicine</a:t>
            </a:r>
          </a:p>
          <a:p>
            <a:pPr marL="0" indent="0">
              <a:buNone/>
            </a:pPr>
            <a:r>
              <a:rPr lang="en-US" dirty="0"/>
              <a:t>2016 	ELIXIR-SI launch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2019 	</a:t>
            </a:r>
            <a:r>
              <a:rPr lang="en-US" dirty="0" err="1"/>
              <a:t>Konferenca</a:t>
            </a:r>
            <a:r>
              <a:rPr lang="en-US" dirty="0"/>
              <a:t> o </a:t>
            </a:r>
            <a:r>
              <a:rPr lang="en-US" dirty="0" err="1"/>
              <a:t>personalizirani</a:t>
            </a:r>
            <a:r>
              <a:rPr lang="en-US" dirty="0"/>
              <a:t> </a:t>
            </a:r>
            <a:r>
              <a:rPr lang="en-US" dirty="0" err="1"/>
              <a:t>medicini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48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PEDAGOŠKE </a:t>
            </a:r>
            <a:r>
              <a:rPr lang="en-US" dirty="0" err="1"/>
              <a:t>dejavnosti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Izobraževanja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člane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konzorcija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področja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visokozmogljivih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tehnologij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preiskave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genoma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transkriptoma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Diseminacija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aktivnosti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strokovno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laično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javnosti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preko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letnih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simpozijev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CFGBC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medijev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err="1"/>
              <a:t>Izvajanje</a:t>
            </a:r>
            <a:r>
              <a:rPr lang="en-US" dirty="0"/>
              <a:t> </a:t>
            </a:r>
            <a:r>
              <a:rPr lang="en-US" dirty="0" err="1"/>
              <a:t>pouka</a:t>
            </a:r>
            <a:r>
              <a:rPr lang="en-US" dirty="0"/>
              <a:t> (</a:t>
            </a:r>
            <a:r>
              <a:rPr lang="en-US" dirty="0" err="1"/>
              <a:t>laboratorijsko</a:t>
            </a:r>
            <a:r>
              <a:rPr lang="en-US" dirty="0"/>
              <a:t> </a:t>
            </a:r>
            <a:r>
              <a:rPr lang="en-US" dirty="0" err="1"/>
              <a:t>delo</a:t>
            </a:r>
            <a:r>
              <a:rPr lang="en-US" dirty="0"/>
              <a:t>) 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programe</a:t>
            </a:r>
            <a:r>
              <a:rPr lang="en-US" dirty="0"/>
              <a:t> MF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konzorcijske</a:t>
            </a:r>
            <a:r>
              <a:rPr lang="en-US" dirty="0"/>
              <a:t> </a:t>
            </a:r>
            <a:r>
              <a:rPr lang="en-US" dirty="0" err="1"/>
              <a:t>članice</a:t>
            </a:r>
            <a:r>
              <a:rPr lang="en-US" dirty="0"/>
              <a:t> UL (FKKT, FFA, BF, FRI)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93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Pedagoško</a:t>
            </a:r>
            <a:r>
              <a:rPr lang="en-US" dirty="0"/>
              <a:t> </a:t>
            </a:r>
            <a:r>
              <a:rPr lang="en-US" dirty="0" err="1"/>
              <a:t>delo</a:t>
            </a:r>
            <a:r>
              <a:rPr lang="en-US" dirty="0"/>
              <a:t> s </a:t>
            </a:r>
            <a:r>
              <a:rPr lang="en-US" dirty="0" err="1"/>
              <a:t>študenti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Genomika</a:t>
            </a:r>
            <a:r>
              <a:rPr lang="en-US" dirty="0"/>
              <a:t>, </a:t>
            </a:r>
            <a:r>
              <a:rPr lang="en-US" dirty="0" err="1"/>
              <a:t>študij</a:t>
            </a:r>
            <a:r>
              <a:rPr lang="en-US" dirty="0"/>
              <a:t> </a:t>
            </a:r>
            <a:r>
              <a:rPr lang="en-US" dirty="0" err="1"/>
              <a:t>Biotehnologije</a:t>
            </a:r>
            <a:r>
              <a:rPr lang="en-US" dirty="0"/>
              <a:t>, BF 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Funkcijska</a:t>
            </a:r>
            <a:r>
              <a:rPr lang="en-US" dirty="0"/>
              <a:t> </a:t>
            </a:r>
            <a:r>
              <a:rPr lang="en-US" dirty="0" err="1"/>
              <a:t>genomika</a:t>
            </a:r>
            <a:r>
              <a:rPr lang="en-US" dirty="0"/>
              <a:t>, </a:t>
            </a:r>
            <a:r>
              <a:rPr lang="en-US" dirty="0" err="1"/>
              <a:t>študij</a:t>
            </a:r>
            <a:r>
              <a:rPr lang="en-US" dirty="0"/>
              <a:t> </a:t>
            </a:r>
            <a:r>
              <a:rPr lang="en-US" dirty="0" err="1"/>
              <a:t>Biokemije</a:t>
            </a:r>
            <a:r>
              <a:rPr lang="en-US" dirty="0"/>
              <a:t>, FKKT 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Biokemija</a:t>
            </a:r>
            <a:r>
              <a:rPr lang="en-US" dirty="0"/>
              <a:t> 1, </a:t>
            </a:r>
            <a:r>
              <a:rPr lang="en-US" dirty="0" err="1"/>
              <a:t>študij</a:t>
            </a:r>
            <a:r>
              <a:rPr lang="en-US" dirty="0"/>
              <a:t> Medicine in </a:t>
            </a:r>
            <a:r>
              <a:rPr lang="en-US" dirty="0" err="1"/>
              <a:t>Dentalne</a:t>
            </a:r>
            <a:r>
              <a:rPr lang="en-US" dirty="0"/>
              <a:t> medicine, MF 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molekularne</a:t>
            </a:r>
            <a:r>
              <a:rPr lang="en-US" dirty="0"/>
              <a:t> </a:t>
            </a:r>
            <a:r>
              <a:rPr lang="en-US" dirty="0" err="1"/>
              <a:t>biologije</a:t>
            </a:r>
            <a:r>
              <a:rPr lang="en-US" dirty="0"/>
              <a:t>, </a:t>
            </a:r>
            <a:r>
              <a:rPr lang="en-US" dirty="0" err="1"/>
              <a:t>študij</a:t>
            </a:r>
            <a:r>
              <a:rPr lang="en-US" dirty="0"/>
              <a:t> </a:t>
            </a:r>
            <a:r>
              <a:rPr lang="en-US" dirty="0" err="1"/>
              <a:t>Laboratorijske</a:t>
            </a:r>
            <a:r>
              <a:rPr lang="en-US" dirty="0"/>
              <a:t> biomedicine, FFA 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Uporaba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. in gen. </a:t>
            </a:r>
            <a:r>
              <a:rPr lang="en-US" dirty="0" err="1"/>
              <a:t>preiskav</a:t>
            </a:r>
            <a:r>
              <a:rPr lang="en-US" dirty="0"/>
              <a:t> v </a:t>
            </a:r>
            <a:r>
              <a:rPr lang="en-US" dirty="0" err="1"/>
              <a:t>biomedicini</a:t>
            </a:r>
            <a:r>
              <a:rPr lang="en-US" dirty="0"/>
              <a:t> in </a:t>
            </a:r>
            <a:r>
              <a:rPr lang="en-US" dirty="0" err="1"/>
              <a:t>farmaciji</a:t>
            </a:r>
            <a:r>
              <a:rPr lang="en-US" dirty="0"/>
              <a:t>, </a:t>
            </a:r>
            <a:r>
              <a:rPr lang="en-US" dirty="0" err="1"/>
              <a:t>študij</a:t>
            </a:r>
            <a:r>
              <a:rPr lang="en-US" dirty="0"/>
              <a:t> </a:t>
            </a:r>
            <a:r>
              <a:rPr lang="en-US" dirty="0" err="1"/>
              <a:t>Farmacije</a:t>
            </a:r>
            <a:r>
              <a:rPr lang="en-US" dirty="0"/>
              <a:t>, FFA 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Nekonvencionalne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in </a:t>
            </a:r>
            <a:r>
              <a:rPr lang="en-US" dirty="0" err="1"/>
              <a:t>platforme</a:t>
            </a:r>
            <a:r>
              <a:rPr lang="en-US" dirty="0"/>
              <a:t> </a:t>
            </a:r>
            <a:r>
              <a:rPr lang="en-US" dirty="0" err="1"/>
              <a:t>procesiranja</a:t>
            </a:r>
            <a:r>
              <a:rPr lang="en-US" dirty="0"/>
              <a:t>, FRI  UL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76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PEDAGOŠKE </a:t>
            </a:r>
            <a:r>
              <a:rPr lang="en-US" dirty="0" err="1"/>
              <a:t>dejavnosti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Izobraževanja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člane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konzorcija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področja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visokozmogljivih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tehnologij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preiskave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genoma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transkriptoma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Diseminacija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aktivnosti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strokovno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laično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javnosti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preko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letnih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simpozijev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CFGBC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medijev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Izvajanje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pouka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laboratorijsko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delo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MF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druge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konzorcijske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članice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UL (FKKT, FFA, BF, FRI)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err="1"/>
              <a:t>Šolanja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slovenske</a:t>
            </a:r>
            <a:r>
              <a:rPr lang="en-US" dirty="0"/>
              <a:t> in </a:t>
            </a:r>
            <a:r>
              <a:rPr lang="en-US" dirty="0" err="1"/>
              <a:t>tuje</a:t>
            </a:r>
            <a:r>
              <a:rPr lang="en-US" dirty="0"/>
              <a:t> </a:t>
            </a:r>
            <a:r>
              <a:rPr lang="en-US" dirty="0" err="1"/>
              <a:t>študente</a:t>
            </a:r>
            <a:r>
              <a:rPr lang="en-US" dirty="0"/>
              <a:t> </a:t>
            </a:r>
            <a:r>
              <a:rPr lang="en-US" dirty="0" err="1"/>
              <a:t>različnih</a:t>
            </a:r>
            <a:r>
              <a:rPr lang="en-US" dirty="0"/>
              <a:t> </a:t>
            </a:r>
            <a:r>
              <a:rPr lang="en-US" dirty="0" err="1"/>
              <a:t>fakultet</a:t>
            </a:r>
            <a:r>
              <a:rPr lang="en-US" dirty="0"/>
              <a:t>/</a:t>
            </a:r>
            <a:r>
              <a:rPr lang="en-US" dirty="0" err="1"/>
              <a:t>univerz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diplomski</a:t>
            </a:r>
            <a:r>
              <a:rPr lang="en-US" dirty="0"/>
              <a:t>, </a:t>
            </a:r>
            <a:r>
              <a:rPr lang="en-US" dirty="0" err="1"/>
              <a:t>magistrski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doktorski</a:t>
            </a:r>
            <a:r>
              <a:rPr lang="en-US" dirty="0"/>
              <a:t> </a:t>
            </a:r>
            <a:r>
              <a:rPr lang="en-US" dirty="0" err="1"/>
              <a:t>stopnji</a:t>
            </a:r>
            <a:r>
              <a:rPr lang="en-US" dirty="0"/>
              <a:t> </a:t>
            </a:r>
            <a:r>
              <a:rPr lang="en-US" dirty="0" err="1"/>
              <a:t>izobraževanja</a:t>
            </a:r>
            <a:r>
              <a:rPr lang="en-US" dirty="0"/>
              <a:t> (Erasmus, </a:t>
            </a:r>
            <a:r>
              <a:rPr lang="en-US" dirty="0" err="1"/>
              <a:t>SloMSIC</a:t>
            </a:r>
            <a:r>
              <a:rPr lang="en-US" dirty="0"/>
              <a:t>, </a:t>
            </a:r>
            <a:r>
              <a:rPr lang="en-US" dirty="0" err="1"/>
              <a:t>bilaterale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23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Raziskovalno</a:t>
            </a:r>
            <a:r>
              <a:rPr lang="en-US" dirty="0"/>
              <a:t> </a:t>
            </a:r>
            <a:r>
              <a:rPr lang="en-US" dirty="0" err="1"/>
              <a:t>delo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Molekularne</a:t>
            </a:r>
            <a:r>
              <a:rPr lang="en-US" dirty="0"/>
              <a:t> </a:t>
            </a:r>
            <a:r>
              <a:rPr lang="en-US" dirty="0" err="1"/>
              <a:t>osnove</a:t>
            </a:r>
            <a:r>
              <a:rPr lang="en-US" dirty="0"/>
              <a:t> s </a:t>
            </a:r>
            <a:r>
              <a:rPr lang="en-US" dirty="0" err="1"/>
              <a:t>holesterolom</a:t>
            </a:r>
            <a:r>
              <a:rPr lang="en-US" dirty="0"/>
              <a:t> </a:t>
            </a:r>
            <a:r>
              <a:rPr lang="en-US" dirty="0" err="1"/>
              <a:t>povezanih</a:t>
            </a:r>
            <a:r>
              <a:rPr lang="en-US" dirty="0"/>
              <a:t> </a:t>
            </a:r>
            <a:r>
              <a:rPr lang="en-US" dirty="0" err="1"/>
              <a:t>nealkoholnih</a:t>
            </a:r>
            <a:r>
              <a:rPr lang="en-US" dirty="0"/>
              <a:t> </a:t>
            </a:r>
            <a:r>
              <a:rPr lang="en-US" dirty="0" err="1"/>
              <a:t>bolezni</a:t>
            </a:r>
            <a:r>
              <a:rPr lang="en-US" dirty="0"/>
              <a:t> </a:t>
            </a:r>
            <a:r>
              <a:rPr lang="en-US" dirty="0" err="1"/>
              <a:t>jeter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Genetsko</a:t>
            </a:r>
            <a:r>
              <a:rPr lang="en-US" dirty="0"/>
              <a:t> </a:t>
            </a:r>
            <a:r>
              <a:rPr lang="en-US" dirty="0" err="1"/>
              <a:t>ozadje</a:t>
            </a:r>
            <a:r>
              <a:rPr lang="en-US" dirty="0"/>
              <a:t> </a:t>
            </a:r>
            <a:r>
              <a:rPr lang="en-US" dirty="0" err="1"/>
              <a:t>samomorilnosti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Genetske</a:t>
            </a:r>
            <a:r>
              <a:rPr lang="en-US" dirty="0"/>
              <a:t> </a:t>
            </a:r>
            <a:r>
              <a:rPr lang="en-US" dirty="0" err="1"/>
              <a:t>dejavnike</a:t>
            </a:r>
            <a:r>
              <a:rPr lang="en-US" dirty="0"/>
              <a:t>  </a:t>
            </a:r>
            <a:r>
              <a:rPr lang="en-US" dirty="0" err="1"/>
              <a:t>cirkadiane</a:t>
            </a:r>
            <a:r>
              <a:rPr lang="en-US" dirty="0"/>
              <a:t> </a:t>
            </a:r>
            <a:r>
              <a:rPr lang="en-US" dirty="0" err="1"/>
              <a:t>ure</a:t>
            </a:r>
            <a:r>
              <a:rPr lang="en-US" dirty="0"/>
              <a:t> v </a:t>
            </a:r>
            <a:r>
              <a:rPr lang="en-US" dirty="0" err="1"/>
              <a:t>povezavi</a:t>
            </a:r>
            <a:r>
              <a:rPr lang="en-US" dirty="0"/>
              <a:t> s </a:t>
            </a:r>
            <a:r>
              <a:rPr lang="en-US" dirty="0" err="1"/>
              <a:t>prezgodnjim</a:t>
            </a:r>
            <a:r>
              <a:rPr lang="en-US" dirty="0"/>
              <a:t> </a:t>
            </a:r>
            <a:r>
              <a:rPr lang="en-US" dirty="0" err="1"/>
              <a:t>porodom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Genetske</a:t>
            </a:r>
            <a:r>
              <a:rPr lang="en-US" dirty="0"/>
              <a:t> </a:t>
            </a:r>
            <a:r>
              <a:rPr lang="en-US" dirty="0" err="1"/>
              <a:t>dejavnike</a:t>
            </a:r>
            <a:r>
              <a:rPr lang="en-US" dirty="0"/>
              <a:t>  </a:t>
            </a:r>
            <a:r>
              <a:rPr lang="en-US" dirty="0" err="1"/>
              <a:t>hiperlipidemije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otrocih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Molekularne</a:t>
            </a:r>
            <a:r>
              <a:rPr lang="en-US" dirty="0"/>
              <a:t> </a:t>
            </a:r>
            <a:r>
              <a:rPr lang="en-US" dirty="0" err="1"/>
              <a:t>osnove</a:t>
            </a:r>
            <a:r>
              <a:rPr lang="en-US" dirty="0"/>
              <a:t> </a:t>
            </a:r>
            <a:r>
              <a:rPr lang="en-US" dirty="0" err="1"/>
              <a:t>številnih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bolezni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so </a:t>
            </a:r>
            <a:r>
              <a:rPr lang="en-US" dirty="0" err="1"/>
              <a:t>bolezni</a:t>
            </a:r>
            <a:r>
              <a:rPr lang="en-US" dirty="0"/>
              <a:t> </a:t>
            </a:r>
            <a:r>
              <a:rPr lang="en-US" dirty="0" err="1"/>
              <a:t>zobne</a:t>
            </a:r>
            <a:r>
              <a:rPr lang="en-US" dirty="0"/>
              <a:t> </a:t>
            </a:r>
            <a:r>
              <a:rPr lang="en-US" dirty="0" err="1"/>
              <a:t>pulpe</a:t>
            </a:r>
            <a:r>
              <a:rPr lang="en-US" dirty="0"/>
              <a:t>,  </a:t>
            </a:r>
            <a:r>
              <a:rPr lang="en-US" dirty="0" err="1"/>
              <a:t>bolezni</a:t>
            </a:r>
            <a:r>
              <a:rPr lang="en-US" dirty="0"/>
              <a:t> </a:t>
            </a:r>
            <a:r>
              <a:rPr lang="en-US" dirty="0" err="1"/>
              <a:t>ovarijskih</a:t>
            </a:r>
            <a:r>
              <a:rPr lang="en-US" dirty="0"/>
              <a:t> </a:t>
            </a:r>
            <a:r>
              <a:rPr lang="en-US" dirty="0" err="1"/>
              <a:t>celic</a:t>
            </a:r>
            <a:r>
              <a:rPr lang="en-US" dirty="0"/>
              <a:t> in </a:t>
            </a:r>
            <a:r>
              <a:rPr lang="en-US" dirty="0" err="1"/>
              <a:t>razlogi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neplodnosti</a:t>
            </a:r>
            <a:r>
              <a:rPr lang="en-US" dirty="0"/>
              <a:t>,  </a:t>
            </a:r>
            <a:r>
              <a:rPr lang="en-US" dirty="0" err="1"/>
              <a:t>bolezni</a:t>
            </a:r>
            <a:r>
              <a:rPr lang="en-US" dirty="0"/>
              <a:t> </a:t>
            </a:r>
            <a:r>
              <a:rPr lang="en-US" dirty="0" err="1"/>
              <a:t>srca</a:t>
            </a:r>
            <a:r>
              <a:rPr lang="en-US" dirty="0"/>
              <a:t> in </a:t>
            </a:r>
            <a:r>
              <a:rPr lang="en-US" dirty="0" err="1"/>
              <a:t>ožilja</a:t>
            </a:r>
            <a:r>
              <a:rPr lang="en-US" dirty="0"/>
              <a:t>, </a:t>
            </a:r>
            <a:r>
              <a:rPr lang="en-US" dirty="0" err="1"/>
              <a:t>posledice</a:t>
            </a:r>
            <a:r>
              <a:rPr lang="en-US" dirty="0"/>
              <a:t> </a:t>
            </a:r>
            <a:r>
              <a:rPr lang="en-US" dirty="0" err="1"/>
              <a:t>fizične</a:t>
            </a:r>
            <a:r>
              <a:rPr lang="en-US" dirty="0"/>
              <a:t> </a:t>
            </a:r>
            <a:r>
              <a:rPr lang="en-US" dirty="0" err="1"/>
              <a:t>neaktivnosti</a:t>
            </a:r>
            <a:r>
              <a:rPr lang="en-US" dirty="0"/>
              <a:t> in </a:t>
            </a:r>
            <a:r>
              <a:rPr lang="en-US" dirty="0" err="1"/>
              <a:t>debelosti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5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Zgodovina</a:t>
            </a:r>
            <a:r>
              <a:rPr lang="en-US" dirty="0"/>
              <a:t> in </a:t>
            </a:r>
            <a:r>
              <a:rPr lang="en-US" dirty="0" err="1"/>
              <a:t>organizacija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814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2001 	Ustanovni sestanek Konzorcija za </a:t>
            </a:r>
            <a:r>
              <a:rPr lang="sl-SI" dirty="0" err="1"/>
              <a:t>bio</a:t>
            </a:r>
            <a:r>
              <a:rPr lang="sl-SI" dirty="0"/>
              <a:t>-čipe na Medicinskem centru za molekularno 	biologijo</a:t>
            </a:r>
          </a:p>
          <a:p>
            <a:pPr marL="0" indent="0">
              <a:buNone/>
            </a:pPr>
            <a:r>
              <a:rPr lang="sl-SI" dirty="0"/>
              <a:t>2003	Podpis pogodbe o nabavi skupne opreme Konzorcija za opremo za pripravo in 	analizo </a:t>
            </a:r>
            <a:r>
              <a:rPr lang="sl-SI" dirty="0" err="1"/>
              <a:t>bio</a:t>
            </a:r>
            <a:r>
              <a:rPr lang="sl-SI" dirty="0"/>
              <a:t>-čipov</a:t>
            </a:r>
          </a:p>
          <a:p>
            <a:pPr marL="0" indent="0">
              <a:buNone/>
            </a:pPr>
            <a:r>
              <a:rPr lang="sl-SI" dirty="0"/>
              <a:t>2005	Odprtje CFGBC laboratorijev na Zaloški 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Vodja</a:t>
            </a:r>
            <a:r>
              <a:rPr lang="en-US" dirty="0"/>
              <a:t>: prof. dr. </a:t>
            </a:r>
            <a:r>
              <a:rPr lang="en-US" dirty="0" err="1"/>
              <a:t>Damjana</a:t>
            </a:r>
            <a:r>
              <a:rPr lang="en-US" dirty="0"/>
              <a:t> </a:t>
            </a:r>
            <a:r>
              <a:rPr lang="en-US" dirty="0" err="1"/>
              <a:t>Rozman</a:t>
            </a:r>
            <a:r>
              <a:rPr lang="en-US" dirty="0"/>
              <a:t>, </a:t>
            </a:r>
            <a:r>
              <a:rPr lang="sl-SI" dirty="0"/>
              <a:t>Inštitut za biokemijo</a:t>
            </a:r>
          </a:p>
          <a:p>
            <a:pPr marL="0" indent="0">
              <a:buNone/>
            </a:pPr>
            <a:r>
              <a:rPr lang="sl-SI" dirty="0"/>
              <a:t>Programska skupina P1-0390: Funkcijska </a:t>
            </a:r>
            <a:r>
              <a:rPr lang="sl-SI" dirty="0" err="1"/>
              <a:t>genomika</a:t>
            </a:r>
            <a:r>
              <a:rPr lang="sl-SI" dirty="0"/>
              <a:t> in biotehnologija za zdravje</a:t>
            </a:r>
          </a:p>
          <a:p>
            <a:pPr marL="0" indent="0">
              <a:buNone/>
            </a:pPr>
            <a:r>
              <a:rPr lang="sl-SI" dirty="0"/>
              <a:t>Vpetost v infrastrukturne programe: ELIXIR, ISBE, BBMRI, EATRIS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8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Raziskovalno</a:t>
            </a:r>
            <a:r>
              <a:rPr lang="en-US" dirty="0"/>
              <a:t> </a:t>
            </a:r>
            <a:r>
              <a:rPr lang="en-US" dirty="0" err="1"/>
              <a:t>delo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14751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FP6 STEROLTALK : </a:t>
            </a:r>
            <a:r>
              <a:rPr lang="en-US" dirty="0" err="1"/>
              <a:t>Sterolgene</a:t>
            </a:r>
            <a:r>
              <a:rPr lang="en-US" dirty="0"/>
              <a:t> in </a:t>
            </a:r>
            <a:r>
              <a:rPr lang="en-US" dirty="0" err="1"/>
              <a:t>Steroltalk</a:t>
            </a:r>
            <a:r>
              <a:rPr lang="en-US" dirty="0"/>
              <a:t> cDNA </a:t>
            </a:r>
            <a:r>
              <a:rPr lang="en-US" dirty="0" err="1"/>
              <a:t>mikromreže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LiverSex</a:t>
            </a:r>
            <a:r>
              <a:rPr lang="en-US" dirty="0"/>
              <a:t> </a:t>
            </a:r>
            <a:r>
              <a:rPr lang="en-US" dirty="0" err="1"/>
              <a:t>matematični</a:t>
            </a:r>
            <a:r>
              <a:rPr lang="en-US" dirty="0"/>
              <a:t> model (FRI </a:t>
            </a:r>
            <a:r>
              <a:rPr lang="sl-SI" dirty="0"/>
              <a:t>FE </a:t>
            </a:r>
            <a:r>
              <a:rPr lang="en-US" dirty="0"/>
              <a:t>UL)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18042" y="3527846"/>
            <a:ext cx="6654784" cy="2327365"/>
            <a:chOff x="1988761" y="1754614"/>
            <a:chExt cx="6654784" cy="2327365"/>
          </a:xfrm>
        </p:grpSpPr>
        <p:sp>
          <p:nvSpPr>
            <p:cNvPr id="8" name="Rounded Rectangle 7"/>
            <p:cNvSpPr/>
            <p:nvPr/>
          </p:nvSpPr>
          <p:spPr>
            <a:xfrm>
              <a:off x="2045618" y="3206145"/>
              <a:ext cx="1403609" cy="568039"/>
            </a:xfrm>
            <a:prstGeom prst="roundRect">
              <a:avLst/>
            </a:prstGeom>
            <a:solidFill>
              <a:srgbClr val="FF9999">
                <a:alpha val="5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3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KLINIKA</a:t>
              </a:r>
              <a:endParaRPr lang="en-US" sz="13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3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</a:t>
              </a:r>
              <a:r>
                <a:rPr lang="sl-SI" sz="135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cienti</a:t>
              </a:r>
              <a:endPara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88761" y="1972715"/>
              <a:ext cx="1403609" cy="746627"/>
            </a:xfrm>
            <a:prstGeom prst="roundRect">
              <a:avLst/>
            </a:prstGeom>
            <a:solidFill>
              <a:srgbClr val="FF9999">
                <a:alpha val="5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LABORATO</a:t>
              </a:r>
              <a:r>
                <a:rPr lang="sl-SI" sz="13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RIJ</a:t>
              </a:r>
              <a:endParaRPr lang="en-US" sz="13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sl-SI" sz="13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Živalski in celični modeli</a:t>
              </a:r>
              <a:endPara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833178" y="2242109"/>
              <a:ext cx="1442984" cy="1359683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1200" b="1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96322" y="1754614"/>
              <a:ext cx="2753648" cy="2327365"/>
              <a:chOff x="2542470" y="3469258"/>
              <a:chExt cx="3671530" cy="310315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542470" y="3469258"/>
                <a:ext cx="3627137" cy="3103153"/>
                <a:chOff x="2915737" y="3269993"/>
                <a:chExt cx="3627137" cy="3103153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3937562" y="4910106"/>
                  <a:ext cx="2438400" cy="1463040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04474" y="3269993"/>
                  <a:ext cx="2438400" cy="1463040"/>
                </a:xfrm>
                <a:prstGeom prst="rect">
                  <a:avLst/>
                </a:prstGeom>
              </p:spPr>
            </p:pic>
            <p:sp>
              <p:nvSpPr>
                <p:cNvPr id="35" name="Oval 34"/>
                <p:cNvSpPr/>
                <p:nvPr/>
              </p:nvSpPr>
              <p:spPr bwMode="auto">
                <a:xfrm>
                  <a:off x="2992044" y="4022092"/>
                  <a:ext cx="2167992" cy="163912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500" b="1" dirty="0">
                      <a:solidFill>
                        <a:schemeClr val="tx1"/>
                      </a:solidFill>
                    </a:rPr>
                    <a:t>Model</a:t>
                  </a:r>
                  <a:r>
                    <a:rPr lang="sl-SI" sz="1500" b="1" dirty="0" err="1">
                      <a:solidFill>
                        <a:schemeClr val="tx1"/>
                      </a:solidFill>
                    </a:rPr>
                    <a:t>iranje</a:t>
                  </a:r>
                  <a:r>
                    <a:rPr lang="en-US" sz="1500" b="1" dirty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 algn="ctr">
                    <a:defRPr/>
                  </a:pPr>
                  <a:r>
                    <a:rPr lang="en-US" sz="1500" b="1" dirty="0">
                      <a:solidFill>
                        <a:schemeClr val="tx1"/>
                      </a:solidFill>
                    </a:rPr>
                    <a:t>&amp; </a:t>
                  </a:r>
                  <a:r>
                    <a:rPr lang="en-US" sz="1500" b="1" dirty="0" err="1">
                      <a:solidFill>
                        <a:schemeClr val="tx1"/>
                      </a:solidFill>
                    </a:rPr>
                    <a:t>integra</a:t>
                  </a:r>
                  <a:r>
                    <a:rPr lang="sl-SI" sz="1500" b="1" dirty="0" err="1">
                      <a:solidFill>
                        <a:schemeClr val="tx1"/>
                      </a:solidFill>
                    </a:rPr>
                    <a:t>cija</a:t>
                  </a:r>
                  <a:endParaRPr lang="en-US" sz="15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915737" y="3571772"/>
                  <a:ext cx="818949" cy="683514"/>
                </a:xfrm>
                <a:prstGeom prst="ellipse">
                  <a:avLst/>
                </a:pr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l-SI" sz="1500" b="1" dirty="0">
                      <a:solidFill>
                        <a:schemeClr val="tx1"/>
                      </a:solidFill>
                    </a:rPr>
                    <a:t>IKT</a:t>
                  </a: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4950407" y="5991675"/>
                <a:ext cx="1263593" cy="261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l-SI" sz="675" dirty="0"/>
                  <a:t>westernseminary.edu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664658" y="1962103"/>
              <a:ext cx="5978887" cy="1570542"/>
              <a:chOff x="1260700" y="3730281"/>
              <a:chExt cx="7971850" cy="2094056"/>
            </a:xfrm>
          </p:grpSpPr>
          <p:sp>
            <p:nvSpPr>
              <p:cNvPr id="13" name="Left Arrow 12"/>
              <p:cNvSpPr/>
              <p:nvPr/>
            </p:nvSpPr>
            <p:spPr>
              <a:xfrm>
                <a:off x="7023999" y="3730281"/>
                <a:ext cx="2208551" cy="1705532"/>
              </a:xfrm>
              <a:prstGeom prst="leftArrow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350" b="1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Geneti</a:t>
                </a:r>
                <a:r>
                  <a:rPr lang="sl-SI" sz="1350" b="1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ka</a:t>
                </a:r>
                <a:endParaRPr lang="en-US" sz="13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sl-SI" sz="135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Okolje</a:t>
                </a:r>
                <a:r>
                  <a:rPr lang="en-US" sz="135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  <a:p>
                <a:r>
                  <a:rPr lang="en-US" sz="1350" b="1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Biolo</a:t>
                </a:r>
                <a:r>
                  <a:rPr lang="sl-SI" sz="1350" b="1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ške</a:t>
                </a:r>
                <a:r>
                  <a:rPr lang="sl-SI" sz="135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ure</a:t>
                </a:r>
                <a:endParaRPr lang="en-US" sz="13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260700" y="4126580"/>
                <a:ext cx="6081605" cy="1697757"/>
                <a:chOff x="1260700" y="4126580"/>
                <a:chExt cx="6081605" cy="1697757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260700" y="4282694"/>
                  <a:ext cx="1980106" cy="1306261"/>
                  <a:chOff x="401806" y="4119864"/>
                  <a:chExt cx="1980106" cy="1306261"/>
                </a:xfrm>
              </p:grpSpPr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335904" y="4292276"/>
                    <a:ext cx="752771" cy="3385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l-SI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DATOS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 rot="20621159">
                    <a:off x="690237" y="4229632"/>
                    <a:ext cx="594608" cy="3385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l-SI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DATI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 rot="20848791">
                    <a:off x="401806" y="4810569"/>
                    <a:ext cx="940856" cy="3385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l-SI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PODATKI 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 rot="814758">
                    <a:off x="605929" y="5023212"/>
                    <a:ext cx="654453" cy="3385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l-SI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DATA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 rot="20996719">
                    <a:off x="1008391" y="5087570"/>
                    <a:ext cx="1165276" cy="3385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l-SI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LES DONNES</a:t>
                    </a: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 rot="20854950">
                    <a:off x="594650" y="4423956"/>
                    <a:ext cx="913071" cy="3385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az-Cyrl-AZ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ДАННЫЕ</a:t>
                    </a:r>
                    <a:endParaRPr lang="sl-SI" sz="105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 rot="409561">
                    <a:off x="831406" y="4627809"/>
                    <a:ext cx="930169" cy="3385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t-EE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ANDMED</a:t>
                    </a: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1319379" y="4504852"/>
                    <a:ext cx="814753" cy="3385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l-SI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PODACI</a:t>
                    </a:r>
                    <a:endParaRPr lang="et-EE" sz="105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1064170" y="4858005"/>
                    <a:ext cx="65659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ja-JP" altLang="en-US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數據</a:t>
                    </a:r>
                    <a:endParaRPr lang="sl-SI" sz="12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1061367" y="4119864"/>
                    <a:ext cx="729260" cy="3385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ja-JP" altLang="en-US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データ</a:t>
                    </a: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 rot="20692942">
                    <a:off x="1468841" y="4739436"/>
                    <a:ext cx="913071" cy="3385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ΣΤΟΙΧΕΙΑ</a:t>
                    </a:r>
                    <a:endParaRPr lang="sl-SI" sz="105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6" name="Group 6"/>
                <p:cNvGrpSpPr>
                  <a:grpSpLocks/>
                </p:cNvGrpSpPr>
                <p:nvPr/>
              </p:nvGrpSpPr>
              <p:grpSpPr bwMode="auto">
                <a:xfrm>
                  <a:off x="5436386" y="4126580"/>
                  <a:ext cx="1905919" cy="1697757"/>
                  <a:chOff x="6562099" y="2902979"/>
                  <a:chExt cx="1319017" cy="1319016"/>
                </a:xfrm>
              </p:grpSpPr>
              <p:pic>
                <p:nvPicPr>
                  <p:cNvPr id="17" name="Picture 13" descr="http://www.clker.com/cliparts/e/a/c/2/12065671031862036423Anonymous_jin-jang.svg.hi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V="1">
                    <a:off x="6562099" y="2902979"/>
                    <a:ext cx="1319017" cy="13190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85750" y="2980841"/>
                    <a:ext cx="811120" cy="3347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sl-SI" sz="1500" b="1" dirty="0">
                        <a:latin typeface="+mn-lt"/>
                      </a:rPr>
                      <a:t>ZDRAVJE</a:t>
                    </a:r>
                    <a:endParaRPr lang="en-GB" sz="1500" b="1" dirty="0">
                      <a:latin typeface="+mn-lt"/>
                    </a:endParaRPr>
                  </a:p>
                </p:txBody>
              </p:sp>
              <p:sp>
                <p:nvSpPr>
                  <p:cNvPr id="1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57248" y="3767292"/>
                    <a:ext cx="839578" cy="3347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sl-SI" sz="1500" b="1" dirty="0">
                        <a:solidFill>
                          <a:schemeClr val="bg1"/>
                        </a:solidFill>
                        <a:latin typeface="+mn-lt"/>
                      </a:rPr>
                      <a:t>BOLEZEN</a:t>
                    </a:r>
                    <a:endParaRPr lang="en-GB" sz="1500" b="1" dirty="0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053041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Kontakt</a:t>
            </a:r>
            <a:r>
              <a:rPr lang="en-US" dirty="0"/>
              <a:t> in KJE </a:t>
            </a:r>
            <a:r>
              <a:rPr lang="en-US" dirty="0" err="1"/>
              <a:t>smo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3952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cfgbc@mf.uni-lj.si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(01) 543-7590</a:t>
            </a:r>
          </a:p>
          <a:p>
            <a:pPr marL="0" indent="0">
              <a:buNone/>
            </a:pPr>
            <a:r>
              <a:rPr lang="en-US" dirty="0"/>
              <a:t>http://cfgbc.mf.uni-lj.si/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CFGBC, </a:t>
            </a:r>
            <a:r>
              <a:rPr lang="en-US" dirty="0" err="1"/>
              <a:t>Inštitut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biokemijo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Zaloška</a:t>
            </a:r>
            <a:r>
              <a:rPr lang="en-US" dirty="0"/>
              <a:t> 4, 1000 Ljubljana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Helena </a:t>
            </a:r>
            <a:r>
              <a:rPr lang="en-US" dirty="0" err="1"/>
              <a:t>Klavžar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692" y="1919124"/>
            <a:ext cx="4745020" cy="41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93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CFGBC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617" y="2346593"/>
            <a:ext cx="330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Skupinska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 </a:t>
            </a:r>
            <a:r>
              <a:rPr lang="en-US" dirty="0" err="1"/>
              <a:t>cfgbc</a:t>
            </a:r>
            <a:r>
              <a:rPr lang="en-US" dirty="0"/>
              <a:t> </a:t>
            </a:r>
            <a:r>
              <a:rPr lang="en-US" dirty="0" err="1"/>
              <a:t>osebja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E164B-6A42-40EA-A068-D7909250AC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4" b="9315"/>
          <a:stretch/>
        </p:blipFill>
        <p:spPr>
          <a:xfrm>
            <a:off x="384853" y="1940075"/>
            <a:ext cx="6567527" cy="2456052"/>
          </a:xfrm>
          <a:prstGeom prst="rect">
            <a:avLst/>
          </a:prstGeom>
        </p:spPr>
      </p:pic>
      <p:pic>
        <p:nvPicPr>
          <p:cNvPr id="9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16" y="1940075"/>
            <a:ext cx="5222312" cy="3923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140" y="2126329"/>
            <a:ext cx="748431" cy="74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439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Članice</a:t>
            </a:r>
            <a:r>
              <a:rPr lang="en-US" dirty="0"/>
              <a:t> </a:t>
            </a:r>
            <a:r>
              <a:rPr lang="en-US" dirty="0" err="1"/>
              <a:t>konzorcija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149771"/>
            <a:ext cx="3152775" cy="819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61" y="4105295"/>
            <a:ext cx="2347957" cy="712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02" y="5088239"/>
            <a:ext cx="2581275" cy="542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3340429"/>
            <a:ext cx="3152775" cy="4363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42" y="3234888"/>
            <a:ext cx="2790476" cy="5904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44" y="2149771"/>
            <a:ext cx="1006344" cy="1031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4105295"/>
            <a:ext cx="3195793" cy="6763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7024" y="2149771"/>
            <a:ext cx="3628394" cy="767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66" y="3398098"/>
            <a:ext cx="2095500" cy="752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1221" y="5345966"/>
            <a:ext cx="1788348" cy="4939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93" y="5130364"/>
            <a:ext cx="1928401" cy="7689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77" y="5143517"/>
            <a:ext cx="1426032" cy="7557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52" y="5130364"/>
            <a:ext cx="1474575" cy="768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99008" y="4368381"/>
            <a:ext cx="22383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6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DELOVANJE CFGBC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312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Upravni odbor CFGBC</a:t>
            </a:r>
          </a:p>
          <a:p>
            <a:pPr marL="0" indent="0">
              <a:buNone/>
            </a:pPr>
            <a:r>
              <a:rPr lang="sl-SI" dirty="0"/>
              <a:t>Mednarodni znanstveno posvetovalni odbor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sz="1200" dirty="0"/>
          </a:p>
          <a:p>
            <a:pPr marL="0" indent="0">
              <a:buNone/>
            </a:pPr>
            <a:r>
              <a:rPr lang="sl-SI" dirty="0"/>
              <a:t>Pravilnik o delovanju CFGBC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46753"/>
              </p:ext>
            </p:extLst>
          </p:nvPr>
        </p:nvGraphicFramePr>
        <p:xfrm>
          <a:off x="1835986" y="3074891"/>
          <a:ext cx="7187700" cy="2194560"/>
        </p:xfrm>
        <a:graphic>
          <a:graphicData uri="http://schemas.openxmlformats.org/drawingml/2006/table">
            <a:tbl>
              <a:tblPr/>
              <a:tblGrid>
                <a:gridCol w="3951204">
                  <a:extLst>
                    <a:ext uri="{9D8B030D-6E8A-4147-A177-3AD203B41FA5}">
                      <a16:colId xmlns:a16="http://schemas.microsoft.com/office/drawing/2014/main" val="771767986"/>
                    </a:ext>
                  </a:extLst>
                </a:gridCol>
                <a:gridCol w="3236496">
                  <a:extLst>
                    <a:ext uri="{9D8B030D-6E8A-4147-A177-3AD203B41FA5}">
                      <a16:colId xmlns:a16="http://schemas.microsoft.com/office/drawing/2014/main" val="403074009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sl-SI" sz="1800" b="1" noProof="0" dirty="0"/>
                        <a:t>Organizacija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noProof="0" dirty="0"/>
                        <a:t>Člani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16719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sl-SI" sz="1800" noProof="0" dirty="0"/>
                        <a:t>Medicinska</a:t>
                      </a:r>
                      <a:r>
                        <a:rPr lang="sl-SI" sz="1800" baseline="0" noProof="0" dirty="0"/>
                        <a:t> fakulteta UL</a:t>
                      </a:r>
                      <a:r>
                        <a:rPr lang="sl-SI" sz="1800" noProof="0" dirty="0"/>
                        <a:t>, 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noProof="0" dirty="0"/>
                        <a:t>Prof. Dr. Radovan Komel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226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sl-SI" sz="1800" noProof="0" dirty="0"/>
                        <a:t>Univerzitetni</a:t>
                      </a:r>
                      <a:r>
                        <a:rPr lang="sl-SI" sz="1800" baseline="0" noProof="0" dirty="0"/>
                        <a:t> k</a:t>
                      </a:r>
                      <a:r>
                        <a:rPr lang="sl-SI" sz="1800" noProof="0" dirty="0"/>
                        <a:t>linični center, 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noProof="0" dirty="0"/>
                        <a:t>Prof. Dr. Tadej </a:t>
                      </a:r>
                      <a:r>
                        <a:rPr lang="sl-SI" sz="1800" noProof="0" dirty="0" err="1"/>
                        <a:t>Battelino</a:t>
                      </a:r>
                      <a:endParaRPr lang="sl-SI" sz="1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8771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sl-SI" sz="1800" noProof="0" dirty="0"/>
                        <a:t>Nacionalni inštitut za biologijo, 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noProof="0" dirty="0"/>
                        <a:t>Prof. Dr. Maja Ravnikar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12111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sl-SI" sz="1800" noProof="0" dirty="0"/>
                        <a:t>EMBL-EBI, UK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noProof="0" dirty="0"/>
                        <a:t>Dame Janet Thornton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7577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sl-SI" sz="1800" noProof="0" dirty="0" err="1"/>
                        <a:t>SciLifeLab</a:t>
                      </a:r>
                      <a:r>
                        <a:rPr lang="sl-SI" sz="1800" noProof="0" dirty="0"/>
                        <a:t>, 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noProof="0" dirty="0"/>
                        <a:t>Dr. Thomas </a:t>
                      </a:r>
                      <a:r>
                        <a:rPr lang="sl-SI" sz="1800" noProof="0" dirty="0" err="1"/>
                        <a:t>Svensson</a:t>
                      </a:r>
                      <a:endParaRPr lang="sl-SI" sz="1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013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4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INFRASTRUKTURNA PODPORA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19501"/>
            <a:ext cx="9371096" cy="43128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sl-SI" dirty="0"/>
              <a:t>Oprema, svetovanje in izvedba analiz z DNA-</a:t>
            </a:r>
            <a:r>
              <a:rPr lang="sl-SI" dirty="0" err="1"/>
              <a:t>mikromrežami</a:t>
            </a:r>
            <a:r>
              <a:rPr lang="sl-SI" dirty="0"/>
              <a:t> na bioloških vzorcih: </a:t>
            </a:r>
            <a:r>
              <a:rPr lang="en-US" dirty="0"/>
              <a:t> </a:t>
            </a:r>
            <a:r>
              <a:rPr lang="sl-SI" sz="1800" dirty="0"/>
              <a:t>analize </a:t>
            </a:r>
            <a:r>
              <a:rPr lang="sl-SI" sz="1800" dirty="0" err="1"/>
              <a:t>transkriptoma</a:t>
            </a:r>
            <a:r>
              <a:rPr lang="sl-SI" sz="1800" dirty="0"/>
              <a:t> (</a:t>
            </a:r>
            <a:r>
              <a:rPr lang="sl-SI" sz="1800" dirty="0" err="1"/>
              <a:t>ekspresijsko</a:t>
            </a:r>
            <a:r>
              <a:rPr lang="sl-SI" sz="1800" dirty="0"/>
              <a:t> profiliranje)</a:t>
            </a:r>
            <a:r>
              <a:rPr lang="en-US" sz="1800" dirty="0"/>
              <a:t>, </a:t>
            </a:r>
            <a:r>
              <a:rPr lang="sl-SI" sz="1800" dirty="0"/>
              <a:t>prerazporeditve </a:t>
            </a:r>
            <a:r>
              <a:rPr lang="sl-SI" sz="1800" dirty="0" err="1"/>
              <a:t>dednine</a:t>
            </a:r>
            <a:r>
              <a:rPr lang="sl-SI" sz="1800" dirty="0"/>
              <a:t> na kromosomih (CGH), </a:t>
            </a:r>
            <a:r>
              <a:rPr lang="sl-SI" sz="1800" dirty="0" err="1"/>
              <a:t>metilacijska</a:t>
            </a:r>
            <a:r>
              <a:rPr lang="sl-SI" sz="1800" dirty="0"/>
              <a:t> analiza, študije interakcij med proteini in DNA (</a:t>
            </a:r>
            <a:r>
              <a:rPr lang="sl-SI" sz="1800" dirty="0" err="1"/>
              <a:t>Chip-Chip</a:t>
            </a:r>
            <a:r>
              <a:rPr lang="sl-SI" sz="1800" dirty="0"/>
              <a:t>) itd.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6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Oprema</a:t>
            </a:r>
            <a:r>
              <a:rPr lang="en-US" dirty="0"/>
              <a:t> – DNA-MIKROMREŽE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3697937" cy="34506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DNA</a:t>
            </a:r>
            <a:r>
              <a:rPr lang="sl-SI" dirty="0"/>
              <a:t>-</a:t>
            </a:r>
            <a:r>
              <a:rPr lang="en-US" dirty="0" err="1"/>
              <a:t>mikromreže</a:t>
            </a:r>
            <a:r>
              <a:rPr lang="en-US" dirty="0"/>
              <a:t> </a:t>
            </a:r>
            <a:r>
              <a:rPr lang="en-US" dirty="0" err="1"/>
              <a:t>Affymetrix</a:t>
            </a:r>
            <a:r>
              <a:rPr lang="en-US" dirty="0"/>
              <a:t>:</a:t>
            </a:r>
          </a:p>
          <a:p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genomske</a:t>
            </a:r>
            <a:r>
              <a:rPr lang="en-US" dirty="0"/>
              <a:t> DNA</a:t>
            </a:r>
          </a:p>
          <a:p>
            <a:pPr marL="0" indent="0">
              <a:buNone/>
            </a:pPr>
            <a:r>
              <a:rPr lang="en-US" sz="1600" dirty="0"/>
              <a:t>    (SNP, </a:t>
            </a:r>
            <a:r>
              <a:rPr lang="en-US" sz="1600" dirty="0" err="1"/>
              <a:t>analiza</a:t>
            </a:r>
            <a:r>
              <a:rPr lang="en-US" sz="1600" dirty="0"/>
              <a:t> variance </a:t>
            </a:r>
            <a:r>
              <a:rPr lang="en-US" sz="1600" dirty="0" err="1"/>
              <a:t>števila</a:t>
            </a:r>
            <a:r>
              <a:rPr lang="en-US" sz="1600" dirty="0"/>
              <a:t> </a:t>
            </a:r>
            <a:r>
              <a:rPr lang="en-US" sz="1600" dirty="0" err="1"/>
              <a:t>kopij</a:t>
            </a:r>
            <a:r>
              <a:rPr lang="en-US" sz="1600" dirty="0"/>
              <a:t>…)</a:t>
            </a:r>
          </a:p>
          <a:p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izražanja</a:t>
            </a:r>
            <a:r>
              <a:rPr lang="en-US" dirty="0"/>
              <a:t> </a:t>
            </a:r>
            <a:r>
              <a:rPr lang="en-US" dirty="0" err="1"/>
              <a:t>genov</a:t>
            </a:r>
            <a:endParaRPr lang="en-US" dirty="0"/>
          </a:p>
          <a:p>
            <a:pPr marL="0" indent="0">
              <a:buNone/>
            </a:pPr>
            <a:r>
              <a:rPr lang="en-US" sz="1600" dirty="0"/>
              <a:t>    (</a:t>
            </a:r>
            <a:r>
              <a:rPr lang="en-US" sz="1600" dirty="0" err="1"/>
              <a:t>genov</a:t>
            </a:r>
            <a:r>
              <a:rPr lang="en-US" sz="1600" dirty="0"/>
              <a:t>, </a:t>
            </a:r>
            <a:r>
              <a:rPr lang="en-US" sz="1600" dirty="0" err="1"/>
              <a:t>eksonov</a:t>
            </a:r>
            <a:r>
              <a:rPr lang="en-US" sz="1600" dirty="0"/>
              <a:t>, miRNA…)</a:t>
            </a:r>
          </a:p>
          <a:p>
            <a:r>
              <a:rPr lang="en-US" dirty="0" err="1"/>
              <a:t>Uravnavanje</a:t>
            </a:r>
            <a:endParaRPr lang="en-US" dirty="0"/>
          </a:p>
          <a:p>
            <a:pPr marL="0" indent="0">
              <a:buNone/>
            </a:pPr>
            <a:r>
              <a:rPr lang="en-US" sz="1600" dirty="0"/>
              <a:t>    (Chip-on-Chip,…)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35" y="2015732"/>
            <a:ext cx="1684716" cy="2380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90" y="2037339"/>
            <a:ext cx="2740013" cy="1733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8" y="3771133"/>
            <a:ext cx="1641674" cy="2188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32" y="4332945"/>
            <a:ext cx="1517370" cy="16270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1789" y="3805196"/>
            <a:ext cx="274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Fluidics station 450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48235" y="4497688"/>
            <a:ext cx="168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GCS 3000 7G</a:t>
            </a:r>
          </a:p>
          <a:p>
            <a:pPr algn="ctr"/>
            <a:r>
              <a:rPr lang="en-US" dirty="0"/>
              <a:t>Scanner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93333" y="5289708"/>
            <a:ext cx="175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Hybridization oven 645</a:t>
            </a:r>
          </a:p>
        </p:txBody>
      </p:sp>
    </p:spTree>
    <p:extLst>
      <p:ext uri="{BB962C8B-B14F-4D97-AF65-F5344CB8AC3E}">
        <p14:creationId xmlns:p14="http://schemas.microsoft.com/office/powerpoint/2010/main" val="349299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Oprema</a:t>
            </a:r>
            <a:r>
              <a:rPr lang="en-US" dirty="0"/>
              <a:t> – DNA-MIKROMREŽE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Agilent: </a:t>
            </a:r>
            <a:r>
              <a:rPr lang="en-US" dirty="0" err="1"/>
              <a:t>transkriptom</a:t>
            </a:r>
            <a:r>
              <a:rPr lang="en-US" dirty="0"/>
              <a:t>, miRNA, </a:t>
            </a:r>
            <a:r>
              <a:rPr lang="en-US" dirty="0" err="1"/>
              <a:t>aCGH</a:t>
            </a:r>
            <a:r>
              <a:rPr lang="en-US" dirty="0"/>
              <a:t>,…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56" y="1995329"/>
            <a:ext cx="3671798" cy="1618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60" y="4232945"/>
            <a:ext cx="1627894" cy="17642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83057" y="3724687"/>
            <a:ext cx="367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LS200 (</a:t>
            </a:r>
            <a:r>
              <a:rPr lang="en-US" dirty="0" err="1"/>
              <a:t>Tecan</a:t>
            </a:r>
            <a:r>
              <a:rPr lang="en-US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8205" y="4666726"/>
            <a:ext cx="148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Genepix</a:t>
            </a:r>
            <a:r>
              <a:rPr lang="en-US" dirty="0"/>
              <a:t> 4100A</a:t>
            </a:r>
          </a:p>
          <a:p>
            <a:pPr algn="ctr"/>
            <a:r>
              <a:rPr lang="en-US" dirty="0"/>
              <a:t>(Molecular Devices)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028" y="3377031"/>
            <a:ext cx="2511289" cy="19159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30" y="3381130"/>
            <a:ext cx="1911808" cy="19118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89530" y="5374172"/>
            <a:ext cx="191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HS 400 Pro (</a:t>
            </a:r>
            <a:r>
              <a:rPr lang="en-US" dirty="0" err="1"/>
              <a:t>Tecan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491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INFRASTRUKTURNA PODPORA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19501"/>
            <a:ext cx="9371096" cy="43128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Oprema, svetovanje in izvedba analiz z DNA-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mikromrežami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bioloških vzorcih: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analize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transkriptoma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ekspresijsko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profiliranje)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prerazporeditve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dednine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kromosomih (CGH),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metilacijska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analiza, študije interakcij med proteini in DNA (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Chip-Chip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itd.</a:t>
            </a:r>
          </a:p>
          <a:p>
            <a:pPr marL="457200" indent="-457200">
              <a:buFont typeface="+mj-lt"/>
              <a:buAutoNum type="arabicParenR"/>
            </a:pPr>
            <a:r>
              <a:rPr lang="sl-SI" dirty="0"/>
              <a:t>Oprema, svetovanje in izvedba NGS </a:t>
            </a:r>
            <a:r>
              <a:rPr lang="sl-SI" dirty="0" err="1"/>
              <a:t>sekvenciranja</a:t>
            </a:r>
            <a:r>
              <a:rPr lang="sl-SI" dirty="0"/>
              <a:t> s tehnologijo </a:t>
            </a:r>
            <a:r>
              <a:rPr lang="sl-SI" dirty="0" err="1"/>
              <a:t>Illumina</a:t>
            </a:r>
            <a:r>
              <a:rPr lang="sl-SI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0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oprema</a:t>
            </a:r>
            <a:r>
              <a:rPr lang="en-US" dirty="0"/>
              <a:t> - Nova </a:t>
            </a:r>
            <a:r>
              <a:rPr lang="en-US" dirty="0" err="1"/>
              <a:t>generacija</a:t>
            </a:r>
            <a:r>
              <a:rPr lang="en-US" dirty="0"/>
              <a:t> </a:t>
            </a:r>
            <a:r>
              <a:rPr lang="en-US" dirty="0" err="1"/>
              <a:t>sekvenciranja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121780"/>
            <a:ext cx="5647053" cy="345061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MiniSeq</a:t>
            </a:r>
            <a:r>
              <a:rPr lang="en-US" dirty="0"/>
              <a:t> (Illumina):</a:t>
            </a:r>
          </a:p>
          <a:p>
            <a:r>
              <a:rPr lang="en-US" dirty="0"/>
              <a:t>25 </a:t>
            </a:r>
            <a:r>
              <a:rPr lang="en-US" dirty="0" err="1"/>
              <a:t>milijonov</a:t>
            </a:r>
            <a:r>
              <a:rPr lang="en-US" dirty="0"/>
              <a:t> </a:t>
            </a:r>
            <a:r>
              <a:rPr lang="en-US" dirty="0" err="1"/>
              <a:t>odčitkov</a:t>
            </a:r>
            <a:r>
              <a:rPr lang="en-US" dirty="0"/>
              <a:t>, 7,5 Gb, 2 x 150 </a:t>
            </a:r>
            <a:r>
              <a:rPr lang="en-US" dirty="0" err="1"/>
              <a:t>bp</a:t>
            </a:r>
            <a:endParaRPr lang="en-US" dirty="0"/>
          </a:p>
          <a:p>
            <a:r>
              <a:rPr lang="en-US" dirty="0" err="1"/>
              <a:t>tarčno</a:t>
            </a:r>
            <a:r>
              <a:rPr lang="en-US" dirty="0"/>
              <a:t> DNA (re)</a:t>
            </a:r>
            <a:r>
              <a:rPr lang="en-US" dirty="0" err="1"/>
              <a:t>sekvenciranje</a:t>
            </a:r>
            <a:endParaRPr lang="en-US" dirty="0"/>
          </a:p>
          <a:p>
            <a:r>
              <a:rPr lang="en-US" dirty="0" err="1"/>
              <a:t>tarčno</a:t>
            </a:r>
            <a:r>
              <a:rPr lang="en-US" dirty="0"/>
              <a:t> </a:t>
            </a:r>
            <a:r>
              <a:rPr lang="en-US" dirty="0" err="1"/>
              <a:t>izražanje</a:t>
            </a:r>
            <a:r>
              <a:rPr lang="en-US" dirty="0"/>
              <a:t> </a:t>
            </a:r>
            <a:r>
              <a:rPr lang="en-US" dirty="0" err="1"/>
              <a:t>genov</a:t>
            </a:r>
            <a:r>
              <a:rPr lang="en-US" dirty="0"/>
              <a:t>, RNA</a:t>
            </a:r>
          </a:p>
          <a:p>
            <a:r>
              <a:rPr lang="en-US" dirty="0" err="1"/>
              <a:t>manjši</a:t>
            </a:r>
            <a:r>
              <a:rPr lang="en-US" dirty="0"/>
              <a:t> </a:t>
            </a:r>
            <a:r>
              <a:rPr lang="en-US" dirty="0" err="1"/>
              <a:t>genomi</a:t>
            </a:r>
            <a:r>
              <a:rPr lang="en-US" dirty="0"/>
              <a:t> (virus, </a:t>
            </a:r>
            <a:r>
              <a:rPr lang="en-US" dirty="0" err="1"/>
              <a:t>bakterije</a:t>
            </a:r>
            <a:r>
              <a:rPr lang="en-US" dirty="0"/>
              <a:t>)</a:t>
            </a:r>
          </a:p>
          <a:p>
            <a:r>
              <a:rPr lang="en-US" dirty="0"/>
              <a:t>miRNA </a:t>
            </a:r>
            <a:r>
              <a:rPr lang="en-US" dirty="0" err="1"/>
              <a:t>sekvenciranje</a:t>
            </a:r>
            <a:endParaRPr lang="en-US" dirty="0"/>
          </a:p>
          <a:p>
            <a:r>
              <a:rPr lang="en-US" dirty="0" err="1"/>
              <a:t>TruSight</a:t>
            </a:r>
            <a:r>
              <a:rPr lang="en-US" dirty="0"/>
              <a:t>, </a:t>
            </a:r>
            <a:r>
              <a:rPr lang="en-US" dirty="0" err="1"/>
              <a:t>TruSeq</a:t>
            </a:r>
            <a:r>
              <a:rPr lang="en-US" dirty="0"/>
              <a:t>,  </a:t>
            </a:r>
            <a:r>
              <a:rPr lang="en-US" dirty="0" err="1"/>
              <a:t>AmpliSeq</a:t>
            </a:r>
            <a:r>
              <a:rPr lang="en-US" dirty="0"/>
              <a:t> </a:t>
            </a:r>
            <a:r>
              <a:rPr lang="en-US" dirty="0" err="1"/>
              <a:t>paneli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504" y="2121780"/>
            <a:ext cx="35623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2801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1238</TotalTime>
  <Words>937</Words>
  <Application>Microsoft Office PowerPoint</Application>
  <PresentationFormat>Širokozaslonsko</PresentationFormat>
  <Paragraphs>164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8" baseType="lpstr">
      <vt:lpstr>游ゴシック</vt:lpstr>
      <vt:lpstr>Arial</vt:lpstr>
      <vt:lpstr>Calibri</vt:lpstr>
      <vt:lpstr>Gill Sans MT</vt:lpstr>
      <vt:lpstr>Wingdings</vt:lpstr>
      <vt:lpstr>Gallery</vt:lpstr>
      <vt:lpstr>Center za funkcijsko genomiko in bio-čipe</vt:lpstr>
      <vt:lpstr>Zgodovina in organizacija</vt:lpstr>
      <vt:lpstr>Članice konzorcija</vt:lpstr>
      <vt:lpstr>DELOVANJE CFGBC</vt:lpstr>
      <vt:lpstr>INFRASTRUKTURNA PODPORA</vt:lpstr>
      <vt:lpstr>Oprema – DNA-MIKROMREŽE</vt:lpstr>
      <vt:lpstr>Oprema – DNA-MIKROMREŽE</vt:lpstr>
      <vt:lpstr>INFRASTRUKTURNA PODPORA</vt:lpstr>
      <vt:lpstr>oprema - Nova generacija sekvenciranja</vt:lpstr>
      <vt:lpstr>Oprema - analiza vzorcev</vt:lpstr>
      <vt:lpstr>Dodatna oprema</vt:lpstr>
      <vt:lpstr>INFRASTRUKTURNA PODPORA</vt:lpstr>
      <vt:lpstr>INFRASTRUKTURNA PODPORA</vt:lpstr>
      <vt:lpstr>PEDAGOŠKE dejavnosti</vt:lpstr>
      <vt:lpstr>PEDAGOŠKE dejavnosti</vt:lpstr>
      <vt:lpstr>PEDAGOŠKE dejavnosti</vt:lpstr>
      <vt:lpstr>Pedagoško delo s študenti</vt:lpstr>
      <vt:lpstr>PEDAGOŠKE dejavnosti</vt:lpstr>
      <vt:lpstr>Raziskovalno delo</vt:lpstr>
      <vt:lpstr>Raziskovalno delo</vt:lpstr>
      <vt:lpstr>Kontakt in KJE smo</vt:lpstr>
      <vt:lpstr>CFGBC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Tadeja Rezen</dc:creator>
  <cp:lastModifiedBy>Verbič Koprivšek, Maruša</cp:lastModifiedBy>
  <cp:revision>75</cp:revision>
  <dcterms:created xsi:type="dcterms:W3CDTF">2018-06-13T11:41:11Z</dcterms:created>
  <dcterms:modified xsi:type="dcterms:W3CDTF">2019-12-13T07:44:28Z</dcterms:modified>
</cp:coreProperties>
</file>