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0" r:id="rId4"/>
    <p:sldId id="259" r:id="rId5"/>
    <p:sldId id="258" r:id="rId6"/>
    <p:sldId id="263" r:id="rId7"/>
    <p:sldId id="264" r:id="rId8"/>
    <p:sldId id="261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E3B80-D0D8-45DC-BDA3-D25762D58BA5}" type="datetimeFigureOut">
              <a:rPr lang="sl-SI" smtClean="0"/>
              <a:t>13.12.2019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AA85E-36BD-41B5-B939-2C04316ABE0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2305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</p:spTree>
    <p:extLst>
      <p:ext uri="{BB962C8B-B14F-4D97-AF65-F5344CB8AC3E}">
        <p14:creationId xmlns:p14="http://schemas.microsoft.com/office/powerpoint/2010/main" val="3590590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009FF-17F2-4EBE-B813-F026D9BEE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008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009FF-17F2-4EBE-B813-F026D9BEE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3389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753812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A50021"/>
                </a:solidFill>
                <a:latin typeface="+mn-lt"/>
              </a:defRPr>
            </a:lvl1pPr>
          </a:lstStyle>
          <a:p>
            <a:r>
              <a:rPr lang="sl-SI"/>
              <a:t>naslov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7537"/>
            <a:ext cx="10515600" cy="4596063"/>
          </a:xfrm>
        </p:spPr>
        <p:txBody>
          <a:bodyPr/>
          <a:lstStyle>
            <a:lvl1pPr marL="442913" indent="-442913">
              <a:buClr>
                <a:srgbClr val="A50021"/>
              </a:buClr>
              <a:buFont typeface="Courier New" panose="02070309020205020404" pitchFamily="49" charset="0"/>
              <a:buChar char="o"/>
              <a:defRPr>
                <a:solidFill>
                  <a:srgbClr val="002060"/>
                </a:solidFill>
              </a:defRPr>
            </a:lvl1pPr>
            <a:lvl2pPr marL="901700" indent="-444500">
              <a:buClr>
                <a:srgbClr val="A50021"/>
              </a:buClr>
              <a:buFont typeface="Courier New" panose="02070309020205020404" pitchFamily="49" charset="0"/>
              <a:buChar char="o"/>
              <a:defRPr>
                <a:solidFill>
                  <a:srgbClr val="002060"/>
                </a:solidFill>
              </a:defRPr>
            </a:lvl2pPr>
            <a:lvl3pPr marL="1250950" indent="-336550">
              <a:buClr>
                <a:srgbClr val="A50021"/>
              </a:buClr>
              <a:buFont typeface="Courier New" panose="02070309020205020404" pitchFamily="49" charset="0"/>
              <a:buChar char="o"/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5737" y="6356350"/>
            <a:ext cx="7820526" cy="365125"/>
          </a:xfrm>
        </p:spPr>
        <p:txBody>
          <a:bodyPr/>
          <a:lstStyle>
            <a:lvl1pPr>
              <a:defRPr b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sl-SI"/>
              <a:t>IC za bibliometrijo, odkrivanje znanja iz podatkovnih zbirk in znanstveno komuniciranje</a:t>
            </a:r>
          </a:p>
        </p:txBody>
      </p:sp>
    </p:spTree>
    <p:extLst>
      <p:ext uri="{BB962C8B-B14F-4D97-AF65-F5344CB8AC3E}">
        <p14:creationId xmlns:p14="http://schemas.microsoft.com/office/powerpoint/2010/main" val="1298716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009FF-17F2-4EBE-B813-F026D9BEE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519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009FF-17F2-4EBE-B813-F026D9BEE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570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009FF-17F2-4EBE-B813-F026D9BEE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924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009FF-17F2-4EBE-B813-F026D9BEE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490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009FF-17F2-4EBE-B813-F026D9BEE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0976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009FF-17F2-4EBE-B813-F026D9BEE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2092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009FF-17F2-4EBE-B813-F026D9BEE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9642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l-SI"/>
              <a:t>IC za bibliometrijo, odkrivanje znanja iz podatkovnih zbirk in znanstveno komuniciranje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009FF-17F2-4EBE-B813-F026D9BEE7F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3726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5325" y="2120987"/>
            <a:ext cx="11237495" cy="2387600"/>
          </a:xfrm>
        </p:spPr>
        <p:txBody>
          <a:bodyPr>
            <a:normAutofit/>
          </a:bodyPr>
          <a:lstStyle/>
          <a:p>
            <a:r>
              <a:rPr lang="sl-SI" sz="4000">
                <a:latin typeface="+mn-lt"/>
              </a:rPr>
              <a:t>Infrastrukturni center</a:t>
            </a:r>
            <a:br>
              <a:rPr lang="sl-SI" sz="4000">
                <a:latin typeface="+mn-lt"/>
              </a:rPr>
            </a:br>
            <a:r>
              <a:rPr lang="sl-SI" sz="4000">
                <a:latin typeface="+mn-lt"/>
              </a:rPr>
              <a:t> za bibliometrijo, odkrivanje znanja iz podatkovnih zbirk in znanstveno komuniciranje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5325" y="4957012"/>
            <a:ext cx="11237495" cy="1299412"/>
          </a:xfrm>
        </p:spPr>
        <p:txBody>
          <a:bodyPr>
            <a:normAutofit/>
          </a:bodyPr>
          <a:lstStyle/>
          <a:p>
            <a:r>
              <a:rPr lang="sl-SI" sz="2800"/>
              <a:t>Jure Dimec, Janez Stare &amp; posadka IBMI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593" y="319020"/>
            <a:ext cx="2128160" cy="224364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7172" y="1188236"/>
            <a:ext cx="2015152" cy="806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710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0902"/>
            <a:ext cx="10515600" cy="753812"/>
          </a:xfrm>
        </p:spPr>
        <p:txBody>
          <a:bodyPr/>
          <a:lstStyle/>
          <a:p>
            <a:r>
              <a:rPr lang="sl-SI"/>
              <a:t>spletna učilnica Medicinske fakultete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8938"/>
            <a:ext cx="10515600" cy="523741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sl-SI"/>
              <a:t>Sistem za e-učenje, ki ga v IC nudimo kot infrastrukturo za pedagoško dejavnost na Medicinski fakulteti UL.</a:t>
            </a:r>
          </a:p>
          <a:p>
            <a:pPr>
              <a:lnSpc>
                <a:spcPct val="120000"/>
              </a:lnSpc>
            </a:pPr>
            <a:r>
              <a:rPr lang="sl-SI"/>
              <a:t>Nastaja od leta 2010 in od takrat vsi parametri uporabe stabilno naraščajo:</a:t>
            </a:r>
          </a:p>
          <a:p>
            <a:pPr lvl="1">
              <a:lnSpc>
                <a:spcPct val="120000"/>
              </a:lnSpc>
            </a:pPr>
            <a:r>
              <a:rPr lang="sl-SI"/>
              <a:t>število kateder MF, ki jo uporabljajo (24 v 2018),</a:t>
            </a:r>
          </a:p>
          <a:p>
            <a:pPr lvl="1">
              <a:lnSpc>
                <a:spcPct val="120000"/>
              </a:lnSpc>
            </a:pPr>
            <a:r>
              <a:rPr lang="sl-SI"/>
              <a:t>število predmetov (&gt;200 v 2018),</a:t>
            </a:r>
          </a:p>
          <a:p>
            <a:pPr lvl="1">
              <a:lnSpc>
                <a:spcPct val="120000"/>
              </a:lnSpc>
            </a:pPr>
            <a:r>
              <a:rPr lang="sl-SI"/>
              <a:t>število dosedanjih uporabnikov (6045),</a:t>
            </a:r>
          </a:p>
          <a:p>
            <a:pPr lvl="1">
              <a:lnSpc>
                <a:spcPct val="120000"/>
              </a:lnSpc>
            </a:pPr>
            <a:r>
              <a:rPr lang="sl-SI"/>
              <a:t>število unikatnih uporabnikov / dan (povprečno &gt;600 v 2018),</a:t>
            </a:r>
          </a:p>
          <a:p>
            <a:pPr lvl="1">
              <a:lnSpc>
                <a:spcPct val="120000"/>
              </a:lnSpc>
            </a:pPr>
            <a:r>
              <a:rPr lang="sl-SI"/>
              <a:t>količina prenesenega gradiva...</a:t>
            </a:r>
          </a:p>
          <a:p>
            <a:pPr>
              <a:lnSpc>
                <a:spcPct val="120000"/>
              </a:lnSpc>
            </a:pPr>
            <a:r>
              <a:rPr lang="sl-SI"/>
              <a:t>Učitelji na MF Spletno učilnico uporabljajo za</a:t>
            </a:r>
          </a:p>
          <a:p>
            <a:pPr lvl="1">
              <a:lnSpc>
                <a:spcPct val="120000"/>
              </a:lnSpc>
            </a:pPr>
            <a:r>
              <a:rPr lang="sl-SI"/>
              <a:t>nameščanje študijskega gradiva,</a:t>
            </a:r>
          </a:p>
          <a:p>
            <a:pPr lvl="1">
              <a:lnSpc>
                <a:spcPct val="120000"/>
              </a:lnSpc>
            </a:pPr>
            <a:r>
              <a:rPr lang="sl-SI"/>
              <a:t>zbiranje seminarskih nalog,</a:t>
            </a:r>
          </a:p>
          <a:p>
            <a:pPr lvl="1">
              <a:lnSpc>
                <a:spcPct val="120000"/>
              </a:lnSpc>
            </a:pPr>
            <a:r>
              <a:rPr lang="sl-SI"/>
              <a:t>izvajanje različnih preverjanj znanja,</a:t>
            </a:r>
          </a:p>
          <a:p>
            <a:pPr lvl="1">
              <a:lnSpc>
                <a:spcPct val="120000"/>
              </a:lnSpc>
            </a:pPr>
            <a:r>
              <a:rPr lang="sl-SI"/>
              <a:t>komuniciranje s študenti...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6049" y="4782410"/>
            <a:ext cx="1083004" cy="11417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3558" y="6224971"/>
            <a:ext cx="1025495" cy="41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838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0902"/>
            <a:ext cx="10515600" cy="753812"/>
          </a:xfrm>
        </p:spPr>
        <p:txBody>
          <a:bodyPr/>
          <a:lstStyle/>
          <a:p>
            <a:r>
              <a:rPr lang="sl-SI"/>
              <a:t>spletna učilnica Medicinske fakultete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58" y="1076826"/>
            <a:ext cx="10275768" cy="523741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sl-SI"/>
              <a:t>Posebnost Spletne učilnice MF:</a:t>
            </a:r>
          </a:p>
          <a:p>
            <a:pPr>
              <a:lnSpc>
                <a:spcPct val="120000"/>
              </a:lnSpc>
            </a:pPr>
            <a:r>
              <a:rPr lang="sl-SI"/>
              <a:t>Spletni predmeti ostajajo v učilnici, študenti pa potujejo iz letnika v letnik.</a:t>
            </a:r>
          </a:p>
          <a:p>
            <a:pPr>
              <a:lnSpc>
                <a:spcPct val="120000"/>
              </a:lnSpc>
            </a:pPr>
            <a:r>
              <a:rPr lang="sl-SI"/>
              <a:t>Študenti se v učilnico in k posameznim predmetom ne vpisujejo sami, ampak jih na osnovi podatkov v VIS, vpiše IBMI. </a:t>
            </a:r>
          </a:p>
          <a:p>
            <a:pPr>
              <a:lnSpc>
                <a:spcPct val="120000"/>
              </a:lnSpc>
            </a:pPr>
            <a:r>
              <a:rPr lang="sl-SI"/>
              <a:t>Vsak študent ima </a:t>
            </a:r>
          </a:p>
          <a:p>
            <a:pPr lvl="1">
              <a:lnSpc>
                <a:spcPct val="120000"/>
              </a:lnSpc>
            </a:pPr>
            <a:r>
              <a:rPr lang="sl-SI"/>
              <a:t>aktiven dostop do predmetov njegovega letnika in smeri študija, in do svojih izbirnih predmetov, in</a:t>
            </a:r>
          </a:p>
          <a:p>
            <a:pPr lvl="1">
              <a:lnSpc>
                <a:spcPct val="120000"/>
              </a:lnSpc>
            </a:pPr>
            <a:r>
              <a:rPr lang="sl-SI"/>
              <a:t>pasiven dostop do predmetov, h katerim je bil prijavljen v preteklih letih.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6049" y="3470967"/>
            <a:ext cx="1083004" cy="11417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3558" y="4913528"/>
            <a:ext cx="1025495" cy="41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021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osnovni podatki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3635"/>
            <a:ext cx="10515600" cy="418698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l-SI"/>
              <a:t>Sedež IC je na Inštitutu za biostatistiko in medicinsko informatiko Medicinske fakultete UL.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l-SI"/>
              <a:t>Predstojnik: prof. dr. Janez Stare.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l-SI"/>
              <a:t>Največ storitev nudimo na področjih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sl-SI"/>
              <a:t>urejanja bibliografij,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sl-SI"/>
              <a:t>medicinske statistike,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sl-SI"/>
              <a:t>upravljanja s podatki in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sl-SI"/>
              <a:t>e-učenja.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628" y="5493396"/>
            <a:ext cx="1083004" cy="11417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4781" y="6224971"/>
            <a:ext cx="1025495" cy="41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716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bibliografije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383635"/>
            <a:ext cx="10636045" cy="418698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l-SI" dirty="0"/>
              <a:t>IBMI skrbi za zbiranje publikacij, vnos biliografskih podatkov in vzdrževanje bibliografije slovenskih raziskovalcev </a:t>
            </a:r>
            <a:r>
              <a:rPr lang="sl-SI" b="1" dirty="0"/>
              <a:t>od leta 1974</a:t>
            </a:r>
            <a:r>
              <a:rPr lang="sl-SI" dirty="0"/>
              <a:t>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l-SI" dirty="0"/>
              <a:t>Financiranje vnosa podatkov je bilo prekinjeno leta 2007 in IC za bibliometrijo itd. je bil ustanovljen, da bi začasno pokril to izgubo.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l-SI" dirty="0"/>
              <a:t>Bibliografija slovenskih raziskovalcev v medicini (Biomedicina Slovenica) je konec 2017 obsegala 109.583 zapisov.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l-SI" dirty="0"/>
              <a:t>V naslednjih letih se je IC razširil še na druge infrastrukturne dejavnosti, ki jih opravlja IBMI.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l-S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628" y="5493396"/>
            <a:ext cx="1083004" cy="11417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4781" y="6224971"/>
            <a:ext cx="1025495" cy="41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875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biostatistika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92705"/>
            <a:ext cx="10515600" cy="415089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sl-SI"/>
              <a:t>Kot infrastrukturni prispevek statistiki z IBMI nudijo statistična svetovanja, manjše in obsežnejše statistične analize.</a:t>
            </a:r>
          </a:p>
          <a:p>
            <a:pPr>
              <a:lnSpc>
                <a:spcPct val="100000"/>
              </a:lnSpc>
            </a:pPr>
            <a:r>
              <a:rPr lang="sl-SI"/>
              <a:t>V zadnjih 3 letih najmanj:</a:t>
            </a:r>
          </a:p>
          <a:p>
            <a:pPr lvl="1">
              <a:lnSpc>
                <a:spcPct val="100000"/>
              </a:lnSpc>
            </a:pPr>
            <a:r>
              <a:rPr lang="sl-SI"/>
              <a:t>234 svetovanj,</a:t>
            </a:r>
          </a:p>
          <a:p>
            <a:pPr lvl="1">
              <a:lnSpc>
                <a:spcPct val="100000"/>
              </a:lnSpc>
            </a:pPr>
            <a:r>
              <a:rPr lang="sl-SI"/>
              <a:t>43 manjših analiz,</a:t>
            </a:r>
          </a:p>
          <a:p>
            <a:pPr lvl="1">
              <a:lnSpc>
                <a:spcPct val="100000"/>
              </a:lnSpc>
            </a:pPr>
            <a:r>
              <a:rPr lang="sl-SI"/>
              <a:t>125 obsežnejših analiz,</a:t>
            </a:r>
          </a:p>
          <a:p>
            <a:pPr lvl="1">
              <a:lnSpc>
                <a:spcPct val="100000"/>
              </a:lnSpc>
            </a:pPr>
            <a:r>
              <a:rPr lang="sl-SI"/>
              <a:t>ali skupaj 1885 ur dela.</a:t>
            </a:r>
            <a:endParaRPr lang="sl-S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628" y="5493396"/>
            <a:ext cx="1083004" cy="11417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4781" y="6224971"/>
            <a:ext cx="1025495" cy="41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60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bibliometrija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sl-SI" dirty="0"/>
              <a:t>Bibliometrija ima na inštitutu dolgo zgodovino. V preteklosti je bila povsem praktično usmerjena v evalvacijo odmevnosti</a:t>
            </a:r>
          </a:p>
          <a:p>
            <a:pPr lvl="1">
              <a:lnSpc>
                <a:spcPct val="120000"/>
              </a:lnSpc>
            </a:pPr>
            <a:r>
              <a:rPr lang="sl-SI" dirty="0"/>
              <a:t>posameznikov (predvsem za potrebe habilitacij),</a:t>
            </a:r>
          </a:p>
          <a:p>
            <a:pPr lvl="1">
              <a:lnSpc>
                <a:spcPct val="120000"/>
              </a:lnSpc>
            </a:pPr>
            <a:r>
              <a:rPr lang="sl-SI" dirty="0"/>
              <a:t>projektov in programov (za potrebe ministrstva oz. ustrezne institucije).</a:t>
            </a:r>
          </a:p>
          <a:p>
            <a:pPr>
              <a:lnSpc>
                <a:spcPct val="120000"/>
              </a:lnSpc>
            </a:pPr>
            <a:r>
              <a:rPr lang="sl-SI" dirty="0"/>
              <a:t>V zadnjih letih smo se usmerili predvsem v raziskave značilnosti publiciranja v slovenski medicini, citiranosti publikacij in merjenja njihovega vpliva. </a:t>
            </a:r>
          </a:p>
          <a:p>
            <a:pPr>
              <a:lnSpc>
                <a:spcPct val="120000"/>
              </a:lnSpc>
            </a:pPr>
            <a:endParaRPr lang="sl-SI" dirty="0"/>
          </a:p>
          <a:p>
            <a:endParaRPr lang="sl-S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628" y="5493396"/>
            <a:ext cx="1083004" cy="11417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4781" y="6224971"/>
            <a:ext cx="1025495" cy="41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096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bibliometrija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20000"/>
              </a:lnSpc>
              <a:buNone/>
            </a:pPr>
            <a:r>
              <a:rPr lang="sl-SI" dirty="0"/>
              <a:t>Primerjali smo, denimo, </a:t>
            </a:r>
          </a:p>
          <a:p>
            <a:pPr>
              <a:lnSpc>
                <a:spcPct val="120000"/>
              </a:lnSpc>
            </a:pPr>
            <a:r>
              <a:rPr lang="sl-SI" dirty="0"/>
              <a:t>uporabnost Hirschevega indeksa (h-indeksa) za opisovanje odmevnosti objav z uporabnostjo nekaterih drugih uveljavljenih bibliometričnih kazalcev,</a:t>
            </a:r>
          </a:p>
          <a:p>
            <a:pPr>
              <a:lnSpc>
                <a:spcPct val="120000"/>
              </a:lnSpc>
            </a:pPr>
            <a:r>
              <a:rPr lang="sl-SI" dirty="0"/>
              <a:t>vpliv števila soavtorjev na odmevnost publikacije pri uporabi različnih bibliometričnih kazalcev,</a:t>
            </a:r>
          </a:p>
          <a:p>
            <a:pPr>
              <a:lnSpc>
                <a:spcPct val="120000"/>
              </a:lnSpc>
            </a:pPr>
            <a:r>
              <a:rPr lang="sl-SI" dirty="0"/>
              <a:t>vpliv tujih avtorjev med slovenskimi na citiranost v slovenski medicini...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9641" y="363901"/>
            <a:ext cx="1083004" cy="11417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7150" y="5967100"/>
            <a:ext cx="1025495" cy="41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432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bibliometrija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sl-SI" dirty="0"/>
              <a:t>Raziskovalci s številnimi objavami z veliko soavtorji so sistematično rangirani višje, če je rangiranje osnovano na h-indeksu, ne pa na številu citatov na avtorja. </a:t>
            </a:r>
          </a:p>
          <a:p>
            <a:pPr>
              <a:lnSpc>
                <a:spcPct val="120000"/>
              </a:lnSpc>
            </a:pPr>
            <a:r>
              <a:rPr lang="sl-SI" dirty="0"/>
              <a:t>Raziskovalci, ki objavijo malo člankov z veliko citati so sistematično uvrščeni višje, če jih primerjamo na osnovi števila čistih citatov na avtorja in ne njihovih h-indeksov.</a:t>
            </a:r>
          </a:p>
          <a:p>
            <a:pPr>
              <a:lnSpc>
                <a:spcPct val="120000"/>
              </a:lnSpc>
            </a:pPr>
            <a:r>
              <a:rPr lang="sl-SI" dirty="0"/>
              <a:t>Članki v najvišje uvrščenih revijah so bili pomembno bolj citirani, če so bili med avtorji tudi tujci, v primerjavi s članki z izključno slovenskimi avtorji, a to velja le za slovensko medicino in ne za fiziko, biologijo ali kemijo.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9641" y="363901"/>
            <a:ext cx="1083004" cy="11417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7150" y="5967100"/>
            <a:ext cx="1025495" cy="41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552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upravljanje s podatki in gradnja registrov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97" y="1347537"/>
            <a:ext cx="10867103" cy="500881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sl-SI" dirty="0"/>
              <a:t>Nudimo pomoč pri gradnji raziskovalnih in kliničnih registrov v slovenski medicini.</a:t>
            </a:r>
          </a:p>
          <a:p>
            <a:pPr>
              <a:lnSpc>
                <a:spcPct val="110000"/>
              </a:lnSpc>
            </a:pPr>
            <a:r>
              <a:rPr lang="sl-SI" dirty="0"/>
              <a:t>Pri tem uporabljamo lasten programski sistem, ki omogoča</a:t>
            </a:r>
          </a:p>
          <a:p>
            <a:pPr lvl="1">
              <a:lnSpc>
                <a:spcPct val="110000"/>
              </a:lnSpc>
            </a:pPr>
            <a:r>
              <a:rPr lang="sl-SI" dirty="0"/>
              <a:t>enostaven visokonivojski opis bodočega informacijskega sistema / registra,</a:t>
            </a:r>
          </a:p>
          <a:p>
            <a:pPr lvl="1">
              <a:lnSpc>
                <a:spcPct val="110000"/>
              </a:lnSpc>
            </a:pPr>
            <a:r>
              <a:rPr lang="sl-SI" dirty="0"/>
              <a:t>polavtomatsko kreiranje relacijskih </a:t>
            </a:r>
            <a:r>
              <a:rPr lang="sl-SI"/>
              <a:t>zbirk kompleksnih </a:t>
            </a:r>
            <a:r>
              <a:rPr lang="sl-SI" dirty="0"/>
              <a:t>podatkovnih objektov skupaj z orodji za spletno zbiranje teh objektov,</a:t>
            </a:r>
          </a:p>
          <a:p>
            <a:pPr lvl="1">
              <a:lnSpc>
                <a:spcPct val="110000"/>
              </a:lnSpc>
            </a:pPr>
            <a:r>
              <a:rPr lang="sl-SI" dirty="0"/>
              <a:t>avtomatsko preverjanje pravilnosti podatkov pri vnosu,</a:t>
            </a:r>
          </a:p>
          <a:p>
            <a:pPr lvl="1">
              <a:lnSpc>
                <a:spcPct val="110000"/>
              </a:lnSpc>
            </a:pPr>
            <a:r>
              <a:rPr lang="sl-SI" dirty="0"/>
              <a:t>standardne formate izvažanja podatkov...</a:t>
            </a:r>
          </a:p>
          <a:p>
            <a:pPr>
              <a:lnSpc>
                <a:spcPct val="110000"/>
              </a:lnSpc>
            </a:pPr>
            <a:r>
              <a:rPr lang="sl-SI" dirty="0"/>
              <a:t>Pri uporabi in razvoju sistema tesno sodelujemo z raziskovalno infrastrukturo ELIXIR in upoštevamo načela FAIR (</a:t>
            </a:r>
            <a:r>
              <a:rPr lang="sl-SI" i="1" dirty="0"/>
              <a:t>Findable, Accessible, Interoperable, Reusable</a:t>
            </a:r>
            <a:r>
              <a:rPr lang="sl-SI" dirty="0"/>
              <a:t>).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7820" y="4436713"/>
            <a:ext cx="1083004" cy="11417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5329" y="6128715"/>
            <a:ext cx="1025495" cy="41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81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upravljanje s podatki in gradnja registrov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317"/>
            <a:ext cx="10515600" cy="4693283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sl-SI"/>
              <a:t>Omenjeni programski sistem je bil uporabljen </a:t>
            </a:r>
          </a:p>
          <a:p>
            <a:pPr>
              <a:lnSpc>
                <a:spcPct val="100000"/>
              </a:lnSpc>
            </a:pPr>
            <a:r>
              <a:rPr lang="sl-SI"/>
              <a:t>pri gradnji nekaj raziskovalnih kliničnih registrov, npr. </a:t>
            </a:r>
            <a:r>
              <a:rPr lang="sl-SI" i="1"/>
              <a:t>Registra kasnih posledic zdravljenja raka v otroštvu in adolescenci</a:t>
            </a:r>
            <a:r>
              <a:rPr lang="sl-SI"/>
              <a:t> za Onkološki inštitut,</a:t>
            </a:r>
          </a:p>
          <a:p>
            <a:pPr>
              <a:lnSpc>
                <a:spcPct val="100000"/>
              </a:lnSpc>
            </a:pPr>
            <a:r>
              <a:rPr lang="sl-SI"/>
              <a:t>v mednarodnih projektih v 5., 6. in 7. Okvirnem programu EU, </a:t>
            </a:r>
          </a:p>
          <a:p>
            <a:pPr>
              <a:lnSpc>
                <a:spcPct val="100000"/>
              </a:lnSpc>
            </a:pPr>
            <a:r>
              <a:rPr lang="sl-SI"/>
              <a:t>v projektnih predlogih za razpise H2020, tudi v okviru infrastrukture ELIXIR,</a:t>
            </a:r>
          </a:p>
          <a:p>
            <a:pPr>
              <a:lnSpc>
                <a:spcPct val="100000"/>
              </a:lnSpc>
            </a:pPr>
            <a:r>
              <a:rPr lang="sl-SI"/>
              <a:t>pri delu s študenti za ilustriranje pomena ustreznega ravnanja s kliničnimi in raziskovalnimi podatki.</a:t>
            </a:r>
            <a:endParaRPr lang="sl-S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/>
              <a:t>IC za bibliometrijo, odkrivanje znanja iz podatkovnih zbirk in znanstveno komuniciranje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761" y="5460408"/>
            <a:ext cx="1083004" cy="11417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052" y="6191983"/>
            <a:ext cx="1025495" cy="41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442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855</Words>
  <Application>Microsoft Office PowerPoint</Application>
  <PresentationFormat>Širokozaslonsko</PresentationFormat>
  <Paragraphs>81</Paragraphs>
  <Slides>11</Slides>
  <Notes>0</Notes>
  <HiddenSlides>1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Office Theme</vt:lpstr>
      <vt:lpstr>Infrastrukturni center  za bibliometrijo, odkrivanje znanja iz podatkovnih zbirk in znanstveno komuniciranje</vt:lpstr>
      <vt:lpstr>osnovni podatki</vt:lpstr>
      <vt:lpstr>bibliografije</vt:lpstr>
      <vt:lpstr>biostatistika</vt:lpstr>
      <vt:lpstr>bibliometrija</vt:lpstr>
      <vt:lpstr>bibliometrija</vt:lpstr>
      <vt:lpstr>bibliometrija</vt:lpstr>
      <vt:lpstr>upravljanje s podatki in gradnja registrov </vt:lpstr>
      <vt:lpstr>upravljanje s podatki in gradnja registrov </vt:lpstr>
      <vt:lpstr>spletna učilnica Medicinske fakultete</vt:lpstr>
      <vt:lpstr>spletna učilnica Medicinske fakultete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Jure Dimec</dc:creator>
  <cp:lastModifiedBy>Verbič Koprivšek, Maruša</cp:lastModifiedBy>
  <cp:revision>34</cp:revision>
  <dcterms:created xsi:type="dcterms:W3CDTF">2018-06-19T12:39:08Z</dcterms:created>
  <dcterms:modified xsi:type="dcterms:W3CDTF">2019-12-13T07:45:14Z</dcterms:modified>
</cp:coreProperties>
</file>