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654" r:id="rId2"/>
  </p:sldMasterIdLst>
  <p:notesMasterIdLst>
    <p:notesMasterId r:id="rId13"/>
  </p:notesMasterIdLst>
  <p:handoutMasterIdLst>
    <p:handoutMasterId r:id="rId14"/>
  </p:handoutMasterIdLst>
  <p:sldIdLst>
    <p:sldId id="469" r:id="rId3"/>
    <p:sldId id="587" r:id="rId4"/>
    <p:sldId id="588" r:id="rId5"/>
    <p:sldId id="584" r:id="rId6"/>
    <p:sldId id="589" r:id="rId7"/>
    <p:sldId id="594" r:id="rId8"/>
    <p:sldId id="595" r:id="rId9"/>
    <p:sldId id="599" r:id="rId10"/>
    <p:sldId id="593" r:id="rId11"/>
    <p:sldId id="601" r:id="rId12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1A8CFF"/>
    <a:srgbClr val="004080"/>
    <a:srgbClr val="E05901"/>
    <a:srgbClr val="E19A19"/>
    <a:srgbClr val="0058B0"/>
    <a:srgbClr val="FFFFFF"/>
    <a:srgbClr val="FFE46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02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470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r>
              <a:rPr lang="en-US"/>
              <a:t>Brane L. Leskošek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r>
              <a:rPr lang="en-US"/>
              <a:t>ELIXIR Slovenija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4ACD347C-8932-4DB9-8FBA-385B7C651E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792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r>
              <a:rPr lang="de-DE"/>
              <a:t>Brane L. Leskošek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1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2"/>
            <a:ext cx="5206154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r>
              <a:rPr lang="de-DE"/>
              <a:t>ELIXIR Slovenija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3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fld id="{A3997FF8-983F-45AF-B8C9-0BC4E159A89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793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ＭＳ Ｐゴシック" charset="0"/>
        <a:cs typeface="Geneva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bel"/>
        <a:ea typeface="Geneva" pitchFamily="-112" charset="0"/>
        <a:cs typeface="Geneva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97FF8-983F-45AF-B8C9-0BC4E159A89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Označba mesta datum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ELIXIR Slovenija</a:t>
            </a:r>
          </a:p>
        </p:txBody>
      </p:sp>
      <p:sp>
        <p:nvSpPr>
          <p:cNvPr id="7" name="Označba mesta glave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Brane L. Leskošek</a:t>
            </a:r>
          </a:p>
        </p:txBody>
      </p:sp>
    </p:spTree>
    <p:extLst>
      <p:ext uri="{BB962C8B-B14F-4D97-AF65-F5344CB8AC3E}">
        <p14:creationId xmlns:p14="http://schemas.microsoft.com/office/powerpoint/2010/main" val="264413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 skladu z omejenimi razpoložljivimi sredstvi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Brane L. Leskošek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ELIXIR Slovenija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3997FF8-983F-45AF-B8C9-0BC4E159A895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344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31238"/>
            <a:ext cx="1976573" cy="1224000"/>
          </a:xfrm>
          <a:prstGeom prst="rect">
            <a:avLst/>
          </a:prstGeom>
        </p:spPr>
      </p:pic>
      <p:pic>
        <p:nvPicPr>
          <p:cNvPr id="4" name="Picture 10" descr="elixir_helix_200_2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26988"/>
            <a:ext cx="9269413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225021"/>
          </a:xfrm>
        </p:spPr>
        <p:txBody>
          <a:bodyPr>
            <a:normAutofit/>
          </a:bodyPr>
          <a:lstStyle>
            <a:lvl1pPr algn="r">
              <a:defRPr sz="5000" b="1">
                <a:solidFill>
                  <a:schemeClr val="tx2">
                    <a:lumMod val="50000"/>
                  </a:schemeClr>
                </a:solidFill>
                <a:latin typeface="Corbel"/>
                <a:cs typeface="Corbe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2641600" y="4074740"/>
            <a:ext cx="5816600" cy="899583"/>
          </a:xfrm>
        </p:spPr>
        <p:txBody>
          <a:bodyPr>
            <a:normAutofit/>
          </a:bodyPr>
          <a:lstStyle>
            <a:lvl1pPr marL="0" indent="0" algn="r">
              <a:buNone/>
              <a:defRPr sz="2900">
                <a:solidFill>
                  <a:srgbClr val="003F41"/>
                </a:solidFill>
                <a:latin typeface="Corbel"/>
                <a:cs typeface="Corbel"/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150813"/>
            <a:ext cx="1603375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Corbel" pitchFamily="34" charset="0"/>
              </a:defRPr>
            </a:lvl1pPr>
          </a:lstStyle>
          <a:p>
            <a:fld id="{9366A893-C661-4FA6-8873-B86FEE97CEA8}" type="datetime1">
              <a:rPr lang="en-GB"/>
              <a:pPr/>
              <a:t>13/12/2019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DDFF7-404B-41D7-9E90-3FD9CD95E59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38350" cy="5265738"/>
          </a:xfrm>
        </p:spPr>
        <p:txBody>
          <a:bodyPr vert="eaVert"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962650" cy="5265738"/>
          </a:xfrm>
        </p:spPr>
        <p:txBody>
          <a:bodyPr vert="eaVert"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6B87C-1DE8-4D21-AD73-28E31AFC61CF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219DE011-28B0-4A95-852E-01343E5B10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92D4985-5AD6-406B-B402-9091568B22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7A3D6F3-FA5B-4ADB-8CD9-62CB90519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FA6B80B-FD5E-4F9D-B70A-6D13702196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6C35579-72D0-4A33-BD13-44378A473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23CCD3B-43FC-43D3-BF26-328760214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B520176-CA64-4354-8172-86C51C0C3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F9CEEE2-13A7-4314-887A-4BE5FFDE5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65FE4-B8FB-4F31-ACE2-9E6833FA3BC0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65D82BB-C32E-46CE-8344-7B84534F0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F8C6DB2-80FD-4365-9A04-6DA05667C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/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 sz="18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AB7734E-08B4-4F5E-B2B6-820D6CC01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C0E00-36A5-4E83-B4D5-98FDBE81A24C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005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AE356-19A3-4360-B1AF-FD7FF4BE12C4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5AB2C5-56B8-45A3-86A2-E9CAA158F44F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B1A6A-179C-465B-A3F6-5B98F93FC73A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43B8A-E450-46A1-93FF-F7BE77FEDD20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3" name="Slik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187FD2-94FE-468A-AA40-582D61C3D819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F4CC2-F34E-47D0-A20E-5DACA63E37FE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6" name="Slik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E05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4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rbel"/>
              </a:rPr>
              <a:t> 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First level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75400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FFFFFF"/>
                </a:solidFill>
                <a:latin typeface="Corbel" pitchFamily="34" charset="0"/>
              </a:defRPr>
            </a:lvl1pPr>
          </a:lstStyle>
          <a:p>
            <a:fld id="{E8025236-150E-4884-81CD-BF8807B75A12}" type="slidenum">
              <a:rPr lang="de-DE"/>
              <a:pPr/>
              <a:t>‹#›</a:t>
            </a:fld>
            <a:endParaRPr lang="de-DE"/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950200" y="6219825"/>
            <a:ext cx="708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222154"/>
            <a:ext cx="864096" cy="535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467" r:id="rId1"/>
    <p:sldLayoutId id="2147487457" r:id="rId2"/>
    <p:sldLayoutId id="2147487458" r:id="rId3"/>
    <p:sldLayoutId id="2147487459" r:id="rId4"/>
    <p:sldLayoutId id="2147487460" r:id="rId5"/>
    <p:sldLayoutId id="2147487461" r:id="rId6"/>
    <p:sldLayoutId id="2147487462" r:id="rId7"/>
    <p:sldLayoutId id="2147487463" r:id="rId8"/>
    <p:sldLayoutId id="2147487464" r:id="rId9"/>
    <p:sldLayoutId id="2147487465" r:id="rId10"/>
    <p:sldLayoutId id="2147487466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Corbel" pitchFamily="34" charset="0"/>
          <a:ea typeface="ＭＳ Ｐゴシック" charset="0"/>
          <a:cs typeface="Geneva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pitchFamily="-112" charset="0"/>
          <a:ea typeface="Geneva" pitchFamily="-112" charset="0"/>
          <a:cs typeface="Geneva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Corbel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charset="0"/>
        <a:buChar char="•"/>
        <a:defRPr sz="2000">
          <a:solidFill>
            <a:schemeClr val="tx1"/>
          </a:solidFill>
          <a:latin typeface="Corbel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-112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468" r:id="rId1"/>
    <p:sldLayoutId id="2147487469" r:id="rId2"/>
    <p:sldLayoutId id="2147487470" r:id="rId3"/>
    <p:sldLayoutId id="2147487471" r:id="rId4"/>
    <p:sldLayoutId id="2147487472" r:id="rId5"/>
    <p:sldLayoutId id="2147487473" r:id="rId6"/>
    <p:sldLayoutId id="2147487474" r:id="rId7"/>
    <p:sldLayoutId id="2147487475" r:id="rId8"/>
    <p:sldLayoutId id="2147487476" r:id="rId9"/>
    <p:sldLayoutId id="2147487477" r:id="rId10"/>
    <p:sldLayoutId id="21474874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ne.leskosek@mf.uni-lj.s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lixir-europe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hyperlink" Target="http://www.nib.si/eng/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hyperlink" Target="http://www.google.si/url?sa=i&amp;source=images&amp;cd=&amp;cad=rja&amp;docid=S9CV_TabSxuirM&amp;tbnid=4AcF7qC-KOpsvM:&amp;ved=0CAgQjRwwAA&amp;url=http://www2.kclj.si/ikn/index_E.html&amp;ei=yfWNUuLCHMextAahxYGADw&amp;psig=AFQjCNGBGLVlKTTqHanvM0_KSc3OQ5VlHA&amp;ust=1385121609538818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9.png"/><Relationship Id="rId9" Type="http://schemas.openxmlformats.org/officeDocument/2006/relationships/hyperlink" Target="http://www.google.si/url?sa=i&amp;rct=j&amp;q=&amp;esrc=s&amp;frm=1&amp;source=images&amp;cd=&amp;cad=rja&amp;docid=FRS33qiWooip1M&amp;tbnid=ia2nCZjqPZOK3M:&amp;ved=0CAUQjRw&amp;url=http://www.adria.tm.fr/index.php?rub%3Dtruefood_program_detailed&amp;ei=LfSNUrSqJsjEswbBnYHYCQ&amp;bvm=bv.56987063,d.Yms&amp;psig=AFQjCNHtNYFEhJShrnymfm_IAf-kwrlM-A&amp;ust=1385121186075604" TargetMode="External"/><Relationship Id="rId1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mf.uni-lj.s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mailto:elixir@mf.uni-lj.s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ixir.mf.uni-lj.si/" TargetMode="External"/><Relationship Id="rId2" Type="http://schemas.openxmlformats.org/officeDocument/2006/relationships/hyperlink" Target="https://lifelong.mf.uni-lj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ta.gomapman.org/" TargetMode="External"/><Relationship Id="rId2" Type="http://schemas.openxmlformats.org/officeDocument/2006/relationships/hyperlink" Target="http://protein.gomapma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quantgenius.nib.si/" TargetMode="External"/><Relationship Id="rId4" Type="http://schemas.openxmlformats.org/officeDocument/2006/relationships/hyperlink" Target="http://srna.gomapman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3212976"/>
            <a:ext cx="9036496" cy="7922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ELIXIR</a:t>
            </a:r>
            <a:r>
              <a:rPr lang="sl-SI" dirty="0"/>
              <a:t> Slovenija</a:t>
            </a:r>
            <a:endParaRPr lang="en-GB" dirty="0">
              <a:ea typeface="ＭＳ Ｐゴシック" charset="0"/>
            </a:endParaRPr>
          </a:p>
        </p:txBody>
      </p:sp>
      <p:sp>
        <p:nvSpPr>
          <p:cNvPr id="16387" name="Subtitle 5"/>
          <p:cNvSpPr>
            <a:spLocks noGrp="1"/>
          </p:cNvSpPr>
          <p:nvPr>
            <p:ph type="subTitle" idx="1"/>
          </p:nvPr>
        </p:nvSpPr>
        <p:spPr>
          <a:xfrm>
            <a:off x="3491880" y="4365104"/>
            <a:ext cx="5400600" cy="792088"/>
          </a:xfrm>
        </p:spPr>
        <p:txBody>
          <a:bodyPr>
            <a:normAutofit fontScale="85000" lnSpcReduction="10000"/>
          </a:bodyPr>
          <a:lstStyle/>
          <a:p>
            <a:r>
              <a:rPr lang="sl-SI" altLang="sl-SI" sz="2400" b="1" dirty="0">
                <a:latin typeface="Corbel" pitchFamily="34" charset="0"/>
                <a:cs typeface="Geneva" charset="0"/>
              </a:rPr>
              <a:t>Brane Leskošek in tim BEE, ELIXIR-SI in ULMF</a:t>
            </a:r>
          </a:p>
          <a:p>
            <a:r>
              <a:rPr lang="sl-SI" altLang="sl-SI" sz="2400" b="1" dirty="0">
                <a:latin typeface="Corbel" pitchFamily="34" charset="0"/>
                <a:cs typeface="Geneva" charset="0"/>
                <a:hlinkClick r:id="rId3"/>
              </a:rPr>
              <a:t>brane.leskosek@mf.uni-lj.si</a:t>
            </a:r>
            <a:endParaRPr lang="sl-SI" altLang="sl-SI" sz="2400" b="1" dirty="0">
              <a:latin typeface="Corbel" pitchFamily="34" charset="0"/>
              <a:cs typeface="Geneva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75400"/>
            <a:ext cx="304800" cy="228600"/>
          </a:xfrm>
          <a:noFill/>
        </p:spPr>
        <p:txBody>
          <a:bodyPr/>
          <a:lstStyle/>
          <a:p>
            <a:fld id="{6F5AF530-AA9D-4E53-A9B2-3D5BD4965B15}" type="slidenum">
              <a:rPr lang="de-DE" altLang="sl-SI"/>
              <a:pPr/>
              <a:t>1</a:t>
            </a:fld>
            <a:endParaRPr lang="de-DE" altLang="sl-SI"/>
          </a:p>
        </p:txBody>
      </p:sp>
      <p:sp>
        <p:nvSpPr>
          <p:cNvPr id="7" name="TextBox 6"/>
          <p:cNvSpPr txBox="1"/>
          <p:nvPr/>
        </p:nvSpPr>
        <p:spPr>
          <a:xfrm>
            <a:off x="5729051" y="5958898"/>
            <a:ext cx="3235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dirty="0">
                <a:latin typeface="Corbel" pitchFamily="34" charset="0"/>
              </a:rPr>
              <a:t>ELIXIR-SI, 21. junij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45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4788024" y="4941168"/>
            <a:ext cx="4355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elixir@mf.uni-lj.si</a:t>
            </a:r>
            <a:br>
              <a:rPr lang="sl-SI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</a:br>
            <a:r>
              <a:rPr lang="sl-SI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https://elixir.mf.uni-lj.si/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304800"/>
            <a:ext cx="8153400" cy="8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</a:t>
            </a:r>
          </a:p>
        </p:txBody>
      </p:sp>
    </p:spTree>
    <p:extLst>
      <p:ext uri="{BB962C8B-B14F-4D97-AF65-F5344CB8AC3E}">
        <p14:creationId xmlns:p14="http://schemas.microsoft.com/office/powerpoint/2010/main" val="49240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ELIXIR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2713856"/>
          </a:xfrm>
        </p:spPr>
        <p:txBody>
          <a:bodyPr/>
          <a:lstStyle/>
          <a:p>
            <a:r>
              <a:rPr lang="sl-SI" dirty="0"/>
              <a:t>porazdeljena evropska raziskovalna (ESFRI) infrastruktura</a:t>
            </a:r>
          </a:p>
          <a:p>
            <a:pPr lvl="1"/>
            <a:r>
              <a:rPr lang="sl-SI" dirty="0"/>
              <a:t>za informacije s področja ved o življenju</a:t>
            </a:r>
          </a:p>
          <a:p>
            <a:r>
              <a:rPr lang="sl-SI" dirty="0"/>
              <a:t>združuje raziskovalne vire in storitve ved o življenju v Evropi:</a:t>
            </a:r>
          </a:p>
          <a:p>
            <a:pPr lvl="1"/>
            <a:r>
              <a:rPr lang="sl-SI" dirty="0"/>
              <a:t>podatkovne zbirke in arhive,</a:t>
            </a:r>
          </a:p>
          <a:p>
            <a:pPr lvl="1"/>
            <a:r>
              <a:rPr lang="sl-SI" dirty="0"/>
              <a:t>programska orodja,</a:t>
            </a:r>
          </a:p>
          <a:p>
            <a:pPr lvl="1"/>
            <a:r>
              <a:rPr lang="sl-SI" dirty="0"/>
              <a:t>izobraževalne vire in gradiva,</a:t>
            </a:r>
          </a:p>
          <a:p>
            <a:pPr lvl="1"/>
            <a:r>
              <a:rPr lang="sl-SI" dirty="0"/>
              <a:t>oblačno in </a:t>
            </a:r>
            <a:r>
              <a:rPr lang="sl-SI" dirty="0" err="1"/>
              <a:t>superračunalniško</a:t>
            </a:r>
            <a:r>
              <a:rPr lang="sl-SI" dirty="0"/>
              <a:t> opremo</a:t>
            </a:r>
            <a:r>
              <a:rPr lang="en-US" dirty="0"/>
              <a:t>.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5" name="Picture 4" descr="ELIXIR_spher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8920"/>
            <a:ext cx="2736305" cy="29933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933056"/>
            <a:ext cx="5915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Corbel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Corbel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-112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b="1" kern="0" dirty="0"/>
              <a:t>Cilj </a:t>
            </a:r>
            <a:r>
              <a:rPr lang="en-US" b="1" kern="0" dirty="0"/>
              <a:t>ELIXIR </a:t>
            </a:r>
            <a:r>
              <a:rPr lang="sl-SI" b="1" kern="0" dirty="0"/>
              <a:t>je koordinacija omenjenih virov na tak način, da delujejo kot ena sama infrastruktura</a:t>
            </a:r>
            <a:r>
              <a:rPr lang="sl-SI" sz="2000" kern="0" dirty="0"/>
              <a:t>, ki omogoča raziskovalcem lažje iskanje in izmenjavo podatkov, izmenjavo znanja ter določitev najboljših praks raziskovanja, za boljše poznavanje delovanja živih organizmov.</a:t>
            </a:r>
            <a:endParaRPr lang="en-US" sz="2000" kern="0" dirty="0"/>
          </a:p>
          <a:p>
            <a:endParaRPr lang="sl-SI" kern="0" dirty="0"/>
          </a:p>
          <a:p>
            <a:endParaRPr lang="sl-SI" kern="0" dirty="0"/>
          </a:p>
          <a:p>
            <a:pPr lvl="1"/>
            <a:endParaRPr lang="sl-SI" kern="0" dirty="0"/>
          </a:p>
        </p:txBody>
      </p:sp>
    </p:spTree>
    <p:extLst>
      <p:ext uri="{BB962C8B-B14F-4D97-AF65-F5344CB8AC3E}">
        <p14:creationId xmlns:p14="http://schemas.microsoft.com/office/powerpoint/2010/main" val="3450598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ELIXIR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48" y="2204864"/>
            <a:ext cx="3894584" cy="3096344"/>
          </a:xfrm>
        </p:spPr>
        <p:txBody>
          <a:bodyPr/>
          <a:lstStyle/>
          <a:p>
            <a:pPr eaLnBrk="1" hangingPunct="1"/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21 </a:t>
            </a:r>
            <a:r>
              <a:rPr lang="sl-SI" altLang="x-none" dirty="0">
                <a:latin typeface="Corbel" charset="0"/>
                <a:ea typeface="ＭＳ Ｐゴシック" charset="-128"/>
              </a:rPr>
              <a:t>članic</a:t>
            </a:r>
            <a:r>
              <a:rPr lang="en-US" altLang="x-none" dirty="0">
                <a:latin typeface="Corbel" charset="0"/>
                <a:ea typeface="ＭＳ Ｐゴシック" charset="-128"/>
              </a:rPr>
              <a:t> </a:t>
            </a:r>
            <a:r>
              <a:rPr lang="sl-SI" altLang="x-none" dirty="0">
                <a:latin typeface="Corbel" charset="0"/>
                <a:ea typeface="ＭＳ Ｐゴシック" charset="-128"/>
              </a:rPr>
              <a:t>in</a:t>
            </a:r>
            <a:r>
              <a:rPr lang="en-US" altLang="x-none" dirty="0">
                <a:latin typeface="Corbel" charset="0"/>
                <a:ea typeface="ＭＳ Ｐゴシック" charset="-128"/>
              </a:rPr>
              <a:t> </a:t>
            </a:r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1</a:t>
            </a:r>
            <a:r>
              <a:rPr lang="en-US" altLang="x-none" dirty="0">
                <a:latin typeface="Corbel" charset="0"/>
                <a:ea typeface="ＭＳ Ｐゴシック" charset="-128"/>
              </a:rPr>
              <a:t> </a:t>
            </a:r>
            <a:r>
              <a:rPr lang="sl-SI" altLang="x-none" dirty="0">
                <a:latin typeface="Corbel" charset="0"/>
                <a:ea typeface="ＭＳ Ｐゴシック" charset="-128"/>
              </a:rPr>
              <a:t>opazovalka</a:t>
            </a:r>
            <a:endParaRPr lang="en-US" altLang="x-none" dirty="0">
              <a:latin typeface="Corbel" charset="0"/>
              <a:ea typeface="ＭＳ Ｐゴシック" charset="-128"/>
            </a:endParaRPr>
          </a:p>
          <a:p>
            <a:pPr eaLnBrk="1" hangingPunct="1"/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~ 180 </a:t>
            </a:r>
            <a:r>
              <a:rPr lang="sl-SI" altLang="x-none" dirty="0">
                <a:latin typeface="Corbel" charset="0"/>
                <a:ea typeface="ＭＳ Ｐゴシック" charset="-128"/>
              </a:rPr>
              <a:t>vključenih organizacij</a:t>
            </a:r>
            <a:r>
              <a:rPr lang="en-US" altLang="x-none" dirty="0">
                <a:latin typeface="Corbel" charset="0"/>
                <a:ea typeface="ＭＳ Ｐゴシック" charset="-128"/>
              </a:rPr>
              <a:t> </a:t>
            </a:r>
          </a:p>
          <a:p>
            <a:pPr eaLnBrk="1" hangingPunct="1"/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600</a:t>
            </a:r>
            <a:r>
              <a:rPr lang="en-US" altLang="x-none" dirty="0">
                <a:latin typeface="Corbel" charset="0"/>
                <a:ea typeface="ＭＳ Ｐゴシック" charset="-128"/>
              </a:rPr>
              <a:t>+ </a:t>
            </a:r>
            <a:r>
              <a:rPr lang="sl-SI" altLang="x-none" dirty="0">
                <a:latin typeface="Corbel" charset="0"/>
                <a:ea typeface="ＭＳ Ｐゴシック" charset="-128"/>
              </a:rPr>
              <a:t>ljudi</a:t>
            </a:r>
            <a:endParaRPr lang="en-US" altLang="x-none" dirty="0">
              <a:latin typeface="Corbel" charset="0"/>
              <a:ea typeface="ＭＳ Ｐゴシック" charset="-128"/>
            </a:endParaRPr>
          </a:p>
          <a:p>
            <a:pPr eaLnBrk="1" hangingPunct="1"/>
            <a:r>
              <a:rPr lang="sl-SI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1</a:t>
            </a:r>
            <a:r>
              <a:rPr lang="en-GB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6</a:t>
            </a:r>
            <a:r>
              <a:rPr lang="sl-SI" altLang="x-none" dirty="0">
                <a:solidFill>
                  <a:srgbClr val="E68422"/>
                </a:solidFill>
                <a:latin typeface="Corbel" charset="0"/>
                <a:ea typeface="ＭＳ Ｐゴシック" charset="-128"/>
              </a:rPr>
              <a:t> </a:t>
            </a:r>
            <a:r>
              <a:rPr lang="en-US" altLang="x-none" dirty="0">
                <a:latin typeface="Corbel" charset="0"/>
                <a:ea typeface="ＭＳ Ｐゴシック" charset="-128"/>
              </a:rPr>
              <a:t>Core Data Resources</a:t>
            </a:r>
            <a:endParaRPr lang="sl-SI" altLang="x-none" dirty="0">
              <a:latin typeface="Corbel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sl-SI" dirty="0">
              <a:latin typeface="Corbel" charset="0"/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sl-SI" dirty="0">
              <a:latin typeface="Corbel" charset="0"/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sl-SI" dirty="0">
                <a:latin typeface="Corbel" charset="0"/>
                <a:ea typeface="ＭＳ Ｐゴシック" charset="-128"/>
                <a:hlinkClick r:id="rId2"/>
              </a:rPr>
              <a:t>https://www.elixir-europe.org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817" y="856345"/>
            <a:ext cx="5194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43B8A-E450-46A1-93FF-F7BE77FEDD20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42" name="Skupina 11"/>
          <p:cNvGrpSpPr>
            <a:grpSpLocks/>
          </p:cNvGrpSpPr>
          <p:nvPr/>
        </p:nvGrpSpPr>
        <p:grpSpPr bwMode="auto">
          <a:xfrm>
            <a:off x="2195736" y="2293648"/>
            <a:ext cx="4608908" cy="2935552"/>
            <a:chOff x="5817395" y="6230601"/>
            <a:chExt cx="15612075" cy="9951214"/>
          </a:xfrm>
        </p:grpSpPr>
        <p:grpSp>
          <p:nvGrpSpPr>
            <p:cNvPr id="145" name="Group 3"/>
            <p:cNvGrpSpPr/>
            <p:nvPr/>
          </p:nvGrpSpPr>
          <p:grpSpPr>
            <a:xfrm>
              <a:off x="10861904" y="8610428"/>
              <a:ext cx="5803486" cy="5803486"/>
              <a:chOff x="2501480" y="2196680"/>
              <a:chExt cx="2235200" cy="2235200"/>
            </a:xfrm>
            <a:solidFill>
              <a:schemeClr val="bg1"/>
            </a:solidFill>
          </p:grpSpPr>
          <p:sp>
            <p:nvSpPr>
              <p:cNvPr id="157" name="Freeform 15"/>
              <p:cNvSpPr/>
              <p:nvPr/>
            </p:nvSpPr>
            <p:spPr>
              <a:xfrm rot="21136371">
                <a:off x="2501480" y="2196680"/>
                <a:ext cx="2235200" cy="2235200"/>
              </a:xfrm>
              <a:custGeom>
                <a:avLst/>
                <a:gdLst>
                  <a:gd name="connsiteX0" fmla="*/ 1586555 w 2235200"/>
                  <a:gd name="connsiteY0" fmla="*/ 356377 h 2235200"/>
                  <a:gd name="connsiteX1" fmla="*/ 1760418 w 2235200"/>
                  <a:gd name="connsiteY1" fmla="*/ 210481 h 2235200"/>
                  <a:gd name="connsiteX2" fmla="*/ 1899314 w 2235200"/>
                  <a:gd name="connsiteY2" fmla="*/ 327029 h 2235200"/>
                  <a:gd name="connsiteX3" fmla="*/ 1785825 w 2235200"/>
                  <a:gd name="connsiteY3" fmla="*/ 523585 h 2235200"/>
                  <a:gd name="connsiteX4" fmla="*/ 1966144 w 2235200"/>
                  <a:gd name="connsiteY4" fmla="*/ 835907 h 2235200"/>
                  <a:gd name="connsiteX5" fmla="*/ 2193112 w 2235200"/>
                  <a:gd name="connsiteY5" fmla="*/ 835901 h 2235200"/>
                  <a:gd name="connsiteX6" fmla="*/ 2224597 w 2235200"/>
                  <a:gd name="connsiteY6" fmla="*/ 1014463 h 2235200"/>
                  <a:gd name="connsiteX7" fmla="*/ 2011316 w 2235200"/>
                  <a:gd name="connsiteY7" fmla="*/ 1092085 h 2235200"/>
                  <a:gd name="connsiteX8" fmla="*/ 1948692 w 2235200"/>
                  <a:gd name="connsiteY8" fmla="*/ 1447245 h 2235200"/>
                  <a:gd name="connsiteX9" fmla="*/ 2122562 w 2235200"/>
                  <a:gd name="connsiteY9" fmla="*/ 1593132 h 2235200"/>
                  <a:gd name="connsiteX10" fmla="*/ 2031904 w 2235200"/>
                  <a:gd name="connsiteY10" fmla="*/ 1750157 h 2235200"/>
                  <a:gd name="connsiteX11" fmla="*/ 1818627 w 2235200"/>
                  <a:gd name="connsiteY11" fmla="*/ 1672524 h 2235200"/>
                  <a:gd name="connsiteX12" fmla="*/ 1542362 w 2235200"/>
                  <a:gd name="connsiteY12" fmla="*/ 1904338 h 2235200"/>
                  <a:gd name="connsiteX13" fmla="*/ 1581780 w 2235200"/>
                  <a:gd name="connsiteY13" fmla="*/ 2127856 h 2235200"/>
                  <a:gd name="connsiteX14" fmla="*/ 1411398 w 2235200"/>
                  <a:gd name="connsiteY14" fmla="*/ 2189870 h 2235200"/>
                  <a:gd name="connsiteX15" fmla="*/ 1297919 w 2235200"/>
                  <a:gd name="connsiteY15" fmla="*/ 1993308 h 2235200"/>
                  <a:gd name="connsiteX16" fmla="*/ 937280 w 2235200"/>
                  <a:gd name="connsiteY16" fmla="*/ 1993308 h 2235200"/>
                  <a:gd name="connsiteX17" fmla="*/ 823802 w 2235200"/>
                  <a:gd name="connsiteY17" fmla="*/ 2189870 h 2235200"/>
                  <a:gd name="connsiteX18" fmla="*/ 653420 w 2235200"/>
                  <a:gd name="connsiteY18" fmla="*/ 2127856 h 2235200"/>
                  <a:gd name="connsiteX19" fmla="*/ 692839 w 2235200"/>
                  <a:gd name="connsiteY19" fmla="*/ 1904338 h 2235200"/>
                  <a:gd name="connsiteX20" fmla="*/ 416574 w 2235200"/>
                  <a:gd name="connsiteY20" fmla="*/ 1672524 h 2235200"/>
                  <a:gd name="connsiteX21" fmla="*/ 203296 w 2235200"/>
                  <a:gd name="connsiteY21" fmla="*/ 1750157 h 2235200"/>
                  <a:gd name="connsiteX22" fmla="*/ 112638 w 2235200"/>
                  <a:gd name="connsiteY22" fmla="*/ 1593132 h 2235200"/>
                  <a:gd name="connsiteX23" fmla="*/ 286508 w 2235200"/>
                  <a:gd name="connsiteY23" fmla="*/ 1447245 h 2235200"/>
                  <a:gd name="connsiteX24" fmla="*/ 223884 w 2235200"/>
                  <a:gd name="connsiteY24" fmla="*/ 1092085 h 2235200"/>
                  <a:gd name="connsiteX25" fmla="*/ 10603 w 2235200"/>
                  <a:gd name="connsiteY25" fmla="*/ 1014463 h 2235200"/>
                  <a:gd name="connsiteX26" fmla="*/ 42088 w 2235200"/>
                  <a:gd name="connsiteY26" fmla="*/ 835901 h 2235200"/>
                  <a:gd name="connsiteX27" fmla="*/ 269055 w 2235200"/>
                  <a:gd name="connsiteY27" fmla="*/ 835907 h 2235200"/>
                  <a:gd name="connsiteX28" fmla="*/ 449374 w 2235200"/>
                  <a:gd name="connsiteY28" fmla="*/ 523585 h 2235200"/>
                  <a:gd name="connsiteX29" fmla="*/ 335886 w 2235200"/>
                  <a:gd name="connsiteY29" fmla="*/ 327029 h 2235200"/>
                  <a:gd name="connsiteX30" fmla="*/ 474782 w 2235200"/>
                  <a:gd name="connsiteY30" fmla="*/ 210481 h 2235200"/>
                  <a:gd name="connsiteX31" fmla="*/ 648645 w 2235200"/>
                  <a:gd name="connsiteY31" fmla="*/ 356377 h 2235200"/>
                  <a:gd name="connsiteX32" fmla="*/ 987535 w 2235200"/>
                  <a:gd name="connsiteY32" fmla="*/ 233031 h 2235200"/>
                  <a:gd name="connsiteX33" fmla="*/ 1026942 w 2235200"/>
                  <a:gd name="connsiteY33" fmla="*/ 9511 h 2235200"/>
                  <a:gd name="connsiteX34" fmla="*/ 1208258 w 2235200"/>
                  <a:gd name="connsiteY34" fmla="*/ 9511 h 2235200"/>
                  <a:gd name="connsiteX35" fmla="*/ 1247665 w 2235200"/>
                  <a:gd name="connsiteY35" fmla="*/ 233031 h 2235200"/>
                  <a:gd name="connsiteX36" fmla="*/ 1586555 w 2235200"/>
                  <a:gd name="connsiteY36" fmla="*/ 356377 h 223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235200" h="2235200">
                    <a:moveTo>
                      <a:pt x="1586555" y="356377"/>
                    </a:moveTo>
                    <a:lnTo>
                      <a:pt x="1760418" y="210481"/>
                    </a:lnTo>
                    <a:lnTo>
                      <a:pt x="1899314" y="327029"/>
                    </a:lnTo>
                    <a:lnTo>
                      <a:pt x="1785825" y="523585"/>
                    </a:lnTo>
                    <a:cubicBezTo>
                      <a:pt x="1866522" y="614364"/>
                      <a:pt x="1927876" y="720632"/>
                      <a:pt x="1966144" y="835907"/>
                    </a:cubicBezTo>
                    <a:lnTo>
                      <a:pt x="2193112" y="835901"/>
                    </a:lnTo>
                    <a:lnTo>
                      <a:pt x="2224597" y="1014463"/>
                    </a:lnTo>
                    <a:lnTo>
                      <a:pt x="2011316" y="1092085"/>
                    </a:lnTo>
                    <a:cubicBezTo>
                      <a:pt x="2014782" y="1213496"/>
                      <a:pt x="1993474" y="1334341"/>
                      <a:pt x="1948692" y="1447245"/>
                    </a:cubicBezTo>
                    <a:lnTo>
                      <a:pt x="2122562" y="1593132"/>
                    </a:lnTo>
                    <a:lnTo>
                      <a:pt x="2031904" y="1750157"/>
                    </a:lnTo>
                    <a:lnTo>
                      <a:pt x="1818627" y="1672524"/>
                    </a:lnTo>
                    <a:cubicBezTo>
                      <a:pt x="1743241" y="1767759"/>
                      <a:pt x="1649240" y="1846634"/>
                      <a:pt x="1542362" y="1904338"/>
                    </a:cubicBezTo>
                    <a:lnTo>
                      <a:pt x="1581780" y="2127856"/>
                    </a:lnTo>
                    <a:lnTo>
                      <a:pt x="1411398" y="2189870"/>
                    </a:lnTo>
                    <a:lnTo>
                      <a:pt x="1297919" y="1993308"/>
                    </a:lnTo>
                    <a:cubicBezTo>
                      <a:pt x="1178954" y="2017804"/>
                      <a:pt x="1056245" y="2017804"/>
                      <a:pt x="937280" y="1993308"/>
                    </a:cubicBezTo>
                    <a:lnTo>
                      <a:pt x="823802" y="2189870"/>
                    </a:lnTo>
                    <a:lnTo>
                      <a:pt x="653420" y="2127856"/>
                    </a:lnTo>
                    <a:lnTo>
                      <a:pt x="692839" y="1904338"/>
                    </a:lnTo>
                    <a:cubicBezTo>
                      <a:pt x="585961" y="1846634"/>
                      <a:pt x="491960" y="1767758"/>
                      <a:pt x="416574" y="1672524"/>
                    </a:cubicBezTo>
                    <a:lnTo>
                      <a:pt x="203296" y="1750157"/>
                    </a:lnTo>
                    <a:lnTo>
                      <a:pt x="112638" y="1593132"/>
                    </a:lnTo>
                    <a:lnTo>
                      <a:pt x="286508" y="1447245"/>
                    </a:lnTo>
                    <a:cubicBezTo>
                      <a:pt x="241726" y="1334341"/>
                      <a:pt x="220417" y="1213496"/>
                      <a:pt x="223884" y="1092085"/>
                    </a:cubicBezTo>
                    <a:lnTo>
                      <a:pt x="10603" y="1014463"/>
                    </a:lnTo>
                    <a:lnTo>
                      <a:pt x="42088" y="835901"/>
                    </a:lnTo>
                    <a:lnTo>
                      <a:pt x="269055" y="835907"/>
                    </a:lnTo>
                    <a:cubicBezTo>
                      <a:pt x="307323" y="720632"/>
                      <a:pt x="368677" y="614363"/>
                      <a:pt x="449374" y="523585"/>
                    </a:cubicBezTo>
                    <a:lnTo>
                      <a:pt x="335886" y="327029"/>
                    </a:lnTo>
                    <a:lnTo>
                      <a:pt x="474782" y="210481"/>
                    </a:lnTo>
                    <a:lnTo>
                      <a:pt x="648645" y="356377"/>
                    </a:lnTo>
                    <a:cubicBezTo>
                      <a:pt x="752057" y="292669"/>
                      <a:pt x="867366" y="250701"/>
                      <a:pt x="987535" y="233031"/>
                    </a:cubicBezTo>
                    <a:lnTo>
                      <a:pt x="1026942" y="9511"/>
                    </a:lnTo>
                    <a:lnTo>
                      <a:pt x="1208258" y="9511"/>
                    </a:lnTo>
                    <a:lnTo>
                      <a:pt x="1247665" y="233031"/>
                    </a:lnTo>
                    <a:cubicBezTo>
                      <a:pt x="1367834" y="250700"/>
                      <a:pt x="1483142" y="292669"/>
                      <a:pt x="1586555" y="356377"/>
                    </a:cubicBezTo>
                    <a:close/>
                  </a:path>
                </a:pathLst>
              </a:custGeom>
              <a:grpFill/>
              <a:ln>
                <a:solidFill>
                  <a:schemeClr val="tx1">
                    <a:alpha val="80000"/>
                  </a:schemeClr>
                </a:solidFill>
              </a:ln>
              <a:scene3d>
                <a:camera prst="orthographicFront"/>
                <a:lightRig rig="chilly" dir="t"/>
              </a:scene3d>
              <a:sp3d prstMaterial="translucentPowder">
                <a:bevelT w="127000" h="25400" prst="softRound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65885" tIns="540095" rIns="465885" bIns="579186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700" dirty="0"/>
                  <a:t> </a:t>
                </a:r>
                <a:endParaRPr lang="sl-SI" sz="700" dirty="0"/>
              </a:p>
            </p:txBody>
          </p:sp>
          <p:pic>
            <p:nvPicPr>
              <p:cNvPr id="158" name="Picture 16" descr="C:\Users\peterjuv\Documents\Grants\ELIXIR\ELIXIR.SI Node Logo\digital\ELIXIR_SLOVENIA_white_background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2526" y="2739416"/>
                <a:ext cx="1528468" cy="889598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</p:grpSp>
        <p:sp>
          <p:nvSpPr>
            <p:cNvPr id="146" name="Freeform 18"/>
            <p:cNvSpPr/>
            <p:nvPr/>
          </p:nvSpPr>
          <p:spPr>
            <a:xfrm>
              <a:off x="5817395" y="8614727"/>
              <a:ext cx="5703216" cy="5252266"/>
            </a:xfrm>
            <a:custGeom>
              <a:avLst/>
              <a:gdLst>
                <a:gd name="connsiteX0" fmla="*/ 1216350 w 1625600"/>
                <a:gd name="connsiteY0" fmla="*/ 411723 h 1625600"/>
                <a:gd name="connsiteX1" fmla="*/ 1456181 w 1625600"/>
                <a:gd name="connsiteY1" fmla="*/ 339443 h 1625600"/>
                <a:gd name="connsiteX2" fmla="*/ 1544430 w 1625600"/>
                <a:gd name="connsiteY2" fmla="*/ 492294 h 1625600"/>
                <a:gd name="connsiteX3" fmla="*/ 1361918 w 1625600"/>
                <a:gd name="connsiteY3" fmla="*/ 663854 h 1625600"/>
                <a:gd name="connsiteX4" fmla="*/ 1361918 w 1625600"/>
                <a:gd name="connsiteY4" fmla="*/ 961747 h 1625600"/>
                <a:gd name="connsiteX5" fmla="*/ 1544430 w 1625600"/>
                <a:gd name="connsiteY5" fmla="*/ 1133306 h 1625600"/>
                <a:gd name="connsiteX6" fmla="*/ 1456181 w 1625600"/>
                <a:gd name="connsiteY6" fmla="*/ 1286157 h 1625600"/>
                <a:gd name="connsiteX7" fmla="*/ 1216350 w 1625600"/>
                <a:gd name="connsiteY7" fmla="*/ 1213877 h 1625600"/>
                <a:gd name="connsiteX8" fmla="*/ 958367 w 1625600"/>
                <a:gd name="connsiteY8" fmla="*/ 1362823 h 1625600"/>
                <a:gd name="connsiteX9" fmla="*/ 901049 w 1625600"/>
                <a:gd name="connsiteY9" fmla="*/ 1606663 h 1625600"/>
                <a:gd name="connsiteX10" fmla="*/ 724551 w 1625600"/>
                <a:gd name="connsiteY10" fmla="*/ 1606663 h 1625600"/>
                <a:gd name="connsiteX11" fmla="*/ 667232 w 1625600"/>
                <a:gd name="connsiteY11" fmla="*/ 1362823 h 1625600"/>
                <a:gd name="connsiteX12" fmla="*/ 409249 w 1625600"/>
                <a:gd name="connsiteY12" fmla="*/ 1213877 h 1625600"/>
                <a:gd name="connsiteX13" fmla="*/ 169419 w 1625600"/>
                <a:gd name="connsiteY13" fmla="*/ 1286157 h 1625600"/>
                <a:gd name="connsiteX14" fmla="*/ 81170 w 1625600"/>
                <a:gd name="connsiteY14" fmla="*/ 1133306 h 1625600"/>
                <a:gd name="connsiteX15" fmla="*/ 263682 w 1625600"/>
                <a:gd name="connsiteY15" fmla="*/ 961746 h 1625600"/>
                <a:gd name="connsiteX16" fmla="*/ 263682 w 1625600"/>
                <a:gd name="connsiteY16" fmla="*/ 663853 h 1625600"/>
                <a:gd name="connsiteX17" fmla="*/ 81170 w 1625600"/>
                <a:gd name="connsiteY17" fmla="*/ 492294 h 1625600"/>
                <a:gd name="connsiteX18" fmla="*/ 169419 w 1625600"/>
                <a:gd name="connsiteY18" fmla="*/ 339443 h 1625600"/>
                <a:gd name="connsiteX19" fmla="*/ 409250 w 1625600"/>
                <a:gd name="connsiteY19" fmla="*/ 411723 h 1625600"/>
                <a:gd name="connsiteX20" fmla="*/ 667233 w 1625600"/>
                <a:gd name="connsiteY20" fmla="*/ 262777 h 1625600"/>
                <a:gd name="connsiteX21" fmla="*/ 724551 w 1625600"/>
                <a:gd name="connsiteY21" fmla="*/ 18937 h 1625600"/>
                <a:gd name="connsiteX22" fmla="*/ 901049 w 1625600"/>
                <a:gd name="connsiteY22" fmla="*/ 18937 h 1625600"/>
                <a:gd name="connsiteX23" fmla="*/ 958368 w 1625600"/>
                <a:gd name="connsiteY23" fmla="*/ 262777 h 1625600"/>
                <a:gd name="connsiteX24" fmla="*/ 1216351 w 1625600"/>
                <a:gd name="connsiteY24" fmla="*/ 411723 h 1625600"/>
                <a:gd name="connsiteX25" fmla="*/ 1216350 w 1625600"/>
                <a:gd name="connsiteY25" fmla="*/ 411723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5600" h="1625600">
                  <a:moveTo>
                    <a:pt x="1216350" y="411723"/>
                  </a:moveTo>
                  <a:lnTo>
                    <a:pt x="1456181" y="339443"/>
                  </a:lnTo>
                  <a:lnTo>
                    <a:pt x="1544430" y="492294"/>
                  </a:lnTo>
                  <a:lnTo>
                    <a:pt x="1361918" y="663854"/>
                  </a:lnTo>
                  <a:cubicBezTo>
                    <a:pt x="1388374" y="761389"/>
                    <a:pt x="1388374" y="864211"/>
                    <a:pt x="1361918" y="961747"/>
                  </a:cubicBezTo>
                  <a:lnTo>
                    <a:pt x="1544430" y="1133306"/>
                  </a:lnTo>
                  <a:lnTo>
                    <a:pt x="1456181" y="1286157"/>
                  </a:lnTo>
                  <a:lnTo>
                    <a:pt x="1216350" y="1213877"/>
                  </a:lnTo>
                  <a:cubicBezTo>
                    <a:pt x="1145110" y="1285556"/>
                    <a:pt x="1056063" y="1336967"/>
                    <a:pt x="958367" y="1362823"/>
                  </a:cubicBezTo>
                  <a:lnTo>
                    <a:pt x="901049" y="1606663"/>
                  </a:lnTo>
                  <a:lnTo>
                    <a:pt x="724551" y="1606663"/>
                  </a:lnTo>
                  <a:lnTo>
                    <a:pt x="667232" y="1362823"/>
                  </a:lnTo>
                  <a:cubicBezTo>
                    <a:pt x="569536" y="1336967"/>
                    <a:pt x="480489" y="1285556"/>
                    <a:pt x="409249" y="1213877"/>
                  </a:cubicBezTo>
                  <a:lnTo>
                    <a:pt x="169419" y="1286157"/>
                  </a:lnTo>
                  <a:lnTo>
                    <a:pt x="81170" y="1133306"/>
                  </a:lnTo>
                  <a:lnTo>
                    <a:pt x="263682" y="961746"/>
                  </a:lnTo>
                  <a:cubicBezTo>
                    <a:pt x="237226" y="864211"/>
                    <a:pt x="237226" y="761389"/>
                    <a:pt x="263682" y="663853"/>
                  </a:cubicBezTo>
                  <a:lnTo>
                    <a:pt x="81170" y="492294"/>
                  </a:lnTo>
                  <a:lnTo>
                    <a:pt x="169419" y="339443"/>
                  </a:lnTo>
                  <a:lnTo>
                    <a:pt x="409250" y="411723"/>
                  </a:lnTo>
                  <a:cubicBezTo>
                    <a:pt x="480490" y="340044"/>
                    <a:pt x="569537" y="288633"/>
                    <a:pt x="667233" y="262777"/>
                  </a:cubicBezTo>
                  <a:lnTo>
                    <a:pt x="724551" y="18937"/>
                  </a:lnTo>
                  <a:lnTo>
                    <a:pt x="901049" y="18937"/>
                  </a:lnTo>
                  <a:lnTo>
                    <a:pt x="958368" y="262777"/>
                  </a:lnTo>
                  <a:cubicBezTo>
                    <a:pt x="1056064" y="288633"/>
                    <a:pt x="1145111" y="340044"/>
                    <a:pt x="1216351" y="411723"/>
                  </a:cubicBezTo>
                  <a:lnTo>
                    <a:pt x="1216350" y="411723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tx1">
                  <a:alpha val="20000"/>
                </a:schemeClr>
              </a:solidFill>
            </a:ln>
            <a:scene3d>
              <a:camera prst="orthographicFront"/>
              <a:lightRig rig="chilly" dir="t"/>
            </a:scene3d>
            <a:sp3d extrusionH="76200" prstMaterial="metal">
              <a:bevelT w="127000" h="25400" prst="softRound"/>
              <a:extrusionClr>
                <a:schemeClr val="bg1"/>
              </a:extrusion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lIns="425760" tIns="428233" rIns="425760" bIns="428233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b="1" dirty="0" err="1">
                  <a:solidFill>
                    <a:schemeClr val="tx1"/>
                  </a:solidFill>
                </a:rPr>
                <a:t>Providers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7" name="Freeform 19"/>
            <p:cNvSpPr/>
            <p:nvPr/>
          </p:nvSpPr>
          <p:spPr>
            <a:xfrm rot="19775687">
              <a:off x="14948429" y="6230601"/>
              <a:ext cx="6481041" cy="5615608"/>
            </a:xfrm>
            <a:custGeom>
              <a:avLst/>
              <a:gdLst>
                <a:gd name="connsiteX0" fmla="*/ 1191775 w 1592756"/>
                <a:gd name="connsiteY0" fmla="*/ 403405 h 1592756"/>
                <a:gd name="connsiteX1" fmla="*/ 1426760 w 1592756"/>
                <a:gd name="connsiteY1" fmla="*/ 332584 h 1592756"/>
                <a:gd name="connsiteX2" fmla="*/ 1513226 w 1592756"/>
                <a:gd name="connsiteY2" fmla="*/ 482348 h 1592756"/>
                <a:gd name="connsiteX3" fmla="*/ 1334401 w 1592756"/>
                <a:gd name="connsiteY3" fmla="*/ 650441 h 1592756"/>
                <a:gd name="connsiteX4" fmla="*/ 1334401 w 1592756"/>
                <a:gd name="connsiteY4" fmla="*/ 942315 h 1592756"/>
                <a:gd name="connsiteX5" fmla="*/ 1513226 w 1592756"/>
                <a:gd name="connsiteY5" fmla="*/ 1110408 h 1592756"/>
                <a:gd name="connsiteX6" fmla="*/ 1426760 w 1592756"/>
                <a:gd name="connsiteY6" fmla="*/ 1260172 h 1592756"/>
                <a:gd name="connsiteX7" fmla="*/ 1191775 w 1592756"/>
                <a:gd name="connsiteY7" fmla="*/ 1189351 h 1592756"/>
                <a:gd name="connsiteX8" fmla="*/ 939004 w 1592756"/>
                <a:gd name="connsiteY8" fmla="*/ 1335288 h 1592756"/>
                <a:gd name="connsiteX9" fmla="*/ 882844 w 1592756"/>
                <a:gd name="connsiteY9" fmla="*/ 1574202 h 1592756"/>
                <a:gd name="connsiteX10" fmla="*/ 709912 w 1592756"/>
                <a:gd name="connsiteY10" fmla="*/ 1574202 h 1592756"/>
                <a:gd name="connsiteX11" fmla="*/ 653752 w 1592756"/>
                <a:gd name="connsiteY11" fmla="*/ 1335288 h 1592756"/>
                <a:gd name="connsiteX12" fmla="*/ 400981 w 1592756"/>
                <a:gd name="connsiteY12" fmla="*/ 1189351 h 1592756"/>
                <a:gd name="connsiteX13" fmla="*/ 165996 w 1592756"/>
                <a:gd name="connsiteY13" fmla="*/ 1260172 h 1592756"/>
                <a:gd name="connsiteX14" fmla="*/ 79530 w 1592756"/>
                <a:gd name="connsiteY14" fmla="*/ 1110408 h 1592756"/>
                <a:gd name="connsiteX15" fmla="*/ 258355 w 1592756"/>
                <a:gd name="connsiteY15" fmla="*/ 942315 h 1592756"/>
                <a:gd name="connsiteX16" fmla="*/ 258355 w 1592756"/>
                <a:gd name="connsiteY16" fmla="*/ 650441 h 1592756"/>
                <a:gd name="connsiteX17" fmla="*/ 79530 w 1592756"/>
                <a:gd name="connsiteY17" fmla="*/ 482348 h 1592756"/>
                <a:gd name="connsiteX18" fmla="*/ 165996 w 1592756"/>
                <a:gd name="connsiteY18" fmla="*/ 332584 h 1592756"/>
                <a:gd name="connsiteX19" fmla="*/ 400981 w 1592756"/>
                <a:gd name="connsiteY19" fmla="*/ 403405 h 1592756"/>
                <a:gd name="connsiteX20" fmla="*/ 653752 w 1592756"/>
                <a:gd name="connsiteY20" fmla="*/ 257468 h 1592756"/>
                <a:gd name="connsiteX21" fmla="*/ 709912 w 1592756"/>
                <a:gd name="connsiteY21" fmla="*/ 18554 h 1592756"/>
                <a:gd name="connsiteX22" fmla="*/ 882844 w 1592756"/>
                <a:gd name="connsiteY22" fmla="*/ 18554 h 1592756"/>
                <a:gd name="connsiteX23" fmla="*/ 939004 w 1592756"/>
                <a:gd name="connsiteY23" fmla="*/ 257468 h 1592756"/>
                <a:gd name="connsiteX24" fmla="*/ 1191775 w 1592756"/>
                <a:gd name="connsiteY24" fmla="*/ 403405 h 1592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92756" h="1592756">
                  <a:moveTo>
                    <a:pt x="1025173" y="402893"/>
                  </a:moveTo>
                  <a:lnTo>
                    <a:pt x="1195533" y="297380"/>
                  </a:lnTo>
                  <a:lnTo>
                    <a:pt x="1295376" y="397223"/>
                  </a:lnTo>
                  <a:lnTo>
                    <a:pt x="1189863" y="567584"/>
                  </a:lnTo>
                  <a:cubicBezTo>
                    <a:pt x="1230502" y="637475"/>
                    <a:pt x="1251792" y="716930"/>
                    <a:pt x="1251543" y="797777"/>
                  </a:cubicBezTo>
                  <a:lnTo>
                    <a:pt x="1428100" y="892558"/>
                  </a:lnTo>
                  <a:lnTo>
                    <a:pt x="1391556" y="1028945"/>
                  </a:lnTo>
                  <a:lnTo>
                    <a:pt x="1191263" y="1022749"/>
                  </a:lnTo>
                  <a:cubicBezTo>
                    <a:pt x="1151054" y="1092889"/>
                    <a:pt x="1092889" y="1151054"/>
                    <a:pt x="1022749" y="1191262"/>
                  </a:cubicBezTo>
                  <a:lnTo>
                    <a:pt x="1028945" y="1391556"/>
                  </a:lnTo>
                  <a:lnTo>
                    <a:pt x="892558" y="1428101"/>
                  </a:lnTo>
                  <a:lnTo>
                    <a:pt x="797778" y="1251543"/>
                  </a:lnTo>
                  <a:cubicBezTo>
                    <a:pt x="716930" y="1251791"/>
                    <a:pt x="637475" y="1230502"/>
                    <a:pt x="567583" y="1189863"/>
                  </a:cubicBezTo>
                  <a:lnTo>
                    <a:pt x="397223" y="1295376"/>
                  </a:lnTo>
                  <a:lnTo>
                    <a:pt x="297380" y="1195533"/>
                  </a:lnTo>
                  <a:lnTo>
                    <a:pt x="402893" y="1025172"/>
                  </a:lnTo>
                  <a:cubicBezTo>
                    <a:pt x="362254" y="955281"/>
                    <a:pt x="340964" y="875826"/>
                    <a:pt x="341213" y="794979"/>
                  </a:cubicBezTo>
                  <a:lnTo>
                    <a:pt x="164656" y="700198"/>
                  </a:lnTo>
                  <a:lnTo>
                    <a:pt x="201200" y="563811"/>
                  </a:lnTo>
                  <a:lnTo>
                    <a:pt x="401493" y="570007"/>
                  </a:lnTo>
                  <a:cubicBezTo>
                    <a:pt x="441702" y="499867"/>
                    <a:pt x="499867" y="441702"/>
                    <a:pt x="570007" y="401494"/>
                  </a:cubicBezTo>
                  <a:lnTo>
                    <a:pt x="563811" y="201200"/>
                  </a:lnTo>
                  <a:lnTo>
                    <a:pt x="700198" y="164655"/>
                  </a:lnTo>
                  <a:lnTo>
                    <a:pt x="794978" y="341213"/>
                  </a:lnTo>
                  <a:cubicBezTo>
                    <a:pt x="875826" y="340965"/>
                    <a:pt x="955281" y="362254"/>
                    <a:pt x="1025173" y="402893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>
              <a:solidFill>
                <a:schemeClr val="tx1">
                  <a:alpha val="80000"/>
                </a:schemeClr>
              </a:solidFill>
            </a:ln>
            <a:scene3d>
              <a:camera prst="orthographicFront"/>
              <a:lightRig rig="chilly" dir="t"/>
            </a:scene3d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lIns="544830" tIns="544831" rIns="544830" bIns="544829" spcCol="1270" anchor="ctr"/>
            <a:lstStyle/>
            <a:p>
              <a:pPr algn="ctr"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sl-SI" sz="1400" b="1" dirty="0" err="1">
                  <a:solidFill>
                    <a:schemeClr val="tx1"/>
                  </a:solidFill>
                </a:rPr>
                <a:t>Users</a:t>
              </a:r>
              <a:endParaRPr lang="sl-SI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8" name="Elbow Connector 52"/>
            <p:cNvCxnSpPr/>
            <p:nvPr/>
          </p:nvCxnSpPr>
          <p:spPr>
            <a:xfrm rot="5400000">
              <a:off x="14787529" y="10738288"/>
              <a:ext cx="1734062" cy="2092675"/>
            </a:xfrm>
            <a:prstGeom prst="bentConnector3">
              <a:avLst>
                <a:gd name="adj1" fmla="val 145238"/>
              </a:avLst>
            </a:prstGeom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74"/>
            <p:cNvCxnSpPr/>
            <p:nvPr/>
          </p:nvCxnSpPr>
          <p:spPr>
            <a:xfrm flipV="1">
              <a:off x="11601701" y="14642047"/>
              <a:ext cx="0" cy="3438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75"/>
            <p:cNvCxnSpPr/>
            <p:nvPr/>
          </p:nvCxnSpPr>
          <p:spPr>
            <a:xfrm flipV="1">
              <a:off x="17028908" y="14622192"/>
              <a:ext cx="0" cy="34387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78"/>
            <p:cNvGrpSpPr>
              <a:grpSpLocks/>
            </p:cNvGrpSpPr>
            <p:nvPr/>
          </p:nvGrpSpPr>
          <p:grpSpPr bwMode="auto">
            <a:xfrm>
              <a:off x="8976312" y="12806468"/>
              <a:ext cx="10506085" cy="1822360"/>
              <a:chOff x="1782685" y="323260"/>
              <a:chExt cx="5931980" cy="1181255"/>
            </a:xfrm>
          </p:grpSpPr>
          <p:sp>
            <p:nvSpPr>
              <p:cNvPr id="154" name="Freeform 81"/>
              <p:cNvSpPr/>
              <p:nvPr/>
            </p:nvSpPr>
            <p:spPr>
              <a:xfrm>
                <a:off x="1782685" y="323260"/>
                <a:ext cx="1873224" cy="1147787"/>
              </a:xfrm>
              <a:custGeom>
                <a:avLst/>
                <a:gdLst>
                  <a:gd name="connsiteX0" fmla="*/ 0 w 1297096"/>
                  <a:gd name="connsiteY0" fmla="*/ 64855 h 648548"/>
                  <a:gd name="connsiteX1" fmla="*/ 64855 w 1297096"/>
                  <a:gd name="connsiteY1" fmla="*/ 0 h 648548"/>
                  <a:gd name="connsiteX2" fmla="*/ 1232241 w 1297096"/>
                  <a:gd name="connsiteY2" fmla="*/ 0 h 648548"/>
                  <a:gd name="connsiteX3" fmla="*/ 1297096 w 1297096"/>
                  <a:gd name="connsiteY3" fmla="*/ 64855 h 648548"/>
                  <a:gd name="connsiteX4" fmla="*/ 1297096 w 1297096"/>
                  <a:gd name="connsiteY4" fmla="*/ 583693 h 648548"/>
                  <a:gd name="connsiteX5" fmla="*/ 1232241 w 1297096"/>
                  <a:gd name="connsiteY5" fmla="*/ 648548 h 648548"/>
                  <a:gd name="connsiteX6" fmla="*/ 64855 w 1297096"/>
                  <a:gd name="connsiteY6" fmla="*/ 648548 h 648548"/>
                  <a:gd name="connsiteX7" fmla="*/ 0 w 1297096"/>
                  <a:gd name="connsiteY7" fmla="*/ 583693 h 648548"/>
                  <a:gd name="connsiteX8" fmla="*/ 0 w 1297096"/>
                  <a:gd name="connsiteY8" fmla="*/ 64855 h 64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096" h="648548">
                    <a:moveTo>
                      <a:pt x="0" y="64855"/>
                    </a:moveTo>
                    <a:cubicBezTo>
                      <a:pt x="0" y="29037"/>
                      <a:pt x="29037" y="0"/>
                      <a:pt x="64855" y="0"/>
                    </a:cubicBezTo>
                    <a:lnTo>
                      <a:pt x="1232241" y="0"/>
                    </a:lnTo>
                    <a:cubicBezTo>
                      <a:pt x="1268059" y="0"/>
                      <a:pt x="1297096" y="29037"/>
                      <a:pt x="1297096" y="64855"/>
                    </a:cubicBezTo>
                    <a:lnTo>
                      <a:pt x="1297096" y="583693"/>
                    </a:lnTo>
                    <a:cubicBezTo>
                      <a:pt x="1297096" y="619511"/>
                      <a:pt x="1268059" y="648548"/>
                      <a:pt x="1232241" y="648548"/>
                    </a:cubicBezTo>
                    <a:lnTo>
                      <a:pt x="64855" y="648548"/>
                    </a:lnTo>
                    <a:cubicBezTo>
                      <a:pt x="29037" y="648548"/>
                      <a:pt x="0" y="619511"/>
                      <a:pt x="0" y="583693"/>
                    </a:cubicBezTo>
                    <a:lnTo>
                      <a:pt x="0" y="6485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665" tIns="36775" rIns="45665" bIns="36775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Scientific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representative</a:t>
                </a:r>
                <a:endParaRPr lang="en-US" sz="800" b="1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155" name="Freeform 82"/>
              <p:cNvSpPr/>
              <p:nvPr/>
            </p:nvSpPr>
            <p:spPr>
              <a:xfrm>
                <a:off x="3825349" y="352429"/>
                <a:ext cx="1873225" cy="1147783"/>
              </a:xfrm>
              <a:custGeom>
                <a:avLst/>
                <a:gdLst>
                  <a:gd name="connsiteX0" fmla="*/ 0 w 1297096"/>
                  <a:gd name="connsiteY0" fmla="*/ 64855 h 648548"/>
                  <a:gd name="connsiteX1" fmla="*/ 64855 w 1297096"/>
                  <a:gd name="connsiteY1" fmla="*/ 0 h 648548"/>
                  <a:gd name="connsiteX2" fmla="*/ 1232241 w 1297096"/>
                  <a:gd name="connsiteY2" fmla="*/ 0 h 648548"/>
                  <a:gd name="connsiteX3" fmla="*/ 1297096 w 1297096"/>
                  <a:gd name="connsiteY3" fmla="*/ 64855 h 648548"/>
                  <a:gd name="connsiteX4" fmla="*/ 1297096 w 1297096"/>
                  <a:gd name="connsiteY4" fmla="*/ 583693 h 648548"/>
                  <a:gd name="connsiteX5" fmla="*/ 1232241 w 1297096"/>
                  <a:gd name="connsiteY5" fmla="*/ 648548 h 648548"/>
                  <a:gd name="connsiteX6" fmla="*/ 64855 w 1297096"/>
                  <a:gd name="connsiteY6" fmla="*/ 648548 h 648548"/>
                  <a:gd name="connsiteX7" fmla="*/ 0 w 1297096"/>
                  <a:gd name="connsiteY7" fmla="*/ 583693 h 648548"/>
                  <a:gd name="connsiteX8" fmla="*/ 0 w 1297096"/>
                  <a:gd name="connsiteY8" fmla="*/ 64855 h 64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096" h="648548">
                    <a:moveTo>
                      <a:pt x="0" y="64855"/>
                    </a:moveTo>
                    <a:cubicBezTo>
                      <a:pt x="0" y="29037"/>
                      <a:pt x="29037" y="0"/>
                      <a:pt x="64855" y="0"/>
                    </a:cubicBezTo>
                    <a:lnTo>
                      <a:pt x="1232241" y="0"/>
                    </a:lnTo>
                    <a:cubicBezTo>
                      <a:pt x="1268059" y="0"/>
                      <a:pt x="1297096" y="29037"/>
                      <a:pt x="1297096" y="64855"/>
                    </a:cubicBezTo>
                    <a:lnTo>
                      <a:pt x="1297096" y="583693"/>
                    </a:lnTo>
                    <a:cubicBezTo>
                      <a:pt x="1297096" y="619511"/>
                      <a:pt x="1268059" y="648548"/>
                      <a:pt x="1232241" y="648548"/>
                    </a:cubicBezTo>
                    <a:lnTo>
                      <a:pt x="64855" y="648548"/>
                    </a:lnTo>
                    <a:cubicBezTo>
                      <a:pt x="29037" y="648548"/>
                      <a:pt x="0" y="619511"/>
                      <a:pt x="0" y="583693"/>
                    </a:cubicBezTo>
                    <a:lnTo>
                      <a:pt x="0" y="6485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665" tIns="36775" rIns="45665" bIns="36775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800" b="1" dirty="0">
                    <a:solidFill>
                      <a:schemeClr val="bg1">
                        <a:lumMod val="95000"/>
                      </a:schemeClr>
                    </a:solidFill>
                  </a:rPr>
                  <a:t>Head of the 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N</a:t>
                </a:r>
                <a:r>
                  <a:rPr lang="en-US" sz="800" b="1" dirty="0">
                    <a:solidFill>
                      <a:schemeClr val="bg1">
                        <a:lumMod val="95000"/>
                      </a:schemeClr>
                    </a:solidFill>
                  </a:rPr>
                  <a:t>ode</a:t>
                </a:r>
              </a:p>
            </p:txBody>
          </p:sp>
          <p:sp>
            <p:nvSpPr>
              <p:cNvPr id="156" name="Freeform 83"/>
              <p:cNvSpPr/>
              <p:nvPr/>
            </p:nvSpPr>
            <p:spPr>
              <a:xfrm>
                <a:off x="5841442" y="358602"/>
                <a:ext cx="1873223" cy="1145913"/>
              </a:xfrm>
              <a:custGeom>
                <a:avLst/>
                <a:gdLst>
                  <a:gd name="connsiteX0" fmla="*/ 0 w 1297096"/>
                  <a:gd name="connsiteY0" fmla="*/ 64855 h 648548"/>
                  <a:gd name="connsiteX1" fmla="*/ 64855 w 1297096"/>
                  <a:gd name="connsiteY1" fmla="*/ 0 h 648548"/>
                  <a:gd name="connsiteX2" fmla="*/ 1232241 w 1297096"/>
                  <a:gd name="connsiteY2" fmla="*/ 0 h 648548"/>
                  <a:gd name="connsiteX3" fmla="*/ 1297096 w 1297096"/>
                  <a:gd name="connsiteY3" fmla="*/ 64855 h 648548"/>
                  <a:gd name="connsiteX4" fmla="*/ 1297096 w 1297096"/>
                  <a:gd name="connsiteY4" fmla="*/ 583693 h 648548"/>
                  <a:gd name="connsiteX5" fmla="*/ 1232241 w 1297096"/>
                  <a:gd name="connsiteY5" fmla="*/ 648548 h 648548"/>
                  <a:gd name="connsiteX6" fmla="*/ 64855 w 1297096"/>
                  <a:gd name="connsiteY6" fmla="*/ 648548 h 648548"/>
                  <a:gd name="connsiteX7" fmla="*/ 0 w 1297096"/>
                  <a:gd name="connsiteY7" fmla="*/ 583693 h 648548"/>
                  <a:gd name="connsiteX8" fmla="*/ 0 w 1297096"/>
                  <a:gd name="connsiteY8" fmla="*/ 64855 h 64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97096" h="648548">
                    <a:moveTo>
                      <a:pt x="0" y="64855"/>
                    </a:moveTo>
                    <a:cubicBezTo>
                      <a:pt x="0" y="29037"/>
                      <a:pt x="29037" y="0"/>
                      <a:pt x="64855" y="0"/>
                    </a:cubicBezTo>
                    <a:lnTo>
                      <a:pt x="1232241" y="0"/>
                    </a:lnTo>
                    <a:cubicBezTo>
                      <a:pt x="1268059" y="0"/>
                      <a:pt x="1297096" y="29037"/>
                      <a:pt x="1297096" y="64855"/>
                    </a:cubicBezTo>
                    <a:lnTo>
                      <a:pt x="1297096" y="583693"/>
                    </a:lnTo>
                    <a:cubicBezTo>
                      <a:pt x="1297096" y="619511"/>
                      <a:pt x="1268059" y="648548"/>
                      <a:pt x="1232241" y="648548"/>
                    </a:cubicBezTo>
                    <a:lnTo>
                      <a:pt x="64855" y="648548"/>
                    </a:lnTo>
                    <a:cubicBezTo>
                      <a:pt x="29037" y="648548"/>
                      <a:pt x="0" y="619511"/>
                      <a:pt x="0" y="583693"/>
                    </a:cubicBezTo>
                    <a:lnTo>
                      <a:pt x="0" y="6485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5665" tIns="36775" rIns="45665" bIns="36775" spcCol="1270" anchor="ctr"/>
              <a:lstStyle/>
              <a:p>
                <a:pPr algn="ctr" defTabSz="6223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Training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and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Technical</a:t>
                </a:r>
                <a:r>
                  <a:rPr lang="sl-SI" sz="800" b="1" dirty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sl-SI" sz="800" b="1" dirty="0" err="1">
                    <a:solidFill>
                      <a:schemeClr val="bg1">
                        <a:lumMod val="95000"/>
                      </a:schemeClr>
                    </a:solidFill>
                  </a:rPr>
                  <a:t>Coordinator</a:t>
                </a:r>
                <a:endParaRPr lang="en-US" sz="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cxnSp>
          <p:nvCxnSpPr>
            <p:cNvPr id="152" name="Straight Connector 79"/>
            <p:cNvCxnSpPr/>
            <p:nvPr/>
          </p:nvCxnSpPr>
          <p:spPr>
            <a:xfrm>
              <a:off x="11577505" y="14956236"/>
              <a:ext cx="54865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80"/>
            <p:cNvCxnSpPr/>
            <p:nvPr/>
          </p:nvCxnSpPr>
          <p:spPr>
            <a:xfrm>
              <a:off x="14215741" y="14765554"/>
              <a:ext cx="0" cy="1416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TextBox 28"/>
          <p:cNvSpPr txBox="1">
            <a:spLocks noChangeArrowheads="1"/>
          </p:cNvSpPr>
          <p:nvPr/>
        </p:nvSpPr>
        <p:spPr bwMode="auto">
          <a:xfrm>
            <a:off x="4000012" y="5221032"/>
            <a:ext cx="1324855" cy="33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en-US" sz="1200" b="1" dirty="0" err="1"/>
              <a:t>University</a:t>
            </a:r>
            <a:r>
              <a:rPr lang="sl-SI" altLang="en-US" sz="1200" b="1" dirty="0"/>
              <a:t> </a:t>
            </a:r>
            <a:r>
              <a:rPr lang="sl-SI" altLang="en-US" sz="1200" b="1" dirty="0" err="1"/>
              <a:t>of</a:t>
            </a:r>
            <a:r>
              <a:rPr lang="sl-SI" altLang="en-US" sz="1200" b="1" dirty="0"/>
              <a:t> Ljubljana</a:t>
            </a:r>
          </a:p>
          <a:p>
            <a:pPr algn="ctr"/>
            <a:r>
              <a:rPr lang="en-US" altLang="sl-SI" sz="1200" b="1" i="1" dirty="0">
                <a:solidFill>
                  <a:srgbClr val="5F5F5F"/>
                </a:solidFill>
              </a:rPr>
              <a:t>Faculty of Medicine</a:t>
            </a:r>
          </a:p>
        </p:txBody>
      </p:sp>
      <p:pic>
        <p:nvPicPr>
          <p:cNvPr id="1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81" y="5294436"/>
            <a:ext cx="157892" cy="29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" name="Skupina 38"/>
          <p:cNvGrpSpPr>
            <a:grpSpLocks/>
          </p:cNvGrpSpPr>
          <p:nvPr/>
        </p:nvGrpSpPr>
        <p:grpSpPr bwMode="auto">
          <a:xfrm>
            <a:off x="6372200" y="332656"/>
            <a:ext cx="2448272" cy="2275353"/>
            <a:chOff x="10621188" y="6477728"/>
            <a:chExt cx="8083995" cy="7513857"/>
          </a:xfrm>
        </p:grpSpPr>
        <p:grpSp>
          <p:nvGrpSpPr>
            <p:cNvPr id="129" name="Skupina 39"/>
            <p:cNvGrpSpPr>
              <a:grpSpLocks/>
            </p:cNvGrpSpPr>
            <p:nvPr/>
          </p:nvGrpSpPr>
          <p:grpSpPr bwMode="auto">
            <a:xfrm>
              <a:off x="11014013" y="6477728"/>
              <a:ext cx="7691170" cy="5606409"/>
              <a:chOff x="3007207" y="13947358"/>
              <a:chExt cx="7691170" cy="5606409"/>
            </a:xfrm>
          </p:grpSpPr>
          <p:sp>
            <p:nvSpPr>
              <p:cNvPr id="131" name="TextBox 28"/>
              <p:cNvSpPr txBox="1">
                <a:spLocks noChangeArrowheads="1"/>
              </p:cNvSpPr>
              <p:nvPr/>
            </p:nvSpPr>
            <p:spPr bwMode="auto">
              <a:xfrm>
                <a:off x="3007207" y="13947358"/>
                <a:ext cx="7691170" cy="5606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en-US" sz="1200" b="1" dirty="0">
                    <a:latin typeface="Arial" panose="020B0604020202020204" pitchFamily="34" charset="0"/>
                  </a:rPr>
                  <a:t>Academia</a:t>
                </a:r>
                <a:endParaRPr lang="sl-SI" altLang="en-US" sz="1200" b="1" dirty="0">
                  <a:latin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en-US" sz="900" b="1" dirty="0">
                  <a:latin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sl-SI" altLang="en-US" sz="1100" b="1" dirty="0" err="1"/>
                  <a:t>University</a:t>
                </a:r>
                <a:r>
                  <a:rPr lang="sl-SI" altLang="en-US" sz="1100" b="1" dirty="0"/>
                  <a:t> </a:t>
                </a:r>
                <a:r>
                  <a:rPr lang="sl-SI" altLang="en-US" sz="1100" b="1" dirty="0" err="1"/>
                  <a:t>of</a:t>
                </a:r>
                <a:r>
                  <a:rPr lang="sl-SI" altLang="en-US" sz="1100" b="1" dirty="0"/>
                  <a:t> Ljubljana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sl-SI" sz="1100" b="1" i="1" dirty="0">
                    <a:solidFill>
                      <a:srgbClr val="5F5F5F"/>
                    </a:solidFill>
                  </a:rPr>
                  <a:t>Faculty of Medicine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sl-SI" sz="1100" b="1" i="1" dirty="0">
                    <a:solidFill>
                      <a:srgbClr val="5F5F5F"/>
                    </a:solidFill>
                  </a:rPr>
                  <a:t>Faculty of Comp</a:t>
                </a:r>
                <a:r>
                  <a:rPr lang="sl-SI" altLang="sl-SI" sz="1100" b="1" i="1" dirty="0" err="1">
                    <a:solidFill>
                      <a:srgbClr val="5F5F5F"/>
                    </a:solidFill>
                  </a:rPr>
                  <a:t>uter</a:t>
                </a:r>
                <a:r>
                  <a:rPr lang="en-US" altLang="sl-SI" sz="1100" b="1" i="1" dirty="0">
                    <a:solidFill>
                      <a:srgbClr val="5F5F5F"/>
                    </a:solidFill>
                  </a:rPr>
                  <a:t> and </a:t>
                </a:r>
                <a:r>
                  <a:rPr lang="en-US" altLang="sl-SI" sz="1100" b="1" i="1" dirty="0" err="1">
                    <a:solidFill>
                      <a:srgbClr val="5F5F5F"/>
                    </a:solidFill>
                  </a:rPr>
                  <a:t>Inf</a:t>
                </a:r>
                <a:r>
                  <a:rPr lang="sl-SI" altLang="sl-SI" sz="1100" b="1" i="1" dirty="0" err="1">
                    <a:solidFill>
                      <a:srgbClr val="5F5F5F"/>
                    </a:solidFill>
                  </a:rPr>
                  <a:t>ormation</a:t>
                </a:r>
                <a:r>
                  <a:rPr lang="sl-SI" altLang="sl-SI" sz="1100" b="1" i="1" dirty="0">
                    <a:solidFill>
                      <a:srgbClr val="5F5F5F"/>
                    </a:solidFill>
                  </a:rPr>
                  <a:t> </a:t>
                </a:r>
                <a:r>
                  <a:rPr lang="en-US" altLang="sl-SI" sz="1100" b="1" i="1" dirty="0">
                    <a:solidFill>
                      <a:srgbClr val="5F5F5F"/>
                    </a:solidFill>
                  </a:rPr>
                  <a:t>Science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sl-SI" sz="1100" b="1" i="1" dirty="0">
                    <a:solidFill>
                      <a:srgbClr val="5F5F5F"/>
                    </a:solidFill>
                  </a:rPr>
                  <a:t>Biotechnical Faculty</a:t>
                </a:r>
                <a:endParaRPr lang="sl-SI" altLang="sl-SI" sz="1100" b="1" i="1" dirty="0">
                  <a:solidFill>
                    <a:srgbClr val="5F5F5F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sl-SI" altLang="sl-SI" sz="1100" b="1" i="1" dirty="0" err="1">
                    <a:solidFill>
                      <a:srgbClr val="5F5F5F"/>
                    </a:solidFill>
                  </a:rPr>
                  <a:t>Veterinary</a:t>
                </a:r>
                <a:r>
                  <a:rPr lang="sl-SI" altLang="sl-SI" sz="1100" b="1" i="1" dirty="0">
                    <a:solidFill>
                      <a:srgbClr val="5F5F5F"/>
                    </a:solidFill>
                  </a:rPr>
                  <a:t> </a:t>
                </a:r>
                <a:r>
                  <a:rPr lang="sl-SI" altLang="sl-SI" sz="1100" b="1" i="1" dirty="0" err="1">
                    <a:solidFill>
                      <a:srgbClr val="5F5F5F"/>
                    </a:solidFill>
                  </a:rPr>
                  <a:t>Faculty</a:t>
                </a:r>
                <a:endParaRPr lang="en-US" altLang="sl-SI" sz="1100" b="1" i="1" dirty="0">
                  <a:solidFill>
                    <a:srgbClr val="5F5F5F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sl-SI" sz="1100" b="1" i="1" dirty="0">
                  <a:solidFill>
                    <a:srgbClr val="5F5F5F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sl-SI" sz="1100" b="1" dirty="0">
                    <a:cs typeface="Arial" panose="020B0604020202020204" pitchFamily="34" charset="0"/>
                  </a:rPr>
                  <a:t>University </a:t>
                </a:r>
                <a:r>
                  <a:rPr lang="sl-SI" altLang="sl-SI" sz="1100" b="1" dirty="0" err="1">
                    <a:cs typeface="Arial" panose="020B0604020202020204" pitchFamily="34" charset="0"/>
                  </a:rPr>
                  <a:t>of</a:t>
                </a:r>
                <a:r>
                  <a:rPr lang="sl-SI" altLang="sl-SI" sz="1100" b="1" dirty="0">
                    <a:cs typeface="Arial" panose="020B0604020202020204" pitchFamily="34" charset="0"/>
                  </a:rPr>
                  <a:t> Maribor</a:t>
                </a:r>
                <a:endParaRPr lang="en-US" altLang="sl-SI" sz="1100" b="1" i="1" dirty="0">
                  <a:solidFill>
                    <a:srgbClr val="5F5F5F"/>
                  </a:solidFill>
                </a:endParaRPr>
              </a:p>
            </p:txBody>
          </p:sp>
          <p:pic>
            <p:nvPicPr>
              <p:cNvPr id="13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7681" y="15360540"/>
                <a:ext cx="674285" cy="126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0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1188" y="13083593"/>
              <a:ext cx="1587985" cy="907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0" name="Group 159"/>
          <p:cNvGrpSpPr/>
          <p:nvPr/>
        </p:nvGrpSpPr>
        <p:grpSpPr>
          <a:xfrm>
            <a:off x="33620" y="2276872"/>
            <a:ext cx="2641861" cy="2583947"/>
            <a:chOff x="33620" y="2448531"/>
            <a:chExt cx="2641861" cy="2583947"/>
          </a:xfrm>
        </p:grpSpPr>
        <p:grpSp>
          <p:nvGrpSpPr>
            <p:cNvPr id="122" name="Skupina 5"/>
            <p:cNvGrpSpPr>
              <a:grpSpLocks/>
            </p:cNvGrpSpPr>
            <p:nvPr/>
          </p:nvGrpSpPr>
          <p:grpSpPr bwMode="auto">
            <a:xfrm>
              <a:off x="33620" y="2448531"/>
              <a:ext cx="2641861" cy="2583947"/>
              <a:chOff x="1023048" y="22558579"/>
              <a:chExt cx="8723210" cy="8532924"/>
            </a:xfrm>
          </p:grpSpPr>
          <p:grpSp>
            <p:nvGrpSpPr>
              <p:cNvPr id="133" name="Skupina 4"/>
              <p:cNvGrpSpPr>
                <a:grpSpLocks/>
              </p:cNvGrpSpPr>
              <p:nvPr/>
            </p:nvGrpSpPr>
            <p:grpSpPr bwMode="auto">
              <a:xfrm>
                <a:off x="1023048" y="28523803"/>
                <a:ext cx="8483249" cy="2567700"/>
                <a:chOff x="4610600" y="27162249"/>
                <a:chExt cx="8483249" cy="2567700"/>
              </a:xfrm>
            </p:grpSpPr>
            <p:sp>
              <p:nvSpPr>
                <p:cNvPr id="140" name="Oval 4"/>
                <p:cNvSpPr>
                  <a:spLocks noChangeArrowheads="1"/>
                </p:cNvSpPr>
                <p:nvPr/>
              </p:nvSpPr>
              <p:spPr bwMode="auto">
                <a:xfrm>
                  <a:off x="5883685" y="27162249"/>
                  <a:ext cx="7210164" cy="256770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   </a:t>
                  </a:r>
                  <a:r>
                    <a:rPr lang="sl-SI" altLang="en-US" sz="1200" b="1" dirty="0" err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Clinical</a:t>
                  </a:r>
                  <a:r>
                    <a:rPr lang="sl-SI" alt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 Institut</a:t>
                  </a:r>
                  <a:r>
                    <a:rPr lang="en-US" altLang="en-US" sz="1200" b="1" dirty="0" err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es</a:t>
                  </a:r>
                  <a:br>
                    <a:rPr lang="sl-SI" altLang="en-US" sz="12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</a:br>
                  <a:r>
                    <a:rPr lang="sl-SI" altLang="en-US" sz="1100" b="1" i="1" dirty="0" err="1">
                      <a:solidFill>
                        <a:srgbClr val="5F5F5F"/>
                      </a:solidFill>
                    </a:rPr>
                    <a:t>University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 </a:t>
                  </a:r>
                  <a:r>
                    <a:rPr lang="sl-SI" altLang="en-US" sz="1100" b="1" i="1" dirty="0" err="1">
                      <a:solidFill>
                        <a:srgbClr val="5F5F5F"/>
                      </a:solidFill>
                    </a:rPr>
                    <a:t>Medical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 Centre Ljubljana</a:t>
                  </a:r>
                </a:p>
              </p:txBody>
            </p:sp>
            <p:pic>
              <p:nvPicPr>
                <p:cNvPr id="141" name="Picture 20" descr="http://t1.gstatic.com/images?q=tbn:ANd9GcRkhBb6n5OnFDMRLxblWVQpaXvo5IPCSgZozQVSLjJ9-TlAxUti">
                  <a:hlinkClick r:id="rId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10600" y="28664600"/>
                  <a:ext cx="860318" cy="708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34" name="Skupina 32"/>
              <p:cNvGrpSpPr>
                <a:grpSpLocks/>
              </p:cNvGrpSpPr>
              <p:nvPr/>
            </p:nvGrpSpPr>
            <p:grpSpPr bwMode="auto">
              <a:xfrm>
                <a:off x="1170617" y="22558579"/>
                <a:ext cx="8575641" cy="4160865"/>
                <a:chOff x="904439" y="6530015"/>
                <a:chExt cx="8575641" cy="4160865"/>
              </a:xfrm>
            </p:grpSpPr>
            <p:sp>
              <p:nvSpPr>
                <p:cNvPr id="135" name="Oval 4"/>
                <p:cNvSpPr>
                  <a:spLocks noChangeArrowheads="1"/>
                </p:cNvSpPr>
                <p:nvPr/>
              </p:nvSpPr>
              <p:spPr bwMode="auto">
                <a:xfrm>
                  <a:off x="1187030" y="6530015"/>
                  <a:ext cx="8293050" cy="3915445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en-US" sz="1200" b="1" dirty="0">
                      <a:latin typeface="Arial" panose="020B0604020202020204" pitchFamily="34" charset="0"/>
                    </a:rPr>
                    <a:t>      </a:t>
                  </a:r>
                  <a:r>
                    <a:rPr lang="sl-SI" altLang="en-US" sz="1200" b="1" dirty="0" err="1">
                      <a:latin typeface="Arial" panose="020B0604020202020204" pitchFamily="34" charset="0"/>
                    </a:rPr>
                    <a:t>Research</a:t>
                  </a:r>
                  <a:r>
                    <a:rPr lang="sl-SI" altLang="en-US" sz="1200" b="1" dirty="0">
                      <a:latin typeface="Arial" panose="020B0604020202020204" pitchFamily="34" charset="0"/>
                    </a:rPr>
                    <a:t> </a:t>
                  </a:r>
                  <a:r>
                    <a:rPr lang="sl-SI" altLang="en-US" sz="1200" b="1" dirty="0" err="1">
                      <a:latin typeface="Arial" panose="020B0604020202020204" pitchFamily="34" charset="0"/>
                    </a:rPr>
                    <a:t>Institutes</a:t>
                  </a:r>
                  <a:endParaRPr lang="sl-SI" altLang="en-US" sz="1200" b="1" dirty="0">
                    <a:latin typeface="Arial" panose="020B0604020202020204" pitchFamily="34" charset="0"/>
                  </a:endParaRP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National Institute of Biology</a:t>
                  </a:r>
                  <a:endParaRPr lang="sl-SI" altLang="en-US" sz="1100" b="1" i="1" dirty="0">
                    <a:solidFill>
                      <a:srgbClr val="5F5F5F"/>
                    </a:solidFill>
                  </a:endParaRP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National 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Institute </a:t>
                  </a:r>
                  <a:r>
                    <a:rPr lang="sl-SI" altLang="en-US" sz="1100" b="1" i="1" dirty="0" err="1">
                      <a:solidFill>
                        <a:srgbClr val="5F5F5F"/>
                      </a:solidFill>
                    </a:rPr>
                    <a:t>of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 </a:t>
                  </a:r>
                  <a:r>
                    <a:rPr lang="en-US" altLang="en-US" sz="1100" b="1" i="1" dirty="0" err="1">
                      <a:solidFill>
                        <a:srgbClr val="5F5F5F"/>
                      </a:solidFill>
                    </a:rPr>
                    <a:t>Chemi</a:t>
                  </a:r>
                  <a:r>
                    <a:rPr lang="sl-SI" altLang="en-US" sz="1100" b="1" i="1" dirty="0" err="1">
                      <a:solidFill>
                        <a:srgbClr val="5F5F5F"/>
                      </a:solidFill>
                    </a:rPr>
                    <a:t>stry</a:t>
                  </a:r>
                  <a:endParaRPr lang="en-US" altLang="en-US" sz="1100" b="1" i="1" dirty="0">
                    <a:solidFill>
                      <a:srgbClr val="5F5F5F"/>
                    </a:solidFill>
                  </a:endParaRPr>
                </a:p>
                <a:p>
                  <a:pPr algn="ctr" eaLnBrk="1" hangingPunct="1">
                    <a:lnSpc>
                      <a:spcPct val="150000"/>
                    </a:lnSpc>
                  </a:pP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Agricultural Institute of Slovenia</a:t>
                  </a:r>
                </a:p>
                <a:p>
                  <a:pPr algn="ctr">
                    <a:lnSpc>
                      <a:spcPct val="150000"/>
                    </a:lnSpc>
                  </a:pP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In</a:t>
                  </a:r>
                  <a:r>
                    <a:rPr lang="en-US" altLang="en-US" sz="1100" b="1" i="1" dirty="0" err="1">
                      <a:solidFill>
                        <a:srgbClr val="5F5F5F"/>
                      </a:solidFill>
                    </a:rPr>
                    <a:t>stitute</a:t>
                  </a: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 Jo</a:t>
                  </a:r>
                  <a:r>
                    <a:rPr lang="sl-SI" altLang="en-US" sz="1100" b="1" i="1" dirty="0">
                      <a:solidFill>
                        <a:srgbClr val="5F5F5F"/>
                      </a:solidFill>
                    </a:rPr>
                    <a:t>ž</a:t>
                  </a:r>
                  <a:r>
                    <a:rPr lang="en-US" altLang="en-US" sz="1100" b="1" i="1" dirty="0" err="1">
                      <a:solidFill>
                        <a:srgbClr val="5F5F5F"/>
                      </a:solidFill>
                    </a:rPr>
                    <a:t>ef</a:t>
                  </a:r>
                  <a:r>
                    <a:rPr lang="en-US" altLang="en-US" sz="1100" b="1" i="1" dirty="0">
                      <a:solidFill>
                        <a:srgbClr val="5F5F5F"/>
                      </a:solidFill>
                    </a:rPr>
                    <a:t> Stefan</a:t>
                  </a:r>
                  <a:endParaRPr lang="fr-FR" altLang="en-US" sz="1100" b="1" i="1" dirty="0">
                    <a:solidFill>
                      <a:srgbClr val="5F5F5F"/>
                    </a:solidFill>
                  </a:endParaRPr>
                </a:p>
              </p:txBody>
            </p:sp>
            <p:pic>
              <p:nvPicPr>
                <p:cNvPr id="136" name="Picture 8" descr="http://www.biosistemika.com/uploads/NIB-logo.jpg">
                  <a:hlinkClick r:id="rId7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4439" y="7469141"/>
                  <a:ext cx="1226930" cy="39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8" name="Picture 12" descr="https://encrypted-tbn3.gstatic.com/images?q=tbn:ANd9GcQaCZi2oL3auxdqajNix2h9TiaCM1y-dUywLo-D0-CWyTMama0y">
                  <a:hlinkClick r:id="rId9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9117" y="9227165"/>
                  <a:ext cx="561078" cy="5610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9" name="Picture 24" descr="http://lbk.fe.uni-lj.si/pics/logo_ijs.gif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6011" y="9863641"/>
                  <a:ext cx="827236" cy="8272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159" name="Slika 1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660"/>
            <a:stretch/>
          </p:blipFill>
          <p:spPr>
            <a:xfrm>
              <a:off x="87003" y="2957492"/>
              <a:ext cx="264516" cy="260918"/>
            </a:xfrm>
            <a:prstGeom prst="rect">
              <a:avLst/>
            </a:prstGeom>
          </p:spPr>
        </p:pic>
      </p:grpSp>
      <p:grpSp>
        <p:nvGrpSpPr>
          <p:cNvPr id="164" name="Group 163"/>
          <p:cNvGrpSpPr/>
          <p:nvPr/>
        </p:nvGrpSpPr>
        <p:grpSpPr>
          <a:xfrm>
            <a:off x="2839201" y="1426267"/>
            <a:ext cx="2596895" cy="850605"/>
            <a:chOff x="2791896" y="1182466"/>
            <a:chExt cx="2596895" cy="850605"/>
          </a:xfrm>
        </p:grpSpPr>
        <p:sp>
          <p:nvSpPr>
            <p:cNvPr id="128" name="Oval 4"/>
            <p:cNvSpPr>
              <a:spLocks noChangeArrowheads="1"/>
            </p:cNvSpPr>
            <p:nvPr/>
          </p:nvSpPr>
          <p:spPr bwMode="auto">
            <a:xfrm>
              <a:off x="2791896" y="1219112"/>
              <a:ext cx="2596895" cy="39883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lnSpc>
                  <a:spcPct val="150000"/>
                </a:lnSpc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        </a:t>
              </a:r>
              <a:r>
                <a:rPr lang="sl-SI" altLang="en-US" sz="12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e-Infrastructure</a:t>
              </a:r>
            </a:p>
            <a:p>
              <a:pPr algn="ctr">
                <a:lnSpc>
                  <a:spcPct val="150000"/>
                </a:lnSpc>
              </a:pPr>
              <a:r>
                <a:rPr lang="sl-SI" altLang="en-US" sz="1100" b="1" i="1" dirty="0">
                  <a:solidFill>
                    <a:srgbClr val="5F5F5F"/>
                  </a:solidFill>
                </a:rPr>
                <a:t>Academic and Research Network of Slovenia</a:t>
              </a:r>
              <a:endParaRPr lang="fr-FR" altLang="en-US" sz="1100" b="1" i="1" dirty="0">
                <a:solidFill>
                  <a:srgbClr val="5F5F5F"/>
                </a:solidFill>
              </a:endParaRPr>
            </a:p>
          </p:txBody>
        </p:sp>
        <p:pic>
          <p:nvPicPr>
            <p:cNvPr id="127" name="Slika 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719" y="1182466"/>
              <a:ext cx="683329" cy="23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Slika 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688671"/>
              <a:ext cx="624027" cy="30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Slika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3677" y="1700808"/>
              <a:ext cx="332299" cy="33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" name="Picture 162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9" r="19554" b="30044"/>
            <a:stretch/>
          </p:blipFill>
          <p:spPr>
            <a:xfrm>
              <a:off x="4543826" y="1628800"/>
              <a:ext cx="532230" cy="368308"/>
            </a:xfrm>
            <a:prstGeom prst="rect">
              <a:avLst/>
            </a:prstGeom>
          </p:spPr>
        </p:pic>
      </p:grpSp>
      <p:sp>
        <p:nvSpPr>
          <p:cNvPr id="165" name="Title 1"/>
          <p:cNvSpPr txBox="1">
            <a:spLocks/>
          </p:cNvSpPr>
          <p:nvPr/>
        </p:nvSpPr>
        <p:spPr>
          <a:xfrm>
            <a:off x="533400" y="304800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ELIXIR-SI</a:t>
            </a:r>
          </a:p>
        </p:txBody>
      </p:sp>
    </p:spTree>
    <p:extLst>
      <p:ext uri="{BB962C8B-B14F-4D97-AF65-F5344CB8AC3E}">
        <p14:creationId xmlns:p14="http://schemas.microsoft.com/office/powerpoint/2010/main" val="302067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9" y="1052736"/>
            <a:ext cx="5405059" cy="4680520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podatkovna znanost in suhi laboratorij</a:t>
            </a:r>
          </a:p>
          <a:p>
            <a:pPr lvl="1"/>
            <a:r>
              <a:rPr lang="sl-SI" dirty="0"/>
              <a:t>infrastruktura za (dolgotrajno) upravljanje s podatki - podatkovni arhiv in drugi podatkovni viri</a:t>
            </a:r>
          </a:p>
          <a:p>
            <a:pPr lvl="1"/>
            <a:r>
              <a:rPr lang="sl-SI" dirty="0"/>
              <a:t>računske zmogljivosti</a:t>
            </a:r>
          </a:p>
          <a:p>
            <a:pPr lvl="1"/>
            <a:r>
              <a:rPr lang="sl-SI" dirty="0"/>
              <a:t>analiza podatkov</a:t>
            </a:r>
          </a:p>
          <a:p>
            <a:pPr lvl="1"/>
            <a:r>
              <a:rPr lang="sl-SI" dirty="0"/>
              <a:t>integracija in </a:t>
            </a:r>
            <a:r>
              <a:rPr lang="sl-SI" dirty="0" err="1"/>
              <a:t>interoperabilnost</a:t>
            </a:r>
            <a:r>
              <a:rPr lang="sl-SI" dirty="0"/>
              <a:t> podatkov</a:t>
            </a:r>
          </a:p>
          <a:p>
            <a:pPr lvl="1"/>
            <a:r>
              <a:rPr lang="sl-SI" dirty="0"/>
              <a:t>programska oprema in ostala </a:t>
            </a:r>
            <a:r>
              <a:rPr lang="sl-SI" dirty="0" err="1"/>
              <a:t>bioinformatska</a:t>
            </a:r>
            <a:r>
              <a:rPr lang="sl-SI" dirty="0"/>
              <a:t> orodja/storitve</a:t>
            </a:r>
          </a:p>
          <a:p>
            <a:pPr lvl="1"/>
            <a:r>
              <a:rPr lang="sl-SI" dirty="0"/>
              <a:t>vse v skladu s standardi in načeli ELIXIR, kot so npr. načela FAIR (</a:t>
            </a:r>
            <a:r>
              <a:rPr lang="sl-SI" dirty="0" err="1"/>
              <a:t>Findable</a:t>
            </a:r>
            <a:r>
              <a:rPr lang="sl-SI" dirty="0"/>
              <a:t>, </a:t>
            </a:r>
            <a:r>
              <a:rPr lang="sl-SI" dirty="0" err="1"/>
              <a:t>Accessible</a:t>
            </a:r>
            <a:r>
              <a:rPr lang="sl-SI" dirty="0"/>
              <a:t>, </a:t>
            </a:r>
            <a:r>
              <a:rPr lang="sl-SI" dirty="0" err="1"/>
              <a:t>Interoperable</a:t>
            </a:r>
            <a:r>
              <a:rPr lang="sl-SI" dirty="0"/>
              <a:t>, </a:t>
            </a:r>
            <a:r>
              <a:rPr lang="sl-SI" dirty="0" err="1"/>
              <a:t>Reusable</a:t>
            </a:r>
            <a:r>
              <a:rPr lang="sl-SI" dirty="0"/>
              <a:t>)</a:t>
            </a:r>
          </a:p>
          <a:p>
            <a:r>
              <a:rPr lang="sl-SI" dirty="0"/>
              <a:t>mokri laboratorij, ki generira podatke iz pridobljenih in shranjenih vzorcev živih bitij</a:t>
            </a:r>
          </a:p>
          <a:p>
            <a:r>
              <a:rPr lang="sl-SI" dirty="0"/>
              <a:t>usposabljanje in izobraževanje</a:t>
            </a:r>
            <a:endParaRPr lang="sl-SI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1028" name="Picture 4" descr="https://lh6.googleusercontent.com/xZmNWZm5TopAMkZj2_3Tc0qrqMeMonnHrTobXyG7qzlblm6tCyxQxuqP9uRxR__6AkL51F9VIe4C6Z4MKMD_hufV-8tyWM3GcBnzKuYb51SsQo3w8hEHXjy5llHoIgKl2gU88L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ELIXIR-SI</a:t>
            </a:r>
          </a:p>
        </p:txBody>
      </p:sp>
    </p:spTree>
    <p:extLst>
      <p:ext uri="{BB962C8B-B14F-4D97-AF65-F5344CB8AC3E}">
        <p14:creationId xmlns:p14="http://schemas.microsoft.com/office/powerpoint/2010/main" val="293156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9" y="1052736"/>
            <a:ext cx="6845219" cy="504056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platforma za učenje na daljavo – </a:t>
            </a:r>
            <a:r>
              <a:rPr lang="sl-SI" dirty="0" err="1"/>
              <a:t>EeLP</a:t>
            </a:r>
            <a:endParaRPr lang="sl-SI" dirty="0"/>
          </a:p>
          <a:p>
            <a:pPr lvl="1"/>
            <a:r>
              <a:rPr lang="sl-SI" dirty="0">
                <a:hlinkClick r:id="rId3"/>
              </a:rPr>
              <a:t>https://elixir.mf.uni-lj.si</a:t>
            </a:r>
            <a:endParaRPr lang="sl-SI" dirty="0"/>
          </a:p>
          <a:p>
            <a:r>
              <a:rPr lang="sl-SI" dirty="0"/>
              <a:t>obveščanje članov - komunikacijska orodja</a:t>
            </a:r>
          </a:p>
          <a:p>
            <a:r>
              <a:rPr lang="sl-SI" dirty="0"/>
              <a:t>BEE – </a:t>
            </a:r>
            <a:r>
              <a:rPr lang="sl-SI" dirty="0" err="1"/>
              <a:t>Bioinformatska</a:t>
            </a:r>
            <a:r>
              <a:rPr lang="sl-SI" dirty="0"/>
              <a:t> Enota ELIXIR-SI</a:t>
            </a:r>
          </a:p>
          <a:p>
            <a:pPr lvl="1"/>
            <a:r>
              <a:rPr lang="sl-SI" dirty="0"/>
              <a:t>pomagamo članom vozlišča in omogočamo lažji dostop do </a:t>
            </a:r>
            <a:r>
              <a:rPr lang="sl-SI" dirty="0" err="1"/>
              <a:t>bioinformatskih</a:t>
            </a:r>
            <a:r>
              <a:rPr lang="sl-SI" dirty="0"/>
              <a:t> orodij/storitev in analiz</a:t>
            </a:r>
          </a:p>
          <a:p>
            <a:pPr lvl="1"/>
            <a:r>
              <a:rPr lang="sl-SI" dirty="0"/>
              <a:t>svetujemo v zvezi z njihovo uporabo</a:t>
            </a:r>
          </a:p>
          <a:p>
            <a:pPr lvl="1"/>
            <a:r>
              <a:rPr lang="sl-SI" dirty="0"/>
              <a:t>skrbimo za ustrezno dolgotrajno upravljanje/arhiviranje podatkov (na fakultetnem nivoju)</a:t>
            </a:r>
          </a:p>
          <a:p>
            <a:pPr lvl="1"/>
            <a:r>
              <a:rPr lang="sl-SI" dirty="0"/>
              <a:t>pripravljamo podlage za vzpostavitev arhiva raziskovalnih podatkov za področje ved o življenju</a:t>
            </a:r>
          </a:p>
          <a:p>
            <a:pPr lvl="1"/>
            <a:r>
              <a:rPr lang="sl-SI" dirty="0"/>
              <a:t>vzpostavili začetne strežniške zmogljivosti za arhiv podatkov in </a:t>
            </a:r>
            <a:r>
              <a:rPr lang="sl-SI" dirty="0" err="1"/>
              <a:t>bioinformatska</a:t>
            </a:r>
            <a:r>
              <a:rPr lang="sl-SI" dirty="0"/>
              <a:t> orodja/storitve, predvsem za namene izobraževanja in usposabljanja</a:t>
            </a:r>
          </a:p>
          <a:p>
            <a:pPr lvl="1"/>
            <a:r>
              <a:rPr lang="sl-SI" dirty="0">
                <a:hlinkClick r:id="rId4"/>
              </a:rPr>
              <a:t>elixir@mf.uni-lj.si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28" name="Picture 4" descr="https://lh6.googleusercontent.com/xZmNWZm5TopAMkZj2_3Tc0qrqMeMonnHrTobXyG7qzlblm6tCyxQxuqP9uRxR__6AkL51F9VIe4C6Z4MKMD_hufV-8tyWM3GcBnzKuYb51SsQo3w8hEHXjy5llHoIgKl2gU88LZ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Storitve/orodja ELIXIR-SI</a:t>
            </a:r>
          </a:p>
        </p:txBody>
      </p:sp>
    </p:spTree>
    <p:extLst>
      <p:ext uri="{BB962C8B-B14F-4D97-AF65-F5344CB8AC3E}">
        <p14:creationId xmlns:p14="http://schemas.microsoft.com/office/powerpoint/2010/main" val="178874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9" y="1052736"/>
            <a:ext cx="5405059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b="1" dirty="0"/>
              <a:t>CFGBC (ULMF)</a:t>
            </a:r>
          </a:p>
          <a:p>
            <a:r>
              <a:rPr lang="sl-SI" dirty="0"/>
              <a:t>Organizacija tečajev s področja sistemske medicine (</a:t>
            </a:r>
            <a:r>
              <a:rPr lang="sl-SI" u="sng" dirty="0">
                <a:solidFill>
                  <a:schemeClr val="hlink"/>
                </a:solidFill>
                <a:ea typeface="Corbel"/>
                <a:cs typeface="Corbel"/>
                <a:sym typeface="Corbel"/>
                <a:hlinkClick r:id="rId2"/>
              </a:rPr>
              <a:t>https://lifelong.mf.uni-lj.si/</a:t>
            </a:r>
            <a:r>
              <a:rPr lang="sl-SI" dirty="0">
                <a:solidFill>
                  <a:srgbClr val="005171"/>
                </a:solidFill>
                <a:ea typeface="Corbel"/>
                <a:cs typeface="Corbel"/>
                <a:sym typeface="Corbel"/>
              </a:rPr>
              <a:t>)</a:t>
            </a:r>
          </a:p>
          <a:p>
            <a:r>
              <a:rPr lang="sl-SI" dirty="0"/>
              <a:t>Mokri laboratorij – generiranje podatkov</a:t>
            </a:r>
          </a:p>
          <a:p>
            <a:pPr lvl="1"/>
            <a:r>
              <a:rPr lang="sl-SI" dirty="0"/>
              <a:t>NGS </a:t>
            </a:r>
            <a:r>
              <a:rPr lang="sl-SI" dirty="0" err="1"/>
              <a:t>Illumina</a:t>
            </a:r>
            <a:r>
              <a:rPr lang="sl-SI" dirty="0"/>
              <a:t> </a:t>
            </a:r>
            <a:r>
              <a:rPr lang="sl-SI" dirty="0" err="1"/>
              <a:t>MiniSeq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IJS – Omrežni infrastrukturni center in</a:t>
            </a:r>
            <a:r>
              <a:rPr lang="en-US" b="1" dirty="0"/>
              <a:t> </a:t>
            </a:r>
            <a:r>
              <a:rPr lang="en-US" b="1" dirty="0" err="1"/>
              <a:t>Arnes</a:t>
            </a:r>
            <a:endParaRPr lang="sl-SI" b="1" dirty="0"/>
          </a:p>
          <a:p>
            <a:r>
              <a:rPr lang="sl-SI" dirty="0" err="1"/>
              <a:t>superračunalniška</a:t>
            </a:r>
            <a:r>
              <a:rPr lang="sl-SI" dirty="0"/>
              <a:t> oprema, GRID, HPC, AAI za potrebe infrastrukture ELIXIR</a:t>
            </a:r>
          </a:p>
          <a:p>
            <a:pPr marL="0" indent="0">
              <a:buNone/>
            </a:pPr>
            <a:r>
              <a:rPr lang="sl-SI" b="1" dirty="0"/>
              <a:t>IBMI </a:t>
            </a:r>
            <a:r>
              <a:rPr lang="en-US" b="1" dirty="0"/>
              <a:t>(</a:t>
            </a:r>
            <a:r>
              <a:rPr lang="sl-SI" b="1" dirty="0"/>
              <a:t>ULMF</a:t>
            </a:r>
            <a:r>
              <a:rPr lang="en-US" b="1" dirty="0"/>
              <a:t>)</a:t>
            </a:r>
          </a:p>
          <a:p>
            <a:r>
              <a:rPr lang="sl-SI" dirty="0"/>
              <a:t>platforma za učenje na daljavo – </a:t>
            </a:r>
            <a:r>
              <a:rPr lang="sl-SI" dirty="0" err="1"/>
              <a:t>EeLP</a:t>
            </a:r>
            <a:r>
              <a:rPr lang="sl-SI" dirty="0"/>
              <a:t> (</a:t>
            </a:r>
            <a:r>
              <a:rPr lang="sl-SI" dirty="0">
                <a:hlinkClick r:id="rId3"/>
              </a:rPr>
              <a:t>https://elixir.mf.uni-lj.si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Trainground</a:t>
            </a:r>
            <a:r>
              <a:rPr lang="sl-SI" dirty="0"/>
              <a:t> - povezava z orodji v oblaku in HPC, </a:t>
            </a:r>
            <a:r>
              <a:rPr lang="sl-SI" dirty="0" err="1"/>
              <a:t>Galaxy</a:t>
            </a:r>
            <a:endParaRPr lang="sl-SI" dirty="0"/>
          </a:p>
          <a:p>
            <a:r>
              <a:rPr lang="sl-SI" dirty="0"/>
              <a:t>Upravljanje s podatki</a:t>
            </a:r>
          </a:p>
          <a:p>
            <a:pPr lvl="1"/>
            <a:r>
              <a:rPr lang="sl-SI" dirty="0"/>
              <a:t>klinični raziskovalni registri</a:t>
            </a:r>
          </a:p>
          <a:p>
            <a:pPr lvl="1"/>
            <a:r>
              <a:rPr lang="sl-SI" dirty="0"/>
              <a:t>arhiv raziskovalnih podatkov ULMF, vključno z analitičnimi storitvami, ki upoštevajo ELIXIR in FAIR standarde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28" name="Picture 4" descr="https://lh6.googleusercontent.com/xZmNWZm5TopAMkZj2_3Tc0qrqMeMonnHrTobXyG7qzlblm6tCyxQxuqP9uRxR__6AkL51F9VIe4C6Z4MKMD_hufV-8tyWM3GcBnzKuYb51SsQo3w8hEHXjy5llHoIgKl2gU88LZ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Storitve/orodja ELIXIR-SI</a:t>
            </a:r>
          </a:p>
        </p:txBody>
      </p:sp>
    </p:spTree>
    <p:extLst>
      <p:ext uri="{BB962C8B-B14F-4D97-AF65-F5344CB8AC3E}">
        <p14:creationId xmlns:p14="http://schemas.microsoft.com/office/powerpoint/2010/main" val="425909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069" y="1052736"/>
            <a:ext cx="5837107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1" dirty="0"/>
              <a:t>NIB (Nacionalni inštitut za biologijo)</a:t>
            </a:r>
          </a:p>
          <a:p>
            <a:r>
              <a:rPr lang="sl-SI" b="1" dirty="0" err="1"/>
              <a:t>GoMapMan</a:t>
            </a:r>
            <a:r>
              <a:rPr lang="sl-SI" dirty="0"/>
              <a:t> – spletni vir za </a:t>
            </a:r>
            <a:r>
              <a:rPr lang="sl-SI" dirty="0" err="1"/>
              <a:t>anotiranje</a:t>
            </a:r>
            <a:r>
              <a:rPr lang="sl-SI" dirty="0"/>
              <a:t> genov rastlin s tremi aplikacijami</a:t>
            </a:r>
          </a:p>
          <a:p>
            <a:pPr lvl="1"/>
            <a:r>
              <a:rPr lang="sl-SI" dirty="0"/>
              <a:t>protein (</a:t>
            </a:r>
            <a:r>
              <a:rPr lang="sl-SI" dirty="0">
                <a:hlinkClick r:id="rId2"/>
              </a:rPr>
              <a:t>http://protein.gomapman.org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metabolit</a:t>
            </a:r>
            <a:r>
              <a:rPr lang="sl-SI" dirty="0"/>
              <a:t> (</a:t>
            </a:r>
            <a:r>
              <a:rPr lang="sl-SI" dirty="0">
                <a:hlinkClick r:id="rId3"/>
              </a:rPr>
              <a:t>http://meta.gomapman.org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small</a:t>
            </a:r>
            <a:r>
              <a:rPr lang="sl-SI" dirty="0"/>
              <a:t> RNA (</a:t>
            </a:r>
            <a:r>
              <a:rPr lang="sl-SI" dirty="0">
                <a:hlinkClick r:id="rId4"/>
              </a:rPr>
              <a:t>http://srna.gomapman.org</a:t>
            </a:r>
            <a:r>
              <a:rPr lang="sl-SI" dirty="0"/>
              <a:t>)</a:t>
            </a:r>
          </a:p>
          <a:p>
            <a:r>
              <a:rPr lang="sl-SI" b="1" dirty="0" err="1"/>
              <a:t>quantGenius</a:t>
            </a:r>
            <a:r>
              <a:rPr lang="sl-SI" dirty="0"/>
              <a:t> (</a:t>
            </a:r>
            <a:r>
              <a:rPr lang="sl-SI" dirty="0">
                <a:hlinkClick r:id="rId5"/>
              </a:rPr>
              <a:t>http://quantgenius.nib.si</a:t>
            </a:r>
            <a:r>
              <a:rPr lang="sl-SI" dirty="0"/>
              <a:t>) – spletni vir za organizacijo podatkov in analize </a:t>
            </a:r>
            <a:r>
              <a:rPr lang="sl-SI" dirty="0" err="1"/>
              <a:t>qPCR</a:t>
            </a:r>
            <a:endParaRPr lang="sl-SI" dirty="0"/>
          </a:p>
          <a:p>
            <a:pPr marL="0" indent="0">
              <a:buNone/>
            </a:pPr>
            <a:r>
              <a:rPr lang="sl-SI" b="1" dirty="0"/>
              <a:t>UKCLJ (Univerzitetni klinični center Ljubljana)</a:t>
            </a:r>
          </a:p>
          <a:p>
            <a:r>
              <a:rPr lang="sl-SI" dirty="0"/>
              <a:t>mokri laboratorij – generiranje podatkov in analize na področju </a:t>
            </a:r>
            <a:r>
              <a:rPr lang="sl-SI" dirty="0" err="1"/>
              <a:t>genomike</a:t>
            </a:r>
            <a:r>
              <a:rPr lang="sl-SI" dirty="0"/>
              <a:t> (genetska diagnostika, populacijska </a:t>
            </a:r>
            <a:r>
              <a:rPr lang="sl-SI" dirty="0" err="1"/>
              <a:t>genomika</a:t>
            </a:r>
            <a:r>
              <a:rPr lang="sl-SI" dirty="0"/>
              <a:t>, </a:t>
            </a:r>
            <a:r>
              <a:rPr lang="sl-SI" dirty="0" err="1"/>
              <a:t>transkriptomika</a:t>
            </a:r>
            <a:r>
              <a:rPr lang="sl-SI" dirty="0"/>
              <a:t> in </a:t>
            </a:r>
            <a:r>
              <a:rPr lang="sl-SI" dirty="0" err="1"/>
              <a:t>epigenetika</a:t>
            </a:r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1028" name="Picture 4" descr="https://lh6.googleusercontent.com/xZmNWZm5TopAMkZj2_3Tc0qrqMeMonnHrTobXyG7qzlblm6tCyxQxuqP9uRxR__6AkL51F9VIe4C6Z4MKMD_hufV-8tyWM3GcBnzKuYb51SsQo3w8hEHXjy5llHoIgKl2gU88LZ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36912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Storitve/orodja ELIXIR-SI</a:t>
            </a:r>
          </a:p>
        </p:txBody>
      </p:sp>
    </p:spTree>
    <p:extLst>
      <p:ext uri="{BB962C8B-B14F-4D97-AF65-F5344CB8AC3E}">
        <p14:creationId xmlns:p14="http://schemas.microsoft.com/office/powerpoint/2010/main" val="2185145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65FE4-B8FB-4F31-ACE2-9E6833FA3BC0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5024" y="74712"/>
            <a:ext cx="8153400" cy="762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Corbel" pitchFamily="34" charset="0"/>
                <a:ea typeface="ＭＳ Ｐゴシック" charset="0"/>
                <a:cs typeface="Geneva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Arial" pitchFamily="-112" charset="0"/>
                <a:ea typeface="Geneva" pitchFamily="-112" charset="0"/>
                <a:cs typeface="Geneva" pitchFamily="-112" charset="0"/>
              </a:defRPr>
            </a:lvl9pPr>
          </a:lstStyle>
          <a:p>
            <a:r>
              <a:rPr lang="sl-SI" sz="5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Aktivnosti ELIXIR-SI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153400" cy="4370040"/>
          </a:xfrm>
        </p:spPr>
        <p:txBody>
          <a:bodyPr/>
          <a:lstStyle/>
          <a:p>
            <a:r>
              <a:rPr lang="sl-SI" dirty="0"/>
              <a:t>Nadgradnja sporazuma in bilateralni razgovori s člani =&gt; ELIXIR CA</a:t>
            </a:r>
          </a:p>
          <a:p>
            <a:r>
              <a:rPr lang="sl-SI" dirty="0"/>
              <a:t>Do l.2020, skladno z NRRI, pričakujemo pomembno nadgradnjo informacijske infrastrukture in vzdržno financiranje s sredstvi Evropskih strukturnih skladov (ESIF) in infrastrukturnega programa ESFRI.</a:t>
            </a:r>
          </a:p>
          <a:p>
            <a:r>
              <a:rPr lang="sl-SI" dirty="0"/>
              <a:t>Sodelovanje s sorodnimi RI - BBMRI, EATRIS, Euro-</a:t>
            </a:r>
            <a:r>
              <a:rPr lang="sl-SI" dirty="0" err="1"/>
              <a:t>BioImaging</a:t>
            </a:r>
            <a:r>
              <a:rPr lang="sl-SI" dirty="0"/>
              <a:t>, ISBE</a:t>
            </a:r>
          </a:p>
          <a:p>
            <a:r>
              <a:rPr lang="sl-SI" dirty="0"/>
              <a:t>Razpisi H2020</a:t>
            </a:r>
          </a:p>
          <a:p>
            <a:r>
              <a:rPr lang="sl-SI" dirty="0"/>
              <a:t>Upoštevanje standardov pri orodjih in storitvah</a:t>
            </a:r>
            <a:endParaRPr lang="sl-SI" b="1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432408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Po meri 1">
      <a:dk1>
        <a:srgbClr val="000000"/>
      </a:dk1>
      <a:lt1>
        <a:srgbClr val="FFFFFF"/>
      </a:lt1>
      <a:dk2>
        <a:srgbClr val="007E82"/>
      </a:dk2>
      <a:lt2>
        <a:srgbClr val="7D7D7D"/>
      </a:lt2>
      <a:accent1>
        <a:srgbClr val="004080"/>
      </a:accent1>
      <a:accent2>
        <a:srgbClr val="DF001A"/>
      </a:accent2>
      <a:accent3>
        <a:srgbClr val="FFFFFF"/>
      </a:accent3>
      <a:accent4>
        <a:srgbClr val="000000"/>
      </a:accent4>
      <a:accent5>
        <a:srgbClr val="BCD3B0"/>
      </a:accent5>
      <a:accent6>
        <a:srgbClr val="CA0016"/>
      </a:accent6>
      <a:hlink>
        <a:srgbClr val="00B0F0"/>
      </a:hlink>
      <a:folHlink>
        <a:srgbClr val="0070C0"/>
      </a:folHlink>
    </a:clrScheme>
    <a:fontScheme name="Leere Prä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Geneva" pitchFamily="-112" charset="0"/>
            <a:cs typeface="Geneva" pitchFamily="-112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DCDCDC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EBEBEB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007E82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FFFFFF"/>
        </a:lt1>
        <a:dk2>
          <a:srgbClr val="007E82"/>
        </a:dk2>
        <a:lt2>
          <a:srgbClr val="7D7D7D"/>
        </a:lt2>
        <a:accent1>
          <a:srgbClr val="72AD46"/>
        </a:accent1>
        <a:accent2>
          <a:srgbClr val="DF001A"/>
        </a:accent2>
        <a:accent3>
          <a:srgbClr val="FFFFFF"/>
        </a:accent3>
        <a:accent4>
          <a:srgbClr val="000000"/>
        </a:accent4>
        <a:accent5>
          <a:srgbClr val="BCD3B0"/>
        </a:accent5>
        <a:accent6>
          <a:srgbClr val="CA0016"/>
        </a:accent6>
        <a:hlink>
          <a:srgbClr val="D2E806"/>
        </a:hlink>
        <a:folHlink>
          <a:srgbClr val="72AD4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6033</TotalTime>
  <Words>701</Words>
  <Application>Microsoft Office PowerPoint</Application>
  <PresentationFormat>Diaprojekcija na zaslonu (4:3)</PresentationFormat>
  <Paragraphs>117</Paragraphs>
  <Slides>10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Calibri</vt:lpstr>
      <vt:lpstr>Corbel</vt:lpstr>
      <vt:lpstr>Geneva</vt:lpstr>
      <vt:lpstr>Times</vt:lpstr>
      <vt:lpstr>Leere Präsentation</vt:lpstr>
      <vt:lpstr>4_Custom Design</vt:lpstr>
      <vt:lpstr>ELIXIR Slovenija</vt:lpstr>
      <vt:lpstr>ELIXIR</vt:lpstr>
      <vt:lpstr>ELIXIR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s 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 k</dc:creator>
  <cp:lastModifiedBy>Verbič Koprivšek, Maruša</cp:lastModifiedBy>
  <cp:revision>537</cp:revision>
  <cp:lastPrinted>2018-01-24T13:56:52Z</cp:lastPrinted>
  <dcterms:created xsi:type="dcterms:W3CDTF">2010-02-04T09:26:14Z</dcterms:created>
  <dcterms:modified xsi:type="dcterms:W3CDTF">2019-12-13T08:04:19Z</dcterms:modified>
</cp:coreProperties>
</file>